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7"/>
    <p:sldId id="257" r:id="rId28"/>
    <p:sldId id="258" r:id="rId29"/>
    <p:sldId id="259" r:id="rId30"/>
    <p:sldId id="260" r:id="rId31"/>
    <p:sldId id="261" r:id="rId32"/>
    <p:sldId id="262" r:id="rId33"/>
    <p:sldId id="263" r:id="rId34"/>
    <p:sldId id="264" r:id="rId35"/>
    <p:sldId id="265" r:id="rId36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  <p:embeddedFont>
      <p:font typeface="Adam Script" charset="1" panose="00000500000000000000"/>
      <p:regular r:id="rId22"/>
    </p:embeddedFont>
    <p:embeddedFont>
      <p:font typeface="Adam Script Bold" charset="1" panose="00000800000000000000"/>
      <p:regular r:id="rId23"/>
    </p:embeddedFont>
    <p:embeddedFont>
      <p:font typeface="Adam Script Thin" charset="1" panose="00000200000000000000"/>
      <p:regular r:id="rId24"/>
    </p:embeddedFont>
    <p:embeddedFont>
      <p:font typeface="Adam Script Light" charset="1" panose="00000400000000000000"/>
      <p:regular r:id="rId25"/>
    </p:embeddedFont>
    <p:embeddedFont>
      <p:font typeface="Adam Script Heavy" charset="1" panose="00000A0000000000000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slides/slide1.xml" Type="http://schemas.openxmlformats.org/officeDocument/2006/relationships/slide"/><Relationship Id="rId28" Target="slides/slide2.xml" Type="http://schemas.openxmlformats.org/officeDocument/2006/relationships/slide"/><Relationship Id="rId29" Target="slides/slide3.xml" Type="http://schemas.openxmlformats.org/officeDocument/2006/relationships/slide"/><Relationship Id="rId3" Target="viewProps.xml" Type="http://schemas.openxmlformats.org/officeDocument/2006/relationships/viewProps"/><Relationship Id="rId30" Target="slides/slide4.xml" Type="http://schemas.openxmlformats.org/officeDocument/2006/relationships/slide"/><Relationship Id="rId31" Target="slides/slide5.xml" Type="http://schemas.openxmlformats.org/officeDocument/2006/relationships/slide"/><Relationship Id="rId32" Target="slides/slide6.xml" Type="http://schemas.openxmlformats.org/officeDocument/2006/relationships/slide"/><Relationship Id="rId33" Target="slides/slide7.xml" Type="http://schemas.openxmlformats.org/officeDocument/2006/relationships/slide"/><Relationship Id="rId34" Target="slides/slide8.xml" Type="http://schemas.openxmlformats.org/officeDocument/2006/relationships/slide"/><Relationship Id="rId35" Target="slides/slide9.xml" Type="http://schemas.openxmlformats.org/officeDocument/2006/relationships/slide"/><Relationship Id="rId36" Target="slides/slide10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5.jpe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6.png" Type="http://schemas.openxmlformats.org/officeDocument/2006/relationships/image"/><Relationship Id="rId5" Target="../media/image7.png" Type="http://schemas.openxmlformats.org/officeDocument/2006/relationships/image"/><Relationship Id="rId6" Target="../media/image8.png" Type="http://schemas.openxmlformats.org/officeDocument/2006/relationships/image"/><Relationship Id="rId7" Target="../media/image9.png" Type="http://schemas.openxmlformats.org/officeDocument/2006/relationships/image"/><Relationship Id="rId8" Target="../media/image5.jpe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.png" Type="http://schemas.openxmlformats.org/officeDocument/2006/relationships/image"/><Relationship Id="rId4" Target="../media/image4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1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2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3.png" Type="http://schemas.openxmlformats.org/officeDocument/2006/relationships/image"/><Relationship Id="rId5" Target="../media/image14.sv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28700" y="627611"/>
            <a:ext cx="4480527" cy="802178"/>
          </a:xfrm>
          <a:custGeom>
            <a:avLst/>
            <a:gdLst/>
            <a:ahLst/>
            <a:cxnLst/>
            <a:rect r="r" b="b" t="t" l="l"/>
            <a:pathLst>
              <a:path h="802178" w="4480527">
                <a:moveTo>
                  <a:pt x="0" y="0"/>
                </a:moveTo>
                <a:lnTo>
                  <a:pt x="4480527" y="0"/>
                </a:lnTo>
                <a:lnTo>
                  <a:pt x="4480527" y="802178"/>
                </a:lnTo>
                <a:lnTo>
                  <a:pt x="0" y="80217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521"/>
              </a:lnSpc>
              <a:spcBef>
                <a:spcPct val="0"/>
              </a:spcBef>
            </a:pPr>
            <a:r>
              <a:rPr lang="en-US" sz="1087" strike="noStrike" u="none">
                <a:solidFill>
                  <a:srgbClr val="000000"/>
                </a:solidFill>
                <a:latin typeface="Glacial Indifference"/>
              </a:rPr>
              <a:t>Financiado pela União Europeia. Os pontos de vista e opiniões expressos são, no entanto, apenas do(s) autor(es) e não refletem necessariamente os da União Europeia ou da Agência Executiva Europeia de Educação e Cultura (EACEA). Nem a União Europeia nem a EACEA podem ser responsabilizadas por eles. Número do projeto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97341"/>
            <a:ext cx="12957347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Use software de processamento de texto de forma eficaz para criar documentos profissionais, acadêmicos ou pessoais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685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772"/>
              </a:lnSpc>
              <a:spcBef>
                <a:spcPct val="0"/>
              </a:spcBef>
            </a:pPr>
            <a:r>
              <a:rPr lang="en-US" sz="4123" strike="noStrike" u="none">
                <a:solidFill>
                  <a:srgbClr val="000000"/>
                </a:solidFill>
                <a:latin typeface="Open Sans Bold"/>
              </a:rPr>
              <a:t>Módulo 3 Software de processamento de texto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33000" y="4667483"/>
            <a:ext cx="12232390" cy="5166521"/>
            <a:chOff x="0" y="0"/>
            <a:chExt cx="3221699" cy="136073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221699" cy="1360730"/>
            </a:xfrm>
            <a:custGeom>
              <a:avLst/>
              <a:gdLst/>
              <a:ahLst/>
              <a:cxnLst/>
              <a:rect r="r" b="b" t="t" l="l"/>
              <a:pathLst>
                <a:path h="1360730" w="3221699">
                  <a:moveTo>
                    <a:pt x="0" y="0"/>
                  </a:moveTo>
                  <a:lnTo>
                    <a:pt x="3221699" y="0"/>
                  </a:lnTo>
                  <a:lnTo>
                    <a:pt x="3221699" y="1360730"/>
                  </a:lnTo>
                  <a:lnTo>
                    <a:pt x="0" y="136073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C9EE0"/>
              </a:solidFill>
              <a:prstDash val="solid"/>
              <a:miter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57150"/>
              <a:ext cx="3221699" cy="14178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5709646" y="5321783"/>
            <a:ext cx="1879099" cy="1251949"/>
          </a:xfrm>
          <a:custGeom>
            <a:avLst/>
            <a:gdLst/>
            <a:ahLst/>
            <a:cxnLst/>
            <a:rect r="r" b="b" t="t" l="l"/>
            <a:pathLst>
              <a:path h="1251949" w="1879099">
                <a:moveTo>
                  <a:pt x="0" y="0"/>
                </a:moveTo>
                <a:lnTo>
                  <a:pt x="1879098" y="0"/>
                </a:lnTo>
                <a:lnTo>
                  <a:pt x="1879098" y="1251949"/>
                </a:lnTo>
                <a:lnTo>
                  <a:pt x="0" y="12519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23475" y="2403431"/>
            <a:ext cx="16705678" cy="32925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sng">
                <a:solidFill>
                  <a:srgbClr val="000000"/>
                </a:solidFill>
                <a:latin typeface="Open Sans"/>
              </a:rPr>
              <a:t>Tarefa 3: Finalizando o layout da carta de aniversário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1.Conclua o layout do documento conforme instruções abaixo.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2.Guarde o documento em formato .pdf em sua área de trabalho e renomeie-o como "Carta Sara Institut".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834168" y="4818549"/>
            <a:ext cx="11559445" cy="53901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032"/>
              </a:lnSpc>
              <a:spcBef>
                <a:spcPct val="0"/>
              </a:spcBef>
            </a:pPr>
            <a:r>
              <a:rPr lang="en-US" sz="2166" strike="noStrike" u="none">
                <a:solidFill>
                  <a:srgbClr val="000000"/>
                </a:solidFill>
                <a:latin typeface="Open Sans"/>
              </a:rPr>
              <a:t>Correio de aniversário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Assunto: O Seu aniversário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Querido cliente, </a:t>
            </a: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sng">
                <a:solidFill>
                  <a:srgbClr val="000000"/>
                </a:solidFill>
                <a:latin typeface="Adam Script"/>
              </a:rPr>
              <a:t>SARA BEAUTY SALON está pensando em você! 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Durante o mês do seu aniversário, poderá beneficiar de um desconto de 20% no serviço à sua escolha.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Além disso, poderá adquirir um lindo espelho de bolso para mulher / um elegante chaveiro para homem, sem obrigação de compra, mediante apresentação desta carta.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Estamos ansiosos para recebê-lo e cuidar de si.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CE0B3D"/>
                </a:solidFill>
                <a:latin typeface="Open Sans Bold"/>
              </a:rPr>
              <a:t>Esperamos vê-lo em breve!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553622" y="451264"/>
            <a:ext cx="3361352" cy="601805"/>
          </a:xfrm>
          <a:custGeom>
            <a:avLst/>
            <a:gdLst/>
            <a:ahLst/>
            <a:cxnLst/>
            <a:rect r="r" b="b" t="t" l="l"/>
            <a:pathLst>
              <a:path h="601805" w="3361352">
                <a:moveTo>
                  <a:pt x="0" y="0"/>
                </a:moveTo>
                <a:lnTo>
                  <a:pt x="3361352" y="0"/>
                </a:lnTo>
                <a:lnTo>
                  <a:pt x="3361352" y="601805"/>
                </a:lnTo>
                <a:lnTo>
                  <a:pt x="0" y="6018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553622" y="1270067"/>
            <a:ext cx="10809923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Word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Exemplo prático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275717" y="5698816"/>
            <a:ext cx="5012283" cy="1336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C9EE0"/>
                </a:solidFill>
                <a:latin typeface="Open Sans"/>
              </a:rPr>
              <a:t>Adicione uma imagem pesquisando na internet “aniversário”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275717" y="8369892"/>
            <a:ext cx="5012283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C9EE0"/>
                </a:solidFill>
                <a:latin typeface="Open Sans"/>
              </a:rPr>
              <a:t>Alterar espaçamento entre linhas (1,0)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881742" y="4676775"/>
            <a:ext cx="2290594" cy="2294844"/>
          </a:xfrm>
          <a:custGeom>
            <a:avLst/>
            <a:gdLst/>
            <a:ahLst/>
            <a:cxnLst/>
            <a:rect r="r" b="b" t="t" l="l"/>
            <a:pathLst>
              <a:path h="2294844" w="2290594">
                <a:moveTo>
                  <a:pt x="0" y="0"/>
                </a:moveTo>
                <a:lnTo>
                  <a:pt x="2290594" y="0"/>
                </a:lnTo>
                <a:lnTo>
                  <a:pt x="2290594" y="2294844"/>
                </a:lnTo>
                <a:lnTo>
                  <a:pt x="0" y="22948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374058" y="4957729"/>
            <a:ext cx="2794301" cy="1579197"/>
          </a:xfrm>
          <a:custGeom>
            <a:avLst/>
            <a:gdLst/>
            <a:ahLst/>
            <a:cxnLst/>
            <a:rect r="r" b="b" t="t" l="l"/>
            <a:pathLst>
              <a:path h="1579197" w="2794301">
                <a:moveTo>
                  <a:pt x="0" y="0"/>
                </a:moveTo>
                <a:lnTo>
                  <a:pt x="2794301" y="0"/>
                </a:lnTo>
                <a:lnTo>
                  <a:pt x="2794301" y="1579196"/>
                </a:lnTo>
                <a:lnTo>
                  <a:pt x="0" y="157919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944642" y="5050953"/>
            <a:ext cx="1481589" cy="1485972"/>
          </a:xfrm>
          <a:custGeom>
            <a:avLst/>
            <a:gdLst/>
            <a:ahLst/>
            <a:cxnLst/>
            <a:rect r="r" b="b" t="t" l="l"/>
            <a:pathLst>
              <a:path h="1485972" w="1481589">
                <a:moveTo>
                  <a:pt x="0" y="0"/>
                </a:moveTo>
                <a:lnTo>
                  <a:pt x="1481588" y="0"/>
                </a:lnTo>
                <a:lnTo>
                  <a:pt x="1481588" y="1485972"/>
                </a:lnTo>
                <a:lnTo>
                  <a:pt x="0" y="14859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855758" y="5049115"/>
            <a:ext cx="1487810" cy="1487810"/>
          </a:xfrm>
          <a:custGeom>
            <a:avLst/>
            <a:gdLst/>
            <a:ahLst/>
            <a:cxnLst/>
            <a:rect r="r" b="b" t="t" l="l"/>
            <a:pathLst>
              <a:path h="1487810" w="1487810">
                <a:moveTo>
                  <a:pt x="0" y="0"/>
                </a:moveTo>
                <a:lnTo>
                  <a:pt x="1487810" y="0"/>
                </a:lnTo>
                <a:lnTo>
                  <a:pt x="1487810" y="1487810"/>
                </a:lnTo>
                <a:lnTo>
                  <a:pt x="0" y="148781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558400" y="426895"/>
            <a:ext cx="3361352" cy="601805"/>
          </a:xfrm>
          <a:custGeom>
            <a:avLst/>
            <a:gdLst/>
            <a:ahLst/>
            <a:cxnLst/>
            <a:rect r="r" b="b" t="t" l="l"/>
            <a:pathLst>
              <a:path h="601805" w="3361352">
                <a:moveTo>
                  <a:pt x="0" y="0"/>
                </a:moveTo>
                <a:lnTo>
                  <a:pt x="3361352" y="0"/>
                </a:lnTo>
                <a:lnTo>
                  <a:pt x="3361352" y="601805"/>
                </a:lnTo>
                <a:lnTo>
                  <a:pt x="0" y="60180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8476" y="2016166"/>
            <a:ext cx="16083273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O software de processamento de texto é usado para criar, editar, formatar e imprimir documentos de texto. Esses programas têm como objetivo facilitar a criação de documentos como cartas, relatórios, dissertações, artigos, currículos, etc.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1340636"/>
            <a:ext cx="9043511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O que é software de processamento de texto?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8400" y="3753662"/>
            <a:ext cx="9706689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 Bold"/>
              </a:rPr>
              <a:t>O software de processamento de texto mais popular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35405" y="6498825"/>
            <a:ext cx="2983267" cy="2990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 Bold"/>
              </a:rPr>
              <a:t>Microsoft Word</a:t>
            </a:r>
          </a:p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"/>
              </a:rPr>
              <a:t>Desenvolvido pela Microsoft como parte do pacote Microsoft Office, é uma das ferramentas de processamento de texto mais populares do mundo.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279575" y="6832200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 Bold"/>
              </a:rPr>
              <a:t>documentos Google</a:t>
            </a:r>
          </a:p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"/>
              </a:rPr>
              <a:t>Oferecido pelo Google, permite aos usuários criar, editar e compartilhar documentos online em tempo real.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93802" y="6801485"/>
            <a:ext cx="2983267" cy="1656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 Bold"/>
              </a:rPr>
              <a:t>Escritor do LibreOffice</a:t>
            </a:r>
          </a:p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"/>
              </a:rPr>
              <a:t>Parte do pacote de escritório LibreOffice, é gratuito e está disponível em diversas plataformas.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108029" y="6801485"/>
            <a:ext cx="2983267" cy="2990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 Bold"/>
              </a:rPr>
              <a:t>Prancheta</a:t>
            </a:r>
          </a:p>
          <a:p>
            <a:pPr algn="ctr" marL="0" indent="0" lvl="0">
              <a:lnSpc>
                <a:spcPts val="2659"/>
              </a:lnSpc>
              <a:spcBef>
                <a:spcPct val="0"/>
              </a:spcBef>
            </a:pPr>
            <a:r>
              <a:rPr lang="en-US" sz="1899" strike="noStrike" u="none">
                <a:solidFill>
                  <a:srgbClr val="000000"/>
                </a:solidFill>
                <a:latin typeface="Open Sans"/>
              </a:rPr>
              <a:t>Um editor de texto básico integrado na maioria das versões do Windows, é mais simples que o Microsoft Word, mas pode ser usado para criar documentos de texto simples.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8400" y="3203531"/>
            <a:ext cx="16083273" cy="60547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74317" indent="-337159" lvl="1">
              <a:lnSpc>
                <a:spcPts val="4372"/>
              </a:lnSpc>
              <a:spcBef>
                <a:spcPct val="0"/>
              </a:spcBef>
              <a:buFont typeface="Arial"/>
              <a:buChar char="•"/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Você pode aplicar uma variedade de estilos, fontes, tamanhos de texto, cores e outros atributos de formatação ao texto para melhorar a legibilidade e a estética.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l" marL="674317" indent="-337159" lvl="1">
              <a:lnSpc>
                <a:spcPts val="4372"/>
              </a:lnSpc>
              <a:spcBef>
                <a:spcPct val="0"/>
              </a:spcBef>
              <a:buFont typeface="Arial"/>
              <a:buChar char="•"/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Os processadores de texto permitem inserir imagens, gráficos e outros objetos para ilustrar o conteúdo do documento.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l" marL="674317" indent="-337159" lvl="1">
              <a:lnSpc>
                <a:spcPts val="4372"/>
              </a:lnSpc>
              <a:spcBef>
                <a:spcPct val="0"/>
              </a:spcBef>
              <a:buFont typeface="Arial"/>
              <a:buChar char="•"/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A maioria dos processadores de texto inclui recursos de verificação ortográfica e gramatical para garantir que o texto esteja correto e bem escrito.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l" marL="674317" indent="-337159" lvl="1">
              <a:lnSpc>
                <a:spcPts val="4372"/>
              </a:lnSpc>
              <a:spcBef>
                <a:spcPct val="0"/>
              </a:spcBef>
              <a:buFont typeface="Arial"/>
              <a:buChar char="•"/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Você pode adicionar números de página, cabeçalhos e rodapés para organizar e formatar o documento.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558400" y="451264"/>
            <a:ext cx="3361352" cy="601805"/>
          </a:xfrm>
          <a:custGeom>
            <a:avLst/>
            <a:gdLst/>
            <a:ahLst/>
            <a:cxnLst/>
            <a:rect r="r" b="b" t="t" l="l"/>
            <a:pathLst>
              <a:path h="601805" w="3361352">
                <a:moveTo>
                  <a:pt x="0" y="0"/>
                </a:moveTo>
                <a:lnTo>
                  <a:pt x="3361352" y="0"/>
                </a:lnTo>
                <a:lnTo>
                  <a:pt x="3361352" y="601805"/>
                </a:lnTo>
                <a:lnTo>
                  <a:pt x="0" y="6018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8400" y="1893962"/>
            <a:ext cx="13554075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Alguns recursos e benefícios do software de processamento de texto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53622" y="3752960"/>
            <a:ext cx="14999640" cy="3883367"/>
          </a:xfrm>
          <a:custGeom>
            <a:avLst/>
            <a:gdLst/>
            <a:ahLst/>
            <a:cxnLst/>
            <a:rect r="r" b="b" t="t" l="l"/>
            <a:pathLst>
              <a:path h="3883367" w="14999640">
                <a:moveTo>
                  <a:pt x="0" y="0"/>
                </a:moveTo>
                <a:lnTo>
                  <a:pt x="14999640" y="0"/>
                </a:lnTo>
                <a:lnTo>
                  <a:pt x="14999640" y="3883367"/>
                </a:lnTo>
                <a:lnTo>
                  <a:pt x="0" y="38833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88379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851939" y="8247181"/>
            <a:ext cx="1646634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 Bold"/>
              </a:rPr>
              <a:t>Audacioso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789790" y="9201150"/>
            <a:ext cx="853083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 Italics"/>
              </a:rPr>
              <a:t>itálico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493869" y="8247181"/>
            <a:ext cx="1692473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sng">
                <a:solidFill>
                  <a:srgbClr val="000000"/>
                </a:solidFill>
                <a:latin typeface="Open Sans"/>
              </a:rPr>
              <a:t>Sublinhado</a:t>
            </a:r>
          </a:p>
        </p:txBody>
      </p:sp>
      <p:sp>
        <p:nvSpPr>
          <p:cNvPr name="AutoShape 8" id="8"/>
          <p:cNvSpPr/>
          <p:nvPr/>
        </p:nvSpPr>
        <p:spPr>
          <a:xfrm flipV="true">
            <a:off x="3677572" y="6968323"/>
            <a:ext cx="16135" cy="1336008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9" id="9"/>
          <p:cNvSpPr/>
          <p:nvPr/>
        </p:nvSpPr>
        <p:spPr>
          <a:xfrm flipH="true" flipV="true">
            <a:off x="4203890" y="6968323"/>
            <a:ext cx="11480" cy="228997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10" id="10"/>
          <p:cNvSpPr/>
          <p:nvPr/>
        </p:nvSpPr>
        <p:spPr>
          <a:xfrm flipH="true" flipV="true">
            <a:off x="4766896" y="6968112"/>
            <a:ext cx="501262" cy="1336219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1" id="11"/>
          <p:cNvSpPr txBox="true"/>
          <p:nvPr/>
        </p:nvSpPr>
        <p:spPr>
          <a:xfrm rot="0">
            <a:off x="6195310" y="8935565"/>
            <a:ext cx="2152888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"/>
              </a:rPr>
              <a:t>Alterar a fonte</a:t>
            </a:r>
          </a:p>
        </p:txBody>
      </p:sp>
      <p:sp>
        <p:nvSpPr>
          <p:cNvPr name="AutoShape 12" id="12"/>
          <p:cNvSpPr/>
          <p:nvPr/>
        </p:nvSpPr>
        <p:spPr>
          <a:xfrm flipH="true" flipV="true">
            <a:off x="5657415" y="6381997"/>
            <a:ext cx="1503860" cy="261071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3" id="13"/>
          <p:cNvSpPr txBox="true"/>
          <p:nvPr/>
        </p:nvSpPr>
        <p:spPr>
          <a:xfrm rot="0">
            <a:off x="8830592" y="9377349"/>
            <a:ext cx="4288988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"/>
              </a:rPr>
              <a:t>Mudar TAMANHO DA FONTE</a:t>
            </a:r>
          </a:p>
        </p:txBody>
      </p:sp>
      <p:sp>
        <p:nvSpPr>
          <p:cNvPr name="AutoShape 14" id="14"/>
          <p:cNvSpPr/>
          <p:nvPr/>
        </p:nvSpPr>
        <p:spPr>
          <a:xfrm flipH="true" flipV="true">
            <a:off x="6456737" y="6454713"/>
            <a:ext cx="4245116" cy="2979786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5" id="15"/>
          <p:cNvSpPr txBox="true"/>
          <p:nvPr/>
        </p:nvSpPr>
        <p:spPr>
          <a:xfrm rot="0">
            <a:off x="9621602" y="7887456"/>
            <a:ext cx="3161824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"/>
              </a:rPr>
              <a:t>Alterar a cor do texto</a:t>
            </a:r>
          </a:p>
        </p:txBody>
      </p:sp>
      <p:sp>
        <p:nvSpPr>
          <p:cNvPr name="AutoShape 16" id="16"/>
          <p:cNvSpPr/>
          <p:nvPr/>
        </p:nvSpPr>
        <p:spPr>
          <a:xfrm flipH="true" flipV="true">
            <a:off x="7891477" y="6805306"/>
            <a:ext cx="2833963" cy="113930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17" id="17"/>
          <p:cNvGrpSpPr/>
          <p:nvPr/>
        </p:nvGrpSpPr>
        <p:grpSpPr>
          <a:xfrm rot="0">
            <a:off x="2834245" y="3752960"/>
            <a:ext cx="6309755" cy="807638"/>
            <a:chOff x="0" y="0"/>
            <a:chExt cx="1661829" cy="212711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661829" cy="212711"/>
            </a:xfrm>
            <a:custGeom>
              <a:avLst/>
              <a:gdLst/>
              <a:ahLst/>
              <a:cxnLst/>
              <a:rect r="r" b="b" t="t" l="l"/>
              <a:pathLst>
                <a:path h="212711" w="1661829">
                  <a:moveTo>
                    <a:pt x="0" y="0"/>
                  </a:moveTo>
                  <a:lnTo>
                    <a:pt x="1661829" y="0"/>
                  </a:lnTo>
                  <a:lnTo>
                    <a:pt x="1661829" y="212711"/>
                  </a:lnTo>
                  <a:lnTo>
                    <a:pt x="0" y="212711"/>
                  </a:lnTo>
                  <a:close/>
                </a:path>
              </a:pathLst>
            </a:custGeom>
            <a:solidFill>
              <a:srgbClr val="2E549A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57150"/>
              <a:ext cx="1661829" cy="26986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3059230" y="8351542"/>
            <a:ext cx="4593312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"/>
              </a:rPr>
              <a:t>Alterar o alinhamento do texto</a:t>
            </a:r>
          </a:p>
        </p:txBody>
      </p:sp>
      <p:sp>
        <p:nvSpPr>
          <p:cNvPr name="AutoShape 21" id="21"/>
          <p:cNvSpPr/>
          <p:nvPr/>
        </p:nvSpPr>
        <p:spPr>
          <a:xfrm flipH="true" flipV="true">
            <a:off x="11178825" y="6983059"/>
            <a:ext cx="4177062" cy="1425633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22" id="22"/>
          <p:cNvSpPr txBox="true"/>
          <p:nvPr/>
        </p:nvSpPr>
        <p:spPr>
          <a:xfrm rot="0">
            <a:off x="14415004" y="7503873"/>
            <a:ext cx="3872996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00000"/>
                </a:solidFill>
                <a:latin typeface="Open Sans"/>
              </a:rPr>
              <a:t>Alterar espaçamento entre linhas</a:t>
            </a:r>
          </a:p>
        </p:txBody>
      </p:sp>
      <p:sp>
        <p:nvSpPr>
          <p:cNvPr name="AutoShape 23" id="23"/>
          <p:cNvSpPr/>
          <p:nvPr/>
        </p:nvSpPr>
        <p:spPr>
          <a:xfrm flipH="true" flipV="true">
            <a:off x="11850374" y="6805306"/>
            <a:ext cx="4501128" cy="75571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Freeform 24" id="24"/>
          <p:cNvSpPr/>
          <p:nvPr/>
        </p:nvSpPr>
        <p:spPr>
          <a:xfrm flipH="false" flipV="false" rot="0">
            <a:off x="428438" y="451264"/>
            <a:ext cx="3361352" cy="601805"/>
          </a:xfrm>
          <a:custGeom>
            <a:avLst/>
            <a:gdLst/>
            <a:ahLst/>
            <a:cxnLst/>
            <a:rect r="r" b="b" t="t" l="l"/>
            <a:pathLst>
              <a:path h="601805" w="3361352">
                <a:moveTo>
                  <a:pt x="0" y="0"/>
                </a:moveTo>
                <a:lnTo>
                  <a:pt x="3361352" y="0"/>
                </a:lnTo>
                <a:lnTo>
                  <a:pt x="3361352" y="601805"/>
                </a:lnTo>
                <a:lnTo>
                  <a:pt x="0" y="6018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553622" y="1270067"/>
            <a:ext cx="15038494" cy="2187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Word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Formatação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Para alterar o layout de um texto, o processo é sempre o mesmo: selecione o texto e clique no ícone correspondente.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07200" y="4951994"/>
            <a:ext cx="10993976" cy="2808646"/>
          </a:xfrm>
          <a:custGeom>
            <a:avLst/>
            <a:gdLst/>
            <a:ahLst/>
            <a:cxnLst/>
            <a:rect r="r" b="b" t="t" l="l"/>
            <a:pathLst>
              <a:path h="2808646" w="10993976">
                <a:moveTo>
                  <a:pt x="0" y="0"/>
                </a:moveTo>
                <a:lnTo>
                  <a:pt x="10993976" y="0"/>
                </a:lnTo>
                <a:lnTo>
                  <a:pt x="10993976" y="2808646"/>
                </a:lnTo>
                <a:lnTo>
                  <a:pt x="0" y="28086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19846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3851419" y="7113191"/>
            <a:ext cx="659083" cy="647449"/>
          </a:xfrm>
          <a:custGeom>
            <a:avLst/>
            <a:gdLst/>
            <a:ahLst/>
            <a:cxnLst/>
            <a:rect r="r" b="b" t="t" l="l"/>
            <a:pathLst>
              <a:path h="647449" w="659083">
                <a:moveTo>
                  <a:pt x="0" y="0"/>
                </a:moveTo>
                <a:lnTo>
                  <a:pt x="659083" y="0"/>
                </a:lnTo>
                <a:lnTo>
                  <a:pt x="659083" y="647449"/>
                </a:lnTo>
                <a:lnTo>
                  <a:pt x="0" y="6474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90768" t="-335281" r="-682992" b="-863894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07200" y="752166"/>
            <a:ext cx="3361352" cy="601805"/>
          </a:xfrm>
          <a:custGeom>
            <a:avLst/>
            <a:gdLst/>
            <a:ahLst/>
            <a:cxnLst/>
            <a:rect r="r" b="b" t="t" l="l"/>
            <a:pathLst>
              <a:path h="601805" w="3361352">
                <a:moveTo>
                  <a:pt x="0" y="0"/>
                </a:moveTo>
                <a:lnTo>
                  <a:pt x="3361353" y="0"/>
                </a:lnTo>
                <a:lnTo>
                  <a:pt x="3361353" y="601805"/>
                </a:lnTo>
                <a:lnTo>
                  <a:pt x="0" y="6018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07200" y="1893962"/>
            <a:ext cx="15038494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Word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607200" y="2673290"/>
            <a:ext cx="15038494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Inserir objetos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Ao clicar em “Inserir”, você pode adicionar imagens, gráficos, tabelas ou até formas ao seu documento para ilustrar seu conteúdo.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53622" y="2905235"/>
            <a:ext cx="4547719" cy="4892719"/>
          </a:xfrm>
          <a:custGeom>
            <a:avLst/>
            <a:gdLst/>
            <a:ahLst/>
            <a:cxnLst/>
            <a:rect r="r" b="b" t="t" l="l"/>
            <a:pathLst>
              <a:path h="4892719" w="4547719">
                <a:moveTo>
                  <a:pt x="0" y="0"/>
                </a:moveTo>
                <a:lnTo>
                  <a:pt x="4547719" y="0"/>
                </a:lnTo>
                <a:lnTo>
                  <a:pt x="4547719" y="4892719"/>
                </a:lnTo>
                <a:lnTo>
                  <a:pt x="0" y="489271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5" id="5"/>
          <p:cNvSpPr txBox="true"/>
          <p:nvPr/>
        </p:nvSpPr>
        <p:spPr>
          <a:xfrm rot="0">
            <a:off x="5694903" y="2848085"/>
            <a:ext cx="9144000" cy="49498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Para guardar um documento, clique em “Arquivo” e depois em “guardar” (caso o documento já tenha sido guardado uma vez) ou “Guardar como”. Serão apresentadas várias opções para guardar. 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Você também pode alterar o nome do documento, que é atribuído por padrão, e o formato (.doc, .pdf, etc.).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553622" y="426895"/>
            <a:ext cx="3361352" cy="601805"/>
          </a:xfrm>
          <a:custGeom>
            <a:avLst/>
            <a:gdLst/>
            <a:ahLst/>
            <a:cxnLst/>
            <a:rect r="r" b="b" t="t" l="l"/>
            <a:pathLst>
              <a:path h="601805" w="3361352">
                <a:moveTo>
                  <a:pt x="0" y="0"/>
                </a:moveTo>
                <a:lnTo>
                  <a:pt x="3361352" y="0"/>
                </a:lnTo>
                <a:lnTo>
                  <a:pt x="3361352" y="601805"/>
                </a:lnTo>
                <a:lnTo>
                  <a:pt x="0" y="6018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270067"/>
            <a:ext cx="15038494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Word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Guardar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3622" y="3085328"/>
            <a:ext cx="16705678" cy="4397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F</a:t>
            </a: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ará um estágio no salão de beleza Sara. 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São realizadas diversas operações para fidelizar os clientes: promoções, demonstrações, cartas enviadas aos clientes nos seus aniversários ou épocas festivas, etc.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O gerente do salão pediu que preparasse algumas dessas cartas.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E pronto!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3293959" y="5425347"/>
            <a:ext cx="3592145" cy="4114800"/>
          </a:xfrm>
          <a:custGeom>
            <a:avLst/>
            <a:gdLst/>
            <a:ahLst/>
            <a:cxnLst/>
            <a:rect r="r" b="b" t="t" l="l"/>
            <a:pathLst>
              <a:path h="4114800" w="3592145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53622" y="451264"/>
            <a:ext cx="3361352" cy="601805"/>
          </a:xfrm>
          <a:custGeom>
            <a:avLst/>
            <a:gdLst/>
            <a:ahLst/>
            <a:cxnLst/>
            <a:rect r="r" b="b" t="t" l="l"/>
            <a:pathLst>
              <a:path h="601805" w="3361352">
                <a:moveTo>
                  <a:pt x="0" y="0"/>
                </a:moveTo>
                <a:lnTo>
                  <a:pt x="3361352" y="0"/>
                </a:lnTo>
                <a:lnTo>
                  <a:pt x="3361352" y="601805"/>
                </a:lnTo>
                <a:lnTo>
                  <a:pt x="0" y="6018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516835"/>
            <a:ext cx="10809923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Word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Exemplo prático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33000" y="4667483"/>
            <a:ext cx="12232390" cy="5166521"/>
            <a:chOff x="0" y="0"/>
            <a:chExt cx="3221699" cy="136073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221699" cy="1360730"/>
            </a:xfrm>
            <a:custGeom>
              <a:avLst/>
              <a:gdLst/>
              <a:ahLst/>
              <a:cxnLst/>
              <a:rect r="r" b="b" t="t" l="l"/>
              <a:pathLst>
                <a:path h="1360730" w="3221699">
                  <a:moveTo>
                    <a:pt x="0" y="0"/>
                  </a:moveTo>
                  <a:lnTo>
                    <a:pt x="3221699" y="0"/>
                  </a:lnTo>
                  <a:lnTo>
                    <a:pt x="3221699" y="1360730"/>
                  </a:lnTo>
                  <a:lnTo>
                    <a:pt x="0" y="136073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C9EE0"/>
              </a:solidFill>
              <a:prstDash val="solid"/>
              <a:miter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57150"/>
              <a:ext cx="3221699" cy="14178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523475" y="2403431"/>
            <a:ext cx="16705678" cy="274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sng">
                <a:solidFill>
                  <a:srgbClr val="000000"/>
                </a:solidFill>
                <a:latin typeface="Open Sans"/>
              </a:rPr>
              <a:t>Tarefa 1: Prepare uma carta de aniversário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1.Insira e apresente a carta de aniversário (abaixo).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2.Realize as diversas operações descritas a seguir.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3.Guarde o documento como “Aniversário” e apresente-o ao seu formador.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834168" y="4818549"/>
            <a:ext cx="11931222" cy="5015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Correio de aniversário</a:t>
            </a: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Assunto: O Seu aniversário</a:t>
            </a: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Querido cliente, </a:t>
            </a: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sng">
                <a:solidFill>
                  <a:srgbClr val="000000"/>
                </a:solidFill>
                <a:latin typeface="Open Sans"/>
              </a:rPr>
              <a:t>SARA BEAUTY SALON está pensando em você! </a:t>
            </a: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Durante o mês do seu aniversário, poderá beneficiar de um </a:t>
            </a:r>
            <a:r>
              <a:rPr lang="en-US" sz="1666" strike="noStrike" u="none">
                <a:solidFill>
                  <a:srgbClr val="000000"/>
                </a:solidFill>
                <a:latin typeface="Open Sans Bold"/>
              </a:rPr>
              <a:t>desconto de 20% </a:t>
            </a: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no serviço à sua escolha.</a:t>
            </a: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Além disso, poderá adquirir um lindo </a:t>
            </a:r>
            <a:r>
              <a:rPr lang="en-US" sz="1666" strike="noStrike" u="none">
                <a:solidFill>
                  <a:srgbClr val="000000"/>
                </a:solidFill>
                <a:latin typeface="Open Sans Italics"/>
              </a:rPr>
              <a:t>espelho de bolso para mulher / um elegante porta-chaves para homem</a:t>
            </a: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, sem obrigação de compra, mediante apresentação desta carta.</a:t>
            </a: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Estamos ansiosos para recebê-lo e cuidar de si.</a:t>
            </a: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 Bold"/>
              </a:rPr>
              <a:t>Esperamos vê-lo em breve!</a:t>
            </a: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523475" y="426895"/>
            <a:ext cx="3361352" cy="601805"/>
          </a:xfrm>
          <a:custGeom>
            <a:avLst/>
            <a:gdLst/>
            <a:ahLst/>
            <a:cxnLst/>
            <a:rect r="r" b="b" t="t" l="l"/>
            <a:pathLst>
              <a:path h="601805" w="3361352">
                <a:moveTo>
                  <a:pt x="0" y="0"/>
                </a:moveTo>
                <a:lnTo>
                  <a:pt x="3361352" y="0"/>
                </a:lnTo>
                <a:lnTo>
                  <a:pt x="3361352" y="601805"/>
                </a:lnTo>
                <a:lnTo>
                  <a:pt x="0" y="6018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553622" y="1270067"/>
            <a:ext cx="10809923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Word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Exemplo prático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576270" y="6495032"/>
            <a:ext cx="2283976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C9EE0"/>
                </a:solidFill>
                <a:latin typeface="Open Sans"/>
              </a:rPr>
              <a:t>Sublinhar texto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046650" y="7001802"/>
            <a:ext cx="2546390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C9EE0"/>
                </a:solidFill>
                <a:latin typeface="Open Sans"/>
              </a:rPr>
              <a:t>Texto em negrito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355320" y="7640277"/>
            <a:ext cx="2356485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C9EE0"/>
                </a:solidFill>
                <a:latin typeface="Open Sans"/>
              </a:rPr>
              <a:t>Texto em itálico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3062714" y="8785860"/>
            <a:ext cx="4453295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Guardar</a:t>
            </a:r>
            <a:r>
              <a:rPr lang="en-US" sz="2523" strike="noStrike" u="none">
                <a:solidFill>
                  <a:srgbClr val="0C9EE0"/>
                </a:solidFill>
                <a:latin typeface="Open Sans"/>
              </a:rPr>
              <a:t> um novo documento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33000" y="4667483"/>
            <a:ext cx="12232390" cy="5166521"/>
            <a:chOff x="0" y="0"/>
            <a:chExt cx="3221699" cy="136073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221699" cy="1360730"/>
            </a:xfrm>
            <a:custGeom>
              <a:avLst/>
              <a:gdLst/>
              <a:ahLst/>
              <a:cxnLst/>
              <a:rect r="r" b="b" t="t" l="l"/>
              <a:pathLst>
                <a:path h="1360730" w="3221699">
                  <a:moveTo>
                    <a:pt x="0" y="0"/>
                  </a:moveTo>
                  <a:lnTo>
                    <a:pt x="3221699" y="0"/>
                  </a:lnTo>
                  <a:lnTo>
                    <a:pt x="3221699" y="1360730"/>
                  </a:lnTo>
                  <a:lnTo>
                    <a:pt x="0" y="136073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C9EE0"/>
              </a:solidFill>
              <a:prstDash val="solid"/>
              <a:miter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57150"/>
              <a:ext cx="3221699" cy="14178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532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523475" y="2403431"/>
            <a:ext cx="16705678" cy="274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sng">
                <a:solidFill>
                  <a:srgbClr val="000000"/>
                </a:solidFill>
                <a:latin typeface="Open Sans"/>
              </a:rPr>
              <a:t>Tarefa 2: Melhore o layout da carta de aniversário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1.Conclua o layout do documento conforme instruções abaixo.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2.Guarde o documento como um arquivo .doc em sua área de trabalho.</a:t>
            </a: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4372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834168" y="4818549"/>
            <a:ext cx="11559445" cy="50948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032"/>
              </a:lnSpc>
              <a:spcBef>
                <a:spcPct val="0"/>
              </a:spcBef>
            </a:pPr>
            <a:r>
              <a:rPr lang="en-US" sz="2166" strike="noStrike" u="none">
                <a:solidFill>
                  <a:srgbClr val="000000"/>
                </a:solidFill>
                <a:latin typeface="Open Sans"/>
              </a:rPr>
              <a:t>Correio de aniversário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Assunto: O Seu aniversário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Querido cliente, 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sng">
                <a:solidFill>
                  <a:srgbClr val="000000"/>
                </a:solidFill>
                <a:latin typeface="Adam Script"/>
              </a:rPr>
              <a:t>SARA BEAUTY SALON está pensando em você! 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Durante o mês do seu aniversário, poderá beneficiar de um desconto de 20% no serviço à sua escolha.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Além disso, poderá adquirir um lindo espelho de bolso para mulher / um elegante chaveiro para homem, sem obrigação de compra, mediante apresentação desta carta.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000000"/>
                </a:solidFill>
                <a:latin typeface="Open Sans"/>
              </a:rPr>
              <a:t>Estamos ansiosos para recebê-lo e cuidar de si.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  <a:r>
              <a:rPr lang="en-US" sz="1666" strike="noStrike" u="none">
                <a:solidFill>
                  <a:srgbClr val="CE0B3D"/>
                </a:solidFill>
                <a:latin typeface="Open Sans Bold"/>
              </a:rPr>
              <a:t>Esperamos vê-lo em breve!</a:t>
            </a: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332"/>
              </a:lnSpc>
              <a:spcBef>
                <a:spcPct val="0"/>
              </a:spcBef>
            </a:pP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523475" y="426895"/>
            <a:ext cx="3361352" cy="601805"/>
          </a:xfrm>
          <a:custGeom>
            <a:avLst/>
            <a:gdLst/>
            <a:ahLst/>
            <a:cxnLst/>
            <a:rect r="r" b="b" t="t" l="l"/>
            <a:pathLst>
              <a:path h="601805" w="3361352">
                <a:moveTo>
                  <a:pt x="0" y="0"/>
                </a:moveTo>
                <a:lnTo>
                  <a:pt x="3361352" y="0"/>
                </a:lnTo>
                <a:lnTo>
                  <a:pt x="3361352" y="601805"/>
                </a:lnTo>
                <a:lnTo>
                  <a:pt x="0" y="6018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553622" y="1270067"/>
            <a:ext cx="10809923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Descobrindo e familiarizando-se com o Microsoft Word</a:t>
            </a:r>
          </a:p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Italics"/>
              </a:rPr>
              <a:t>Exemplo prático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750304" y="4894558"/>
            <a:ext cx="5537696" cy="88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C9EE0"/>
                </a:solidFill>
                <a:latin typeface="Open Sans"/>
              </a:rPr>
              <a:t>Alterar o tamanho da fonte (tamanho 20)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028672" y="7982614"/>
            <a:ext cx="4593312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C9EE0"/>
                </a:solidFill>
                <a:latin typeface="Open Sans"/>
              </a:rPr>
              <a:t>Alterar o alinhamento do texto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650357" y="6516582"/>
            <a:ext cx="3380899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C9EE0"/>
                </a:solidFill>
                <a:latin typeface="Open Sans"/>
              </a:rPr>
              <a:t>Alterar fonte (argelino)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3408908" y="9252022"/>
            <a:ext cx="3161824" cy="440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32"/>
              </a:lnSpc>
              <a:spcBef>
                <a:spcPct val="0"/>
              </a:spcBef>
            </a:pPr>
            <a:r>
              <a:rPr lang="en-US" sz="2523" strike="noStrike" u="none">
                <a:solidFill>
                  <a:srgbClr val="0C9EE0"/>
                </a:solidFill>
                <a:latin typeface="Open Sans"/>
              </a:rPr>
              <a:t>Alterar a cor do texto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DAFzkQbkz-s</dc:identifier>
  <dcterms:modified xsi:type="dcterms:W3CDTF">2011-08-01T06:04:30Z</dcterms:modified>
  <cp:revision>1</cp:revision>
  <dc:title>Word processing software_PT</dc:title>
</cp:coreProperties>
</file>