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30" Target="slides/slide9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png" Type="http://schemas.openxmlformats.org/officeDocument/2006/relationships/image"/><Relationship Id="rId7" Target="../media/image5.jpe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9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0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1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0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2.png" Type="http://schemas.openxmlformats.org/officeDocument/2006/relationships/image"/><Relationship Id="rId5" Target="../media/image5.jpe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3.png" Type="http://schemas.openxmlformats.org/officeDocument/2006/relationships/image"/><Relationship Id="rId5" Target="../media/image14.png" Type="http://schemas.openxmlformats.org/officeDocument/2006/relationships/image"/><Relationship Id="rId6" Target="../media/image5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20882" y="752166"/>
            <a:ext cx="5517682" cy="987866"/>
          </a:xfrm>
          <a:custGeom>
            <a:avLst/>
            <a:gdLst/>
            <a:ahLst/>
            <a:cxnLst/>
            <a:rect r="r" b="b" t="t" l="l"/>
            <a:pathLst>
              <a:path h="987866" w="5517682">
                <a:moveTo>
                  <a:pt x="0" y="0"/>
                </a:moveTo>
                <a:lnTo>
                  <a:pt x="5517682" y="0"/>
                </a:lnTo>
                <a:lnTo>
                  <a:pt x="5517682" y="987867"/>
                </a:lnTo>
                <a:lnTo>
                  <a:pt x="0" y="98786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521"/>
              </a:lnSpc>
              <a:spcBef>
                <a:spcPct val="0"/>
              </a:spcBef>
            </a:pPr>
            <a:r>
              <a:rPr lang="en-US" sz="1087" strike="noStrike" u="none">
                <a:solidFill>
                  <a:srgbClr val="000000"/>
                </a:solidFill>
                <a:latin typeface="Glacial Indifference"/>
              </a:rPr>
              <a:t>Financiado pela União Europeia. Os pontos de vista e opiniões expressos são, no entanto, apenas do(s) autor(es) e não refletem necessariamente os da União Europeia ou da Agência Executiva Europeia de Educação e Cultura (EACEA). Nem a União Europeia nem a EACEA podem ser responsabilizadas por eles. Número do projeto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65326" y="4432446"/>
            <a:ext cx="1295734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372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4372"/>
              </a:lnSpc>
              <a:spcBef>
                <a:spcPct val="0"/>
              </a:spcBef>
            </a:pPr>
            <a:r>
              <a:rPr lang="en-US" sz="3123" strike="noStrike" u="none">
                <a:solidFill>
                  <a:srgbClr val="000000"/>
                </a:solidFill>
                <a:latin typeface="Open Sans"/>
              </a:rPr>
              <a:t>Descobrir e otimizar os principais serviços de e-mail, com foco no Gmail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65326" y="3292652"/>
            <a:ext cx="12957347" cy="685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772"/>
              </a:lnSpc>
              <a:spcBef>
                <a:spcPct val="0"/>
              </a:spcBef>
            </a:pPr>
            <a:r>
              <a:rPr lang="en-US" sz="4123" strike="noStrike" u="none">
                <a:solidFill>
                  <a:srgbClr val="000000"/>
                </a:solidFill>
                <a:latin typeface="Open Sans Bold"/>
              </a:rPr>
              <a:t>Módulo 2 Serviços de mensagens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723097" y="5517310"/>
            <a:ext cx="1881745" cy="1411309"/>
          </a:xfrm>
          <a:custGeom>
            <a:avLst/>
            <a:gdLst/>
            <a:ahLst/>
            <a:cxnLst/>
            <a:rect r="r" b="b" t="t" l="l"/>
            <a:pathLst>
              <a:path h="1411309" w="1881745">
                <a:moveTo>
                  <a:pt x="0" y="0"/>
                </a:moveTo>
                <a:lnTo>
                  <a:pt x="1881745" y="0"/>
                </a:lnTo>
                <a:lnTo>
                  <a:pt x="1881745" y="1411309"/>
                </a:lnTo>
                <a:lnTo>
                  <a:pt x="0" y="14113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074424" y="5442279"/>
            <a:ext cx="1678722" cy="1561371"/>
          </a:xfrm>
          <a:custGeom>
            <a:avLst/>
            <a:gdLst/>
            <a:ahLst/>
            <a:cxnLst/>
            <a:rect r="r" b="b" t="t" l="l"/>
            <a:pathLst>
              <a:path h="1561371" w="1678722">
                <a:moveTo>
                  <a:pt x="0" y="0"/>
                </a:moveTo>
                <a:lnTo>
                  <a:pt x="1678722" y="0"/>
                </a:lnTo>
                <a:lnTo>
                  <a:pt x="1678722" y="1561371"/>
                </a:lnTo>
                <a:lnTo>
                  <a:pt x="0" y="15613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383143" y="5517310"/>
            <a:ext cx="1561371" cy="1561371"/>
          </a:xfrm>
          <a:custGeom>
            <a:avLst/>
            <a:gdLst/>
            <a:ahLst/>
            <a:cxnLst/>
            <a:rect r="r" b="b" t="t" l="l"/>
            <a:pathLst>
              <a:path h="1561371" w="1561371">
                <a:moveTo>
                  <a:pt x="0" y="0"/>
                </a:moveTo>
                <a:lnTo>
                  <a:pt x="1561371" y="0"/>
                </a:lnTo>
                <a:lnTo>
                  <a:pt x="1561371" y="1561372"/>
                </a:lnTo>
                <a:lnTo>
                  <a:pt x="0" y="15613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58400" y="308927"/>
            <a:ext cx="4020260" cy="719773"/>
          </a:xfrm>
          <a:custGeom>
            <a:avLst/>
            <a:gdLst/>
            <a:ahLst/>
            <a:cxnLst/>
            <a:rect r="r" b="b" t="t" l="l"/>
            <a:pathLst>
              <a:path h="719773" w="4020260">
                <a:moveTo>
                  <a:pt x="0" y="0"/>
                </a:moveTo>
                <a:lnTo>
                  <a:pt x="4020260" y="0"/>
                </a:lnTo>
                <a:lnTo>
                  <a:pt x="4020260" y="719773"/>
                </a:lnTo>
                <a:lnTo>
                  <a:pt x="0" y="71977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58476" y="2016166"/>
            <a:ext cx="16083273" cy="2030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Um serviço de mensagens é uma plataforma ou aplicação para computador que permite aos usuários enviar, receber, armazenar, organizar e gerenciar mensagens eletrônicas. Estes serviços facilitam a comunicação online, permitindo que as pessoas troquem mensagens, arquivos, imagens e outros conteúdos entre si.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8400" y="1359686"/>
            <a:ext cx="5385554" cy="40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420"/>
              </a:lnSpc>
              <a:spcBef>
                <a:spcPct val="0"/>
              </a:spcBef>
            </a:pPr>
            <a:r>
              <a:rPr lang="en-US" sz="2443" strike="noStrike" u="none">
                <a:solidFill>
                  <a:srgbClr val="000000"/>
                </a:solidFill>
                <a:latin typeface="Open Sans Bold"/>
              </a:rPr>
              <a:t>O que é um serviço de mensagens?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8400" y="4280451"/>
            <a:ext cx="5468898" cy="4224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487"/>
              </a:lnSpc>
              <a:spcBef>
                <a:spcPct val="0"/>
              </a:spcBef>
            </a:pPr>
            <a:r>
              <a:rPr lang="en-US" sz="2491" strike="noStrike" u="none">
                <a:solidFill>
                  <a:srgbClr val="000000"/>
                </a:solidFill>
                <a:latin typeface="Open Sans Bold"/>
              </a:rPr>
              <a:t>Os serviços de e-mail mais comuns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172336" y="7389180"/>
            <a:ext cx="2983267" cy="12668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098"/>
              </a:lnSpc>
              <a:spcBef>
                <a:spcPct val="0"/>
              </a:spcBef>
            </a:pPr>
            <a:r>
              <a:rPr lang="en-US" sz="1498" strike="noStrike" u="none">
                <a:solidFill>
                  <a:srgbClr val="000000"/>
                </a:solidFill>
                <a:latin typeface="Open Sans Bold"/>
              </a:rPr>
              <a:t>Gmail</a:t>
            </a:r>
          </a:p>
          <a:p>
            <a:pPr algn="ctr" marL="0" indent="0" lvl="0">
              <a:lnSpc>
                <a:spcPts val="2098"/>
              </a:lnSpc>
              <a:spcBef>
                <a:spcPct val="0"/>
              </a:spcBef>
            </a:pPr>
            <a:r>
              <a:rPr lang="en-US" sz="1498" strike="noStrike" u="none">
                <a:solidFill>
                  <a:srgbClr val="000000"/>
                </a:solidFill>
                <a:latin typeface="Open Sans"/>
              </a:rPr>
              <a:t>O serviço de mensagens do Google, conhecido pela sua capacidade de armazenamento e poderosa função de pesquisa.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422152" y="7460045"/>
            <a:ext cx="2983267" cy="1425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305"/>
              </a:lnSpc>
              <a:spcBef>
                <a:spcPct val="0"/>
              </a:spcBef>
            </a:pPr>
            <a:r>
              <a:rPr lang="en-US" sz="1647" strike="noStrike" u="none">
                <a:solidFill>
                  <a:srgbClr val="000000"/>
                </a:solidFill>
                <a:latin typeface="Open Sans Bold"/>
              </a:rPr>
              <a:t>Panorama</a:t>
            </a:r>
          </a:p>
          <a:p>
            <a:pPr algn="ctr" marL="0" indent="0" lvl="0">
              <a:lnSpc>
                <a:spcPts val="2305"/>
              </a:lnSpc>
              <a:spcBef>
                <a:spcPct val="0"/>
              </a:spcBef>
            </a:pPr>
            <a:r>
              <a:rPr lang="en-US" sz="1647" strike="noStrike" u="none">
                <a:solidFill>
                  <a:srgbClr val="000000"/>
                </a:solidFill>
                <a:latin typeface="Open Sans"/>
              </a:rPr>
              <a:t>Serviço de mensagens da Microsoft, incluindo calendário e compatibilidade com o Microsoft Office.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672195" y="7469570"/>
            <a:ext cx="2983267" cy="12036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432"/>
              </a:lnSpc>
              <a:spcBef>
                <a:spcPct val="0"/>
              </a:spcBef>
            </a:pPr>
            <a:r>
              <a:rPr lang="en-US" sz="1737" strike="noStrike" u="none">
                <a:solidFill>
                  <a:srgbClr val="000000"/>
                </a:solidFill>
                <a:latin typeface="Open Sans Bold"/>
              </a:rPr>
              <a:t>E-mail do Yahoo</a:t>
            </a:r>
          </a:p>
          <a:p>
            <a:pPr algn="ctr" marL="0" indent="0" lvl="0">
              <a:lnSpc>
                <a:spcPts val="2432"/>
              </a:lnSpc>
              <a:spcBef>
                <a:spcPct val="0"/>
              </a:spcBef>
            </a:pPr>
            <a:r>
              <a:rPr lang="en-US" sz="1737" strike="noStrike" u="none">
                <a:solidFill>
                  <a:srgbClr val="000000"/>
                </a:solidFill>
                <a:latin typeface="Open Sans"/>
              </a:rPr>
              <a:t>O Yahoo Mail é uma opção que aposta na simplicidade e na personalização.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8400" y="3656851"/>
            <a:ext cx="16083273" cy="39231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1286" indent="-265643" lvl="1">
              <a:lnSpc>
                <a:spcPts val="3937"/>
              </a:lnSpc>
              <a:buFont typeface="Arial"/>
              <a:buChar char="•"/>
            </a:pPr>
            <a:r>
              <a:rPr lang="en-US" sz="2460" strike="noStrike" u="none">
                <a:solidFill>
                  <a:srgbClr val="000000"/>
                </a:solidFill>
                <a:latin typeface="Open Sans"/>
              </a:rPr>
              <a:t>As mensagens eletrônicas são transmitidas instantaneamente, possibilitando trocas rápidas e eficientes.</a:t>
            </a:r>
          </a:p>
          <a:p>
            <a:pPr algn="l" marL="531286" indent="-265643" lvl="1">
              <a:lnSpc>
                <a:spcPts val="3937"/>
              </a:lnSpc>
              <a:buFont typeface="Arial"/>
              <a:buChar char="•"/>
            </a:pPr>
            <a:r>
              <a:rPr lang="en-US" sz="2460" strike="noStrike" u="none">
                <a:solidFill>
                  <a:srgbClr val="000000"/>
                </a:solidFill>
                <a:latin typeface="Open Sans"/>
              </a:rPr>
              <a:t>Você pode aceder aos seus e-mails em qualquer lugar, desde que tenha conexão com a Internet, o que oferece grande flexibilidade.</a:t>
            </a:r>
          </a:p>
          <a:p>
            <a:pPr algn="l" marL="531286" indent="-265643" lvl="1">
              <a:lnSpc>
                <a:spcPts val="3937"/>
              </a:lnSpc>
              <a:buFont typeface="Arial"/>
              <a:buChar char="•"/>
            </a:pPr>
            <a:r>
              <a:rPr lang="en-US" sz="2460" strike="noStrike" u="none">
                <a:solidFill>
                  <a:srgbClr val="000000"/>
                </a:solidFill>
                <a:latin typeface="Open Sans"/>
              </a:rPr>
              <a:t>Você pode armazenar e arquivar facilmente mensagens de e-mail importantes e recuperá-las mais tarde. </a:t>
            </a:r>
          </a:p>
          <a:p>
            <a:pPr algn="l" marL="531286" indent="-265643" lvl="1">
              <a:lnSpc>
                <a:spcPts val="3937"/>
              </a:lnSpc>
              <a:buFont typeface="Arial"/>
              <a:buChar char="•"/>
            </a:pPr>
            <a:r>
              <a:rPr lang="en-US" sz="2460" strike="noStrike" u="none">
                <a:solidFill>
                  <a:srgbClr val="000000"/>
                </a:solidFill>
                <a:latin typeface="Open Sans"/>
              </a:rPr>
              <a:t>Os serviços de e-mail oferecem funções de classificação, pesquisa e filtragem para organizar mensagens de forma eficiente em pastas.</a:t>
            </a:r>
          </a:p>
          <a:p>
            <a:pPr algn="l" marL="531286" indent="-265643" lvl="1">
              <a:lnSpc>
                <a:spcPts val="3937"/>
              </a:lnSpc>
              <a:buFont typeface="Arial"/>
              <a:buChar char="•"/>
            </a:pPr>
            <a:r>
              <a:rPr lang="en-US" sz="2460" strike="noStrike" u="none">
                <a:solidFill>
                  <a:srgbClr val="000000"/>
                </a:solidFill>
                <a:latin typeface="Open Sans"/>
              </a:rPr>
              <a:t>Os serviços de mensagens permitem o envio de anexos, facilitando o compartilhamento de documentos, fotos, vídeos e outros arquivos.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558400" y="392280"/>
            <a:ext cx="4020260" cy="719773"/>
          </a:xfrm>
          <a:custGeom>
            <a:avLst/>
            <a:gdLst/>
            <a:ahLst/>
            <a:cxnLst/>
            <a:rect r="r" b="b" t="t" l="l"/>
            <a:pathLst>
              <a:path h="719773" w="4020260">
                <a:moveTo>
                  <a:pt x="0" y="0"/>
                </a:moveTo>
                <a:lnTo>
                  <a:pt x="4020260" y="0"/>
                </a:lnTo>
                <a:lnTo>
                  <a:pt x="4020260" y="719773"/>
                </a:lnTo>
                <a:lnTo>
                  <a:pt x="0" y="7197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8400" y="2412205"/>
            <a:ext cx="7456289" cy="431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07"/>
              </a:lnSpc>
              <a:spcBef>
                <a:spcPct val="0"/>
              </a:spcBef>
            </a:pPr>
            <a:r>
              <a:rPr lang="en-US" sz="2505" strike="noStrike" u="none">
                <a:solidFill>
                  <a:srgbClr val="000000"/>
                </a:solidFill>
                <a:latin typeface="Open Sans Bold"/>
              </a:rPr>
              <a:t>Algumas vantagens dos serviços de mensagens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156996" y="4030861"/>
            <a:ext cx="4534540" cy="5227439"/>
          </a:xfrm>
          <a:custGeom>
            <a:avLst/>
            <a:gdLst/>
            <a:ahLst/>
            <a:cxnLst/>
            <a:rect r="r" b="b" t="t" l="l"/>
            <a:pathLst>
              <a:path h="5227439" w="4534540">
                <a:moveTo>
                  <a:pt x="0" y="0"/>
                </a:moveTo>
                <a:lnTo>
                  <a:pt x="4534540" y="0"/>
                </a:lnTo>
                <a:lnTo>
                  <a:pt x="4534540" y="5227439"/>
                </a:lnTo>
                <a:lnTo>
                  <a:pt x="0" y="52274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5" id="5"/>
          <p:cNvSpPr txBox="true"/>
          <p:nvPr/>
        </p:nvSpPr>
        <p:spPr>
          <a:xfrm rot="0">
            <a:off x="553622" y="5095875"/>
            <a:ext cx="10971159" cy="30594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Escolha o nome que deseja para o seu endereço de e-mail, certificando-se de que seja exclusivo e disponível. Deve ser seguido por @gmail.com Use uma senha forte com vários caracteres para fortalecer a segurança da sua conta (combinação de letras, números e caracteres especiais).</a:t>
            </a:r>
          </a:p>
          <a:p>
            <a:pPr algn="just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Para segurança extra, ative a autenticação de dois fatores.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553622" y="482737"/>
            <a:ext cx="4020260" cy="719773"/>
          </a:xfrm>
          <a:custGeom>
            <a:avLst/>
            <a:gdLst/>
            <a:ahLst/>
            <a:cxnLst/>
            <a:rect r="r" b="b" t="t" l="l"/>
            <a:pathLst>
              <a:path h="719773" w="4020260">
                <a:moveTo>
                  <a:pt x="0" y="0"/>
                </a:moveTo>
                <a:lnTo>
                  <a:pt x="4020260" y="0"/>
                </a:lnTo>
                <a:lnTo>
                  <a:pt x="4020260" y="719773"/>
                </a:lnTo>
                <a:lnTo>
                  <a:pt x="0" y="7197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2490458"/>
            <a:ext cx="16486027" cy="2030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 Italics"/>
              </a:rPr>
              <a:t>Crie a sua conta aqui</a:t>
            </a:r>
          </a:p>
          <a:p>
            <a:pPr algn="just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Aceda à página de registo e clique em “Criar uma conta”.</a:t>
            </a:r>
          </a:p>
          <a:p>
            <a:pPr algn="l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Preencha os campos com os seus dados pessoais (apelido, nome, data de nascimento, número de telefone).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1526360"/>
            <a:ext cx="5075992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Os principais recursos do Gmail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918662" y="3310832"/>
            <a:ext cx="7488672" cy="5947468"/>
          </a:xfrm>
          <a:custGeom>
            <a:avLst/>
            <a:gdLst/>
            <a:ahLst/>
            <a:cxnLst/>
            <a:rect r="r" b="b" t="t" l="l"/>
            <a:pathLst>
              <a:path h="5947468" w="7488672">
                <a:moveTo>
                  <a:pt x="0" y="0"/>
                </a:moveTo>
                <a:lnTo>
                  <a:pt x="7488673" y="0"/>
                </a:lnTo>
                <a:lnTo>
                  <a:pt x="7488673" y="5947468"/>
                </a:lnTo>
                <a:lnTo>
                  <a:pt x="0" y="59474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668813"/>
            <a:ext cx="4020260" cy="719773"/>
          </a:xfrm>
          <a:custGeom>
            <a:avLst/>
            <a:gdLst/>
            <a:ahLst/>
            <a:cxnLst/>
            <a:rect r="r" b="b" t="t" l="l"/>
            <a:pathLst>
              <a:path h="719773" w="4020260">
                <a:moveTo>
                  <a:pt x="0" y="0"/>
                </a:moveTo>
                <a:lnTo>
                  <a:pt x="4020260" y="0"/>
                </a:lnTo>
                <a:lnTo>
                  <a:pt x="4020260" y="719774"/>
                </a:lnTo>
                <a:lnTo>
                  <a:pt x="0" y="7197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3359678"/>
            <a:ext cx="7901285" cy="58021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596"/>
              </a:lnSpc>
              <a:spcBef>
                <a:spcPct val="0"/>
              </a:spcBef>
            </a:pPr>
            <a:r>
              <a:rPr lang="en-US" sz="2568" strike="noStrike" u="none">
                <a:solidFill>
                  <a:srgbClr val="000000"/>
                </a:solidFill>
                <a:latin typeface="Open Sans Italics"/>
              </a:rPr>
              <a:t>Enviar um email</a:t>
            </a:r>
          </a:p>
          <a:p>
            <a:pPr algn="just" marL="0" indent="0" lvl="0">
              <a:lnSpc>
                <a:spcPts val="3596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3596"/>
              </a:lnSpc>
              <a:spcBef>
                <a:spcPct val="0"/>
              </a:spcBef>
            </a:pPr>
            <a:r>
              <a:rPr lang="en-US" sz="2568" strike="noStrike" u="none">
                <a:solidFill>
                  <a:srgbClr val="000000"/>
                </a:solidFill>
                <a:latin typeface="Open Sans"/>
              </a:rPr>
              <a:t>Clique em “Nova mensagem”.</a:t>
            </a:r>
          </a:p>
          <a:p>
            <a:pPr algn="just" marL="0" indent="0" lvl="0">
              <a:lnSpc>
                <a:spcPts val="3596"/>
              </a:lnSpc>
              <a:spcBef>
                <a:spcPct val="0"/>
              </a:spcBef>
            </a:pPr>
            <a:r>
              <a:rPr lang="en-US" sz="2568" strike="noStrike" u="none">
                <a:solidFill>
                  <a:srgbClr val="000000"/>
                </a:solidFill>
                <a:latin typeface="Open Sans"/>
              </a:rPr>
              <a:t>Adicione o destinatário (três campos disponíveis: para, cc ou cco). </a:t>
            </a:r>
          </a:p>
          <a:p>
            <a:pPr algn="just" marL="0" indent="0" lvl="0">
              <a:lnSpc>
                <a:spcPts val="3596"/>
              </a:lnSpc>
              <a:spcBef>
                <a:spcPct val="0"/>
              </a:spcBef>
            </a:pPr>
            <a:r>
              <a:rPr lang="en-US" sz="2568" strike="noStrike" u="none">
                <a:solidFill>
                  <a:srgbClr val="000000"/>
                </a:solidFill>
                <a:latin typeface="Open Sans"/>
              </a:rPr>
              <a:t>Dê um título ao seu e-mail preenchendo o campo “Assunto”. Seja claro e conciso para chamar a atenção do destinatário. </a:t>
            </a:r>
          </a:p>
          <a:p>
            <a:pPr algn="just" marL="0" indent="0" lvl="0">
              <a:lnSpc>
                <a:spcPts val="3596"/>
              </a:lnSpc>
              <a:spcBef>
                <a:spcPct val="0"/>
              </a:spcBef>
            </a:pPr>
            <a:r>
              <a:rPr lang="en-US" sz="2568" strike="noStrike" u="none">
                <a:solidFill>
                  <a:srgbClr val="000000"/>
                </a:solidFill>
                <a:latin typeface="Open Sans"/>
              </a:rPr>
              <a:t>Escreva sua mensagem na caixa de texto fornecida. </a:t>
            </a:r>
          </a:p>
          <a:p>
            <a:pPr algn="just" marL="0" indent="0" lvl="0">
              <a:lnSpc>
                <a:spcPts val="3596"/>
              </a:lnSpc>
              <a:spcBef>
                <a:spcPct val="0"/>
              </a:spcBef>
            </a:pPr>
            <a:r>
              <a:rPr lang="en-US" sz="2568" strike="noStrike" u="none">
                <a:solidFill>
                  <a:srgbClr val="000000"/>
                </a:solidFill>
                <a:latin typeface="Open Sans"/>
              </a:rPr>
              <a:t>Você também pode formatar seu texto usando as ferramentas de formatação disponíveis. </a:t>
            </a:r>
          </a:p>
          <a:p>
            <a:pPr algn="just" marL="0" indent="0" lvl="0">
              <a:lnSpc>
                <a:spcPts val="3596"/>
              </a:lnSpc>
              <a:spcBef>
                <a:spcPct val="0"/>
              </a:spcBef>
            </a:pPr>
            <a:r>
              <a:rPr lang="en-US" sz="2568" strike="noStrike" u="none">
                <a:solidFill>
                  <a:srgbClr val="000000"/>
                </a:solidFill>
                <a:latin typeface="Open Sans"/>
              </a:rPr>
              <a:t>Clique em “Enviar”.</a:t>
            </a:r>
          </a:p>
          <a:p>
            <a:pPr algn="just" marL="0" indent="0" lvl="0">
              <a:lnSpc>
                <a:spcPts val="3596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2441737"/>
            <a:ext cx="5075992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Os principais recursos do Gmail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436437" y="3066250"/>
            <a:ext cx="6432890" cy="5194926"/>
          </a:xfrm>
          <a:custGeom>
            <a:avLst/>
            <a:gdLst/>
            <a:ahLst/>
            <a:cxnLst/>
            <a:rect r="r" b="b" t="t" l="l"/>
            <a:pathLst>
              <a:path h="5194926" w="6432890">
                <a:moveTo>
                  <a:pt x="0" y="0"/>
                </a:moveTo>
                <a:lnTo>
                  <a:pt x="6432890" y="0"/>
                </a:lnTo>
                <a:lnTo>
                  <a:pt x="6432890" y="5194926"/>
                </a:lnTo>
                <a:lnTo>
                  <a:pt x="0" y="51949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554068"/>
            <a:ext cx="4020260" cy="719773"/>
          </a:xfrm>
          <a:custGeom>
            <a:avLst/>
            <a:gdLst/>
            <a:ahLst/>
            <a:cxnLst/>
            <a:rect r="r" b="b" t="t" l="l"/>
            <a:pathLst>
              <a:path h="719773" w="4020260">
                <a:moveTo>
                  <a:pt x="0" y="0"/>
                </a:moveTo>
                <a:lnTo>
                  <a:pt x="4020260" y="0"/>
                </a:lnTo>
                <a:lnTo>
                  <a:pt x="4020260" y="719773"/>
                </a:lnTo>
                <a:lnTo>
                  <a:pt x="0" y="7197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2581086"/>
            <a:ext cx="8288814" cy="568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499"/>
              </a:lnSpc>
              <a:spcBef>
                <a:spcPct val="0"/>
              </a:spcBef>
            </a:pPr>
            <a:r>
              <a:rPr lang="en-US" sz="2499" strike="noStrike" u="none">
                <a:solidFill>
                  <a:srgbClr val="000000"/>
                </a:solidFill>
                <a:latin typeface="Open Sans Italics"/>
              </a:rPr>
              <a:t>Responder ou encaminhar um e-mail </a:t>
            </a:r>
          </a:p>
          <a:p>
            <a:pPr algn="just" marL="0" indent="0" lvl="0">
              <a:lnSpc>
                <a:spcPts val="3499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3499"/>
              </a:lnSpc>
              <a:spcBef>
                <a:spcPct val="0"/>
              </a:spcBef>
            </a:pPr>
            <a:r>
              <a:rPr lang="en-US" sz="2499" strike="noStrike" u="none">
                <a:solidFill>
                  <a:srgbClr val="000000"/>
                </a:solidFill>
                <a:latin typeface="Open Sans"/>
              </a:rPr>
              <a:t>Abra o e-mail ao qual deseja responder. </a:t>
            </a:r>
          </a:p>
          <a:p>
            <a:pPr algn="just" marL="0" indent="0" lvl="0">
              <a:lnSpc>
                <a:spcPts val="3499"/>
              </a:lnSpc>
              <a:spcBef>
                <a:spcPct val="0"/>
              </a:spcBef>
            </a:pPr>
            <a:r>
              <a:rPr lang="en-US" sz="2499" strike="noStrike" u="none">
                <a:solidFill>
                  <a:srgbClr val="000000"/>
                </a:solidFill>
                <a:latin typeface="Open Sans"/>
              </a:rPr>
              <a:t>Você pode escolher entre “Responder” ou “Responder a todos”, o que incluirá todos os destinatários do e-mail inicial em sua resposta. Você também pode decidir encaminhar o e-mail para um terceiro contato.</a:t>
            </a:r>
          </a:p>
          <a:p>
            <a:pPr algn="just" marL="0" indent="0" lvl="0">
              <a:lnSpc>
                <a:spcPts val="3499"/>
              </a:lnSpc>
              <a:spcBef>
                <a:spcPct val="0"/>
              </a:spcBef>
            </a:pPr>
            <a:r>
              <a:rPr lang="en-US" sz="2499" strike="noStrike" u="none">
                <a:solidFill>
                  <a:srgbClr val="000000"/>
                </a:solidFill>
                <a:latin typeface="Open Sans"/>
              </a:rPr>
              <a:t>Escreva sua mensagem na caixa de texto fornecida (o Gmail geralmente oferece sugestões de respostas rápidas para economizar tempo ao escrever e-mails).</a:t>
            </a:r>
          </a:p>
          <a:p>
            <a:pPr algn="just" marL="0" indent="0" lvl="0">
              <a:lnSpc>
                <a:spcPts val="3499"/>
              </a:lnSpc>
              <a:spcBef>
                <a:spcPct val="0"/>
              </a:spcBef>
            </a:pPr>
            <a:r>
              <a:rPr lang="en-US" sz="2499" strike="noStrike" u="none">
                <a:solidFill>
                  <a:srgbClr val="000000"/>
                </a:solidFill>
                <a:latin typeface="Open Sans"/>
              </a:rPr>
              <a:t>Clique em “Enviar”.</a:t>
            </a:r>
          </a:p>
          <a:p>
            <a:pPr algn="just" marL="0" indent="0" lvl="0">
              <a:lnSpc>
                <a:spcPts val="3499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3499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553622" y="1711991"/>
            <a:ext cx="5075992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Os principais recursos do Gmail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53622" y="2228454"/>
            <a:ext cx="14581089" cy="4088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 Italics"/>
              </a:rPr>
              <a:t>Anexar um arquivo a um e-mail</a:t>
            </a:r>
          </a:p>
          <a:p>
            <a:pPr algn="just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Se você olhar mais de perto a área de entrada de texto, notará vários ícones. O ícone 'Anexar um arquivo', geralmente representado por um clipe de papel ou arquivo, está circulado em vermelho e permite que você selecione o arquivo que deseja anexar ao seu e-mail navegando pelas pastas do seu computador.</a:t>
            </a:r>
          </a:p>
          <a:p>
            <a:pPr algn="just" marL="0" indent="0" lvl="0">
              <a:lnSpc>
                <a:spcPts val="4092"/>
              </a:lnSpc>
              <a:spcBef>
                <a:spcPct val="0"/>
              </a:spcBef>
            </a:pPr>
            <a:r>
              <a:rPr lang="en-US" sz="2923" strike="noStrike" u="none">
                <a:solidFill>
                  <a:srgbClr val="000000"/>
                </a:solidFill>
                <a:latin typeface="Open Sans"/>
              </a:rPr>
              <a:t>Depois de selecionar o arquivo, aguarde o download completo antes de enviar seu e-mail (a velocidade de download depende do tamanho do arquivo e da qualidade da sua conexão com a Internet).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5055044" y="6537406"/>
            <a:ext cx="12485669" cy="3098131"/>
          </a:xfrm>
          <a:custGeom>
            <a:avLst/>
            <a:gdLst/>
            <a:ahLst/>
            <a:cxnLst/>
            <a:rect r="r" b="b" t="t" l="l"/>
            <a:pathLst>
              <a:path h="3098131" w="12485669">
                <a:moveTo>
                  <a:pt x="0" y="0"/>
                </a:moveTo>
                <a:lnTo>
                  <a:pt x="12485669" y="0"/>
                </a:lnTo>
                <a:lnTo>
                  <a:pt x="12485669" y="3098131"/>
                </a:lnTo>
                <a:lnTo>
                  <a:pt x="0" y="309813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57004" t="-402517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grpSp>
        <p:nvGrpSpPr>
          <p:cNvPr name="Group 6" id="6"/>
          <p:cNvGrpSpPr/>
          <p:nvPr/>
        </p:nvGrpSpPr>
        <p:grpSpPr>
          <a:xfrm rot="0">
            <a:off x="8869227" y="8321482"/>
            <a:ext cx="1314056" cy="1314056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71450" cap="sq">
              <a:solidFill>
                <a:srgbClr val="CD0A3C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553622" y="227127"/>
            <a:ext cx="4020260" cy="719773"/>
          </a:xfrm>
          <a:custGeom>
            <a:avLst/>
            <a:gdLst/>
            <a:ahLst/>
            <a:cxnLst/>
            <a:rect r="r" b="b" t="t" l="l"/>
            <a:pathLst>
              <a:path h="719773" w="4020260">
                <a:moveTo>
                  <a:pt x="0" y="0"/>
                </a:moveTo>
                <a:lnTo>
                  <a:pt x="4020260" y="0"/>
                </a:lnTo>
                <a:lnTo>
                  <a:pt x="4020260" y="719773"/>
                </a:lnTo>
                <a:lnTo>
                  <a:pt x="0" y="7197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553622" y="1372370"/>
            <a:ext cx="5075992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Os principais recursos do Gmail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53622" y="2115344"/>
            <a:ext cx="3449838" cy="6148933"/>
          </a:xfrm>
          <a:custGeom>
            <a:avLst/>
            <a:gdLst/>
            <a:ahLst/>
            <a:cxnLst/>
            <a:rect r="r" b="b" t="t" l="l"/>
            <a:pathLst>
              <a:path h="6148933" w="3449838">
                <a:moveTo>
                  <a:pt x="0" y="0"/>
                </a:moveTo>
                <a:lnTo>
                  <a:pt x="3449837" y="0"/>
                </a:lnTo>
                <a:lnTo>
                  <a:pt x="3449837" y="6148933"/>
                </a:lnTo>
                <a:lnTo>
                  <a:pt x="0" y="61489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3622" y="308927"/>
            <a:ext cx="4020260" cy="719773"/>
          </a:xfrm>
          <a:custGeom>
            <a:avLst/>
            <a:gdLst/>
            <a:ahLst/>
            <a:cxnLst/>
            <a:rect r="r" b="b" t="t" l="l"/>
            <a:pathLst>
              <a:path h="719773" w="4020260">
                <a:moveTo>
                  <a:pt x="0" y="0"/>
                </a:moveTo>
                <a:lnTo>
                  <a:pt x="4020260" y="0"/>
                </a:lnTo>
                <a:lnTo>
                  <a:pt x="4020260" y="719773"/>
                </a:lnTo>
                <a:lnTo>
                  <a:pt x="0" y="7197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53622" y="1289800"/>
            <a:ext cx="5075992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Os principais recursos do Gmail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448836" y="2691224"/>
            <a:ext cx="9390329" cy="26221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523"/>
              </a:lnSpc>
              <a:spcBef>
                <a:spcPct val="0"/>
              </a:spcBef>
            </a:pPr>
            <a:r>
              <a:rPr lang="en-US" sz="2516" strike="noStrike" u="none">
                <a:solidFill>
                  <a:srgbClr val="000000"/>
                </a:solidFill>
                <a:latin typeface="Open Sans Italics"/>
              </a:rPr>
              <a:t>Etiquetas </a:t>
            </a:r>
          </a:p>
          <a:p>
            <a:pPr algn="just" marL="0" indent="0" lvl="0">
              <a:lnSpc>
                <a:spcPts val="3523"/>
              </a:lnSpc>
              <a:spcBef>
                <a:spcPct val="0"/>
              </a:spcBef>
            </a:pPr>
            <a:r>
              <a:rPr lang="en-US" sz="2516" strike="noStrike" u="none">
                <a:solidFill>
                  <a:srgbClr val="000000"/>
                </a:solidFill>
                <a:latin typeface="Open Sans"/>
              </a:rPr>
              <a:t>No lado direito da sua interface, você encontrará vários rótulos para facilitar o uso do seu e-mail. </a:t>
            </a:r>
          </a:p>
          <a:p>
            <a:pPr algn="just" marL="0" indent="0" lvl="0">
              <a:lnSpc>
                <a:spcPts val="3523"/>
              </a:lnSpc>
              <a:spcBef>
                <a:spcPct val="0"/>
              </a:spcBef>
            </a:pPr>
            <a:r>
              <a:rPr lang="en-US" sz="2516" strike="noStrike" u="none">
                <a:solidFill>
                  <a:srgbClr val="000000"/>
                </a:solidFill>
                <a:latin typeface="Open Sans"/>
              </a:rPr>
              <a:t>Semelhante às pastas, elas ajudam você a organizar e classificar seus e-mails. Eles podem ser personalizados para atender às suas necessidades e exibidos ou ocultados.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53622" y="6391342"/>
            <a:ext cx="11067985" cy="2573996"/>
          </a:xfrm>
          <a:custGeom>
            <a:avLst/>
            <a:gdLst/>
            <a:ahLst/>
            <a:cxnLst/>
            <a:rect r="r" b="b" t="t" l="l"/>
            <a:pathLst>
              <a:path h="2573996" w="11067985">
                <a:moveTo>
                  <a:pt x="0" y="0"/>
                </a:moveTo>
                <a:lnTo>
                  <a:pt x="11067984" y="0"/>
                </a:lnTo>
                <a:lnTo>
                  <a:pt x="11067984" y="2573996"/>
                </a:lnTo>
                <a:lnTo>
                  <a:pt x="0" y="25739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62112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6572815" y="3063699"/>
            <a:ext cx="10097583" cy="3022843"/>
          </a:xfrm>
          <a:custGeom>
            <a:avLst/>
            <a:gdLst/>
            <a:ahLst/>
            <a:cxnLst/>
            <a:rect r="r" b="b" t="t" l="l"/>
            <a:pathLst>
              <a:path h="3022843" w="10097583">
                <a:moveTo>
                  <a:pt x="0" y="0"/>
                </a:moveTo>
                <a:lnTo>
                  <a:pt x="10097583" y="0"/>
                </a:lnTo>
                <a:lnTo>
                  <a:pt x="10097583" y="3022843"/>
                </a:lnTo>
                <a:lnTo>
                  <a:pt x="0" y="30228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308927"/>
            <a:ext cx="4020260" cy="719773"/>
          </a:xfrm>
          <a:custGeom>
            <a:avLst/>
            <a:gdLst/>
            <a:ahLst/>
            <a:cxnLst/>
            <a:rect r="r" b="b" t="t" l="l"/>
            <a:pathLst>
              <a:path h="719773" w="4020260">
                <a:moveTo>
                  <a:pt x="0" y="0"/>
                </a:moveTo>
                <a:lnTo>
                  <a:pt x="4020260" y="0"/>
                </a:lnTo>
                <a:lnTo>
                  <a:pt x="4020260" y="719773"/>
                </a:lnTo>
                <a:lnTo>
                  <a:pt x="0" y="71977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1953607" y="6790448"/>
            <a:ext cx="5808839" cy="2174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499"/>
              </a:lnSpc>
              <a:spcBef>
                <a:spcPct val="0"/>
              </a:spcBef>
            </a:pPr>
            <a:r>
              <a:rPr lang="en-US" sz="2499" strike="noStrike" u="none">
                <a:solidFill>
                  <a:srgbClr val="000000"/>
                </a:solidFill>
                <a:latin typeface="Open Sans Italics"/>
              </a:rPr>
              <a:t>Pesquisar e-mail</a:t>
            </a:r>
          </a:p>
          <a:p>
            <a:pPr algn="l" marL="0" indent="0" lvl="0">
              <a:lnSpc>
                <a:spcPts val="3499"/>
              </a:lnSpc>
              <a:spcBef>
                <a:spcPct val="0"/>
              </a:spcBef>
            </a:pPr>
            <a:r>
              <a:rPr lang="en-US" sz="2499" strike="noStrike" u="none">
                <a:solidFill>
                  <a:srgbClr val="000000"/>
                </a:solidFill>
                <a:latin typeface="Open Sans"/>
              </a:rPr>
              <a:t>Ao clicar em “Pesquisar e-mail” no topo da página, você pode encontrar rapidamente e-mails antigos, usando filtros e critérios de pesquisa.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1903487"/>
            <a:ext cx="5075992" cy="430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65"/>
              </a:lnSpc>
              <a:spcBef>
                <a:spcPct val="0"/>
              </a:spcBef>
            </a:pPr>
            <a:r>
              <a:rPr lang="en-US" sz="2546" strike="noStrike" u="none">
                <a:solidFill>
                  <a:srgbClr val="000000"/>
                </a:solidFill>
                <a:latin typeface="Open Sans Bold"/>
              </a:rPr>
              <a:t>Os principais recursos do Gmail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2830211"/>
            <a:ext cx="5797483" cy="32563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42"/>
              </a:lnSpc>
              <a:spcBef>
                <a:spcPct val="0"/>
              </a:spcBef>
            </a:pPr>
            <a:r>
              <a:rPr lang="en-US" sz="2672" strike="noStrike" u="none">
                <a:solidFill>
                  <a:srgbClr val="000000"/>
                </a:solidFill>
                <a:latin typeface="Open Sans Italics"/>
              </a:rPr>
              <a:t>Spam</a:t>
            </a:r>
          </a:p>
          <a:p>
            <a:pPr algn="just" marL="0" indent="0" lvl="0">
              <a:lnSpc>
                <a:spcPts val="3742"/>
              </a:lnSpc>
              <a:spcBef>
                <a:spcPct val="0"/>
              </a:spcBef>
            </a:pPr>
            <a:r>
              <a:rPr lang="en-US" sz="2672" strike="noStrike" u="none">
                <a:solidFill>
                  <a:srgbClr val="000000"/>
                </a:solidFill>
                <a:latin typeface="Open Sans"/>
              </a:rPr>
              <a:t>O Gmail possui um filtro de spam que reduz a quantidade de e-mails indesejados que você recebe, que vão para uma pasta separada. Esses e-mails são excluídos automaticamente após 30 dias.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DAFzkVutbY8</dc:identifier>
  <dcterms:modified xsi:type="dcterms:W3CDTF">2011-08-01T06:04:30Z</dcterms:modified>
  <cp:revision>1</cp:revision>
  <dc:title>Messaging services_PT</dc:title>
</cp:coreProperties>
</file>