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4" r:id="rId30"/>
    <p:sldId id="265" r:id="rId31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29" Target="slides/slide8.xml" Type="http://schemas.openxmlformats.org/officeDocument/2006/relationships/slide"/><Relationship Id="rId3" Target="viewProps.xml" Type="http://schemas.openxmlformats.org/officeDocument/2006/relationships/viewProps"/><Relationship Id="rId30" Target="slides/slide9.xml" Type="http://schemas.openxmlformats.org/officeDocument/2006/relationships/slide"/><Relationship Id="rId31" Target="slides/slide10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6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6.png" Type="http://schemas.openxmlformats.org/officeDocument/2006/relationships/image"/><Relationship Id="rId5" Target="../media/image7.png" Type="http://schemas.openxmlformats.org/officeDocument/2006/relationships/image"/><Relationship Id="rId6" Target="../media/image8.png" Type="http://schemas.openxmlformats.org/officeDocument/2006/relationships/image"/><Relationship Id="rId7" Target="../media/image5.jpe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9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.png" Type="http://schemas.openxmlformats.org/officeDocument/2006/relationships/image"/><Relationship Id="rId4" Target="../media/image4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1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2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3.png" Type="http://schemas.openxmlformats.org/officeDocument/2006/relationships/image"/><Relationship Id="rId5" Target="../media/image14.sv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5.png" Type="http://schemas.openxmlformats.org/officeDocument/2006/relationships/image"/><Relationship Id="rId5" Target="../media/image5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28700" y="752166"/>
            <a:ext cx="4736922" cy="848082"/>
          </a:xfrm>
          <a:custGeom>
            <a:avLst/>
            <a:gdLst/>
            <a:ahLst/>
            <a:cxnLst/>
            <a:rect r="r" b="b" t="t" l="l"/>
            <a:pathLst>
              <a:path h="848082" w="4736922">
                <a:moveTo>
                  <a:pt x="0" y="0"/>
                </a:moveTo>
                <a:lnTo>
                  <a:pt x="4736922" y="0"/>
                </a:lnTo>
                <a:lnTo>
                  <a:pt x="4736922" y="848082"/>
                </a:lnTo>
                <a:lnTo>
                  <a:pt x="0" y="84808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521"/>
              </a:lnSpc>
              <a:spcBef>
                <a:spcPct val="0"/>
              </a:spcBef>
            </a:pPr>
            <a:r>
              <a:rPr lang="en-US" sz="1087" strike="noStrike" u="none">
                <a:solidFill>
                  <a:srgbClr val="000000"/>
                </a:solidFill>
                <a:latin typeface="Glacial Indifference"/>
              </a:rPr>
              <a:t>Financiado pela União Europeia. Os pontos de vista e opiniões expressos são, no entanto, apenas do(s) autor(es) e não refletem necessariamente os da União Europeia ou da Agência Executiva Europeia de Educação e Cultura (EACEA). Nem a União Europeia nem a EACEA podem ser responsabilizadas por eles. Número do projeto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97341"/>
            <a:ext cx="12957347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Use software de planilha de forma eficaz para criar documentos profissionais, acadêmicos ou pessoais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685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772"/>
              </a:lnSpc>
              <a:spcBef>
                <a:spcPct val="0"/>
              </a:spcBef>
            </a:pPr>
            <a:r>
              <a:rPr lang="en-US" sz="4123" strike="noStrike" u="none">
                <a:solidFill>
                  <a:srgbClr val="000000"/>
                </a:solidFill>
                <a:latin typeface="Open Sans Bold"/>
              </a:rPr>
              <a:t>Módulo 3 Software de Folha de Cálculo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45135" y="4279872"/>
            <a:ext cx="8299330" cy="5537378"/>
          </a:xfrm>
          <a:custGeom>
            <a:avLst/>
            <a:gdLst/>
            <a:ahLst/>
            <a:cxnLst/>
            <a:rect r="r" b="b" t="t" l="l"/>
            <a:pathLst>
              <a:path h="5537378" w="8299330">
                <a:moveTo>
                  <a:pt x="0" y="0"/>
                </a:moveTo>
                <a:lnTo>
                  <a:pt x="8299331" y="0"/>
                </a:lnTo>
                <a:lnTo>
                  <a:pt x="8299331" y="5537378"/>
                </a:lnTo>
                <a:lnTo>
                  <a:pt x="0" y="55373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23475" y="466037"/>
            <a:ext cx="3142727" cy="562663"/>
          </a:xfrm>
          <a:custGeom>
            <a:avLst/>
            <a:gdLst/>
            <a:ahLst/>
            <a:cxnLst/>
            <a:rect r="r" b="b" t="t" l="l"/>
            <a:pathLst>
              <a:path h="562663" w="3142727">
                <a:moveTo>
                  <a:pt x="0" y="0"/>
                </a:moveTo>
                <a:lnTo>
                  <a:pt x="3142727" y="0"/>
                </a:lnTo>
                <a:lnTo>
                  <a:pt x="3142727" y="562663"/>
                </a:lnTo>
                <a:lnTo>
                  <a:pt x="0" y="5626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0760512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Excel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Exemplo prático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23475" y="2403431"/>
            <a:ext cx="16705678" cy="2187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sng">
                <a:solidFill>
                  <a:srgbClr val="000000"/>
                </a:solidFill>
                <a:latin typeface="Open Sans"/>
              </a:rPr>
              <a:t>Tarefa 2: Apresente uma folha de cálculo de stock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1.Realize as diversas operações descritas abaixo.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2.Guarde o documento em formato .pdf com o nome Plomb&amp;Co final.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1374192" y="5186020"/>
            <a:ext cx="4556641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84DB9C"/>
                </a:solidFill>
                <a:latin typeface="Open Sans"/>
              </a:rPr>
              <a:t>Alterar fontes (Comic Sans Ms)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768863" y="6346611"/>
            <a:ext cx="2546390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84DB9C"/>
                </a:solidFill>
                <a:latin typeface="Open Sans"/>
              </a:rPr>
              <a:t>Texto em negrito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716222" y="7255699"/>
            <a:ext cx="4426148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84DB9C"/>
                </a:solidFill>
                <a:latin typeface="Open Sans"/>
              </a:rPr>
              <a:t>Alterar tamanho da fonte (10)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1044810" y="8048858"/>
            <a:ext cx="2544366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84DB9C"/>
                </a:solidFill>
                <a:latin typeface="Open Sans"/>
              </a:rPr>
              <a:t>Adicionar bordas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713737" y="8842016"/>
            <a:ext cx="3919299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84DB9C"/>
                </a:solidFill>
                <a:latin typeface="Open Sans"/>
              </a:rPr>
              <a:t>Defina um plano de fundo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241988" y="5014480"/>
            <a:ext cx="1572050" cy="1485972"/>
          </a:xfrm>
          <a:custGeom>
            <a:avLst/>
            <a:gdLst/>
            <a:ahLst/>
            <a:cxnLst/>
            <a:rect r="r" b="b" t="t" l="l"/>
            <a:pathLst>
              <a:path h="1485972" w="1572050">
                <a:moveTo>
                  <a:pt x="0" y="0"/>
                </a:moveTo>
                <a:lnTo>
                  <a:pt x="1572049" y="0"/>
                </a:lnTo>
                <a:lnTo>
                  <a:pt x="1572049" y="1485972"/>
                </a:lnTo>
                <a:lnTo>
                  <a:pt x="0" y="14859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626098" y="4932222"/>
            <a:ext cx="2292168" cy="1723435"/>
          </a:xfrm>
          <a:custGeom>
            <a:avLst/>
            <a:gdLst/>
            <a:ahLst/>
            <a:cxnLst/>
            <a:rect r="r" b="b" t="t" l="l"/>
            <a:pathLst>
              <a:path h="1723435" w="2292168">
                <a:moveTo>
                  <a:pt x="0" y="0"/>
                </a:moveTo>
                <a:lnTo>
                  <a:pt x="2292168" y="0"/>
                </a:lnTo>
                <a:lnTo>
                  <a:pt x="2292168" y="1723435"/>
                </a:lnTo>
                <a:lnTo>
                  <a:pt x="0" y="172343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961660" y="5050953"/>
            <a:ext cx="1449499" cy="1449499"/>
          </a:xfrm>
          <a:custGeom>
            <a:avLst/>
            <a:gdLst/>
            <a:ahLst/>
            <a:cxnLst/>
            <a:rect r="r" b="b" t="t" l="l"/>
            <a:pathLst>
              <a:path h="1449499" w="1449499">
                <a:moveTo>
                  <a:pt x="0" y="0"/>
                </a:moveTo>
                <a:lnTo>
                  <a:pt x="1449499" y="0"/>
                </a:lnTo>
                <a:lnTo>
                  <a:pt x="1449499" y="1449499"/>
                </a:lnTo>
                <a:lnTo>
                  <a:pt x="0" y="144949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558400" y="470835"/>
            <a:ext cx="3142727" cy="562663"/>
          </a:xfrm>
          <a:custGeom>
            <a:avLst/>
            <a:gdLst/>
            <a:ahLst/>
            <a:cxnLst/>
            <a:rect r="r" b="b" t="t" l="l"/>
            <a:pathLst>
              <a:path h="562663" w="3142727">
                <a:moveTo>
                  <a:pt x="0" y="0"/>
                </a:moveTo>
                <a:lnTo>
                  <a:pt x="3142727" y="0"/>
                </a:lnTo>
                <a:lnTo>
                  <a:pt x="3142727" y="562663"/>
                </a:lnTo>
                <a:lnTo>
                  <a:pt x="0" y="56266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58400" y="2194754"/>
            <a:ext cx="16083273" cy="10020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O software de folha de cálculo é usado para organizar, analisar e calcular dados na forma de tabelas, gráficos e diagramas.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8400" y="1340636"/>
            <a:ext cx="8108275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O que é um software de folha de cálculo?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3753662"/>
            <a:ext cx="8126373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 Bold"/>
              </a:rPr>
              <a:t>O software de folha de cálculo mais popular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3536379" y="6498825"/>
            <a:ext cx="29832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 Bold"/>
              </a:rPr>
              <a:t>Microsoft Excel</a:t>
            </a:r>
          </a:p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"/>
              </a:rPr>
              <a:t>Faz parte do pacote Microsoft Office e oferece uma ampla gama de funções para gerenciamento de dados e criação de gráficos.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280548" y="6832200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Folha de Cálculo do</a:t>
            </a:r>
            <a:r>
              <a:rPr lang="en-US" sz="1899" strike="noStrike" u="none">
                <a:solidFill>
                  <a:srgbClr val="000000"/>
                </a:solidFill>
                <a:latin typeface="Open Sans Bold"/>
              </a:rPr>
              <a:t> Google</a:t>
            </a:r>
          </a:p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"/>
              </a:rPr>
              <a:t>Oferecido pelo Google, permite colaboração em tempo real e oferece integração com outros aplicativos do Google.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194775" y="6801485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 Bold"/>
              </a:rPr>
              <a:t>LibreOffice Calc</a:t>
            </a:r>
          </a:p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"/>
              </a:rPr>
              <a:t>Incluído no pacote de escritório de código aberto LibreOffice, é altamente compatível com formatos de arquivo Microsoft Excel.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8400" y="3042485"/>
            <a:ext cx="15532897" cy="5502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74317" indent="-337159" lvl="1">
              <a:lnSpc>
                <a:spcPts val="4372"/>
              </a:lnSpc>
              <a:spcBef>
                <a:spcPct val="0"/>
              </a:spcBef>
              <a:buFont typeface="Arial"/>
              <a:buChar char="•"/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O software de folha de cálculo é um software versátil que oferece muitos recursos essenciais para uma variedade de tarefas de gerenciamento de dados, seja para uso pessoal ou profissional.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l" marL="674317" indent="-337159" lvl="1">
              <a:lnSpc>
                <a:spcPts val="4372"/>
              </a:lnSpc>
              <a:spcBef>
                <a:spcPct val="0"/>
              </a:spcBef>
              <a:buFont typeface="Arial"/>
              <a:buChar char="•"/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Uma das principais características do software de folha de cálculo é a capacidade de organizar os dados de forma estruturada em tabelas, onde cada célula pode conter números, texto, datas, fórmulas e assim por diante. 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l" marL="674317" indent="-337159" lvl="1">
              <a:lnSpc>
                <a:spcPts val="4372"/>
              </a:lnSpc>
              <a:spcBef>
                <a:spcPct val="0"/>
              </a:spcBef>
              <a:buFont typeface="Arial"/>
              <a:buChar char="•"/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O software de folha de cálculo pode ser usado para criar gráficos e tabelas a partir de dados, que também podem ser classificados e filtrados. 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768173" y="747369"/>
            <a:ext cx="3142727" cy="562663"/>
          </a:xfrm>
          <a:custGeom>
            <a:avLst/>
            <a:gdLst/>
            <a:ahLst/>
            <a:cxnLst/>
            <a:rect r="r" b="b" t="t" l="l"/>
            <a:pathLst>
              <a:path h="562663" w="3142727">
                <a:moveTo>
                  <a:pt x="0" y="0"/>
                </a:moveTo>
                <a:lnTo>
                  <a:pt x="3142728" y="0"/>
                </a:lnTo>
                <a:lnTo>
                  <a:pt x="3142728" y="562662"/>
                </a:lnTo>
                <a:lnTo>
                  <a:pt x="0" y="5626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8400" y="1770458"/>
            <a:ext cx="11865769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Alguns recursos e benefícios do software de folha de cálculo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039579" y="4399671"/>
            <a:ext cx="9189574" cy="5090938"/>
          </a:xfrm>
          <a:custGeom>
            <a:avLst/>
            <a:gdLst/>
            <a:ahLst/>
            <a:cxnLst/>
            <a:rect r="r" b="b" t="t" l="l"/>
            <a:pathLst>
              <a:path h="5090938" w="9189574">
                <a:moveTo>
                  <a:pt x="0" y="0"/>
                </a:moveTo>
                <a:lnTo>
                  <a:pt x="9189574" y="0"/>
                </a:lnTo>
                <a:lnTo>
                  <a:pt x="9189574" y="5090938"/>
                </a:lnTo>
                <a:lnTo>
                  <a:pt x="0" y="50909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767936" y="752166"/>
            <a:ext cx="3142727" cy="562663"/>
          </a:xfrm>
          <a:custGeom>
            <a:avLst/>
            <a:gdLst/>
            <a:ahLst/>
            <a:cxnLst/>
            <a:rect r="r" b="b" t="t" l="l"/>
            <a:pathLst>
              <a:path h="562663" w="3142727">
                <a:moveTo>
                  <a:pt x="0" y="0"/>
                </a:moveTo>
                <a:lnTo>
                  <a:pt x="3142727" y="0"/>
                </a:lnTo>
                <a:lnTo>
                  <a:pt x="3142727" y="562663"/>
                </a:lnTo>
                <a:lnTo>
                  <a:pt x="0" y="5626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67936" y="1963716"/>
            <a:ext cx="15038494" cy="2187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Excel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Insira dados e fórmulas de cálculo simples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Insira o texto ou número na célula ativa e pressione Enter para ir para a célula abaixo ou Tab ↹ para ir para a célula à direita.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67936" y="5086350"/>
            <a:ext cx="7013175" cy="4397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Para inserir fórmulas de cálculo simples, vá até a célula de resultado e digite o sinal =.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Clique nas células numéricas, adicionando o sinal de operação necessário entre cada célula: +,-, * ou / . 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Pressione Enter.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701202" y="3728189"/>
            <a:ext cx="15390095" cy="3454976"/>
          </a:xfrm>
          <a:custGeom>
            <a:avLst/>
            <a:gdLst/>
            <a:ahLst/>
            <a:cxnLst/>
            <a:rect r="r" b="b" t="t" l="l"/>
            <a:pathLst>
              <a:path h="3454976" w="15390095">
                <a:moveTo>
                  <a:pt x="0" y="0"/>
                </a:moveTo>
                <a:lnTo>
                  <a:pt x="15390095" y="0"/>
                </a:lnTo>
                <a:lnTo>
                  <a:pt x="15390095" y="3454976"/>
                </a:lnTo>
                <a:lnTo>
                  <a:pt x="0" y="345497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4683" b="-169731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65853" y="7713340"/>
            <a:ext cx="1646634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 Bold"/>
              </a:rPr>
              <a:t>Audacioso</a:t>
            </a:r>
          </a:p>
        </p:txBody>
      </p:sp>
      <p:sp>
        <p:nvSpPr>
          <p:cNvPr name="AutoShape 6" id="6"/>
          <p:cNvSpPr/>
          <p:nvPr/>
        </p:nvSpPr>
        <p:spPr>
          <a:xfrm flipV="true">
            <a:off x="2489786" y="5450281"/>
            <a:ext cx="7451" cy="2320209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7" id="7"/>
          <p:cNvSpPr txBox="true"/>
          <p:nvPr/>
        </p:nvSpPr>
        <p:spPr>
          <a:xfrm rot="0">
            <a:off x="1936307" y="8363623"/>
            <a:ext cx="2152888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"/>
              </a:rPr>
              <a:t>Alterar a fonte</a:t>
            </a:r>
          </a:p>
        </p:txBody>
      </p:sp>
      <p:sp>
        <p:nvSpPr>
          <p:cNvPr name="AutoShape 8" id="8"/>
          <p:cNvSpPr/>
          <p:nvPr/>
        </p:nvSpPr>
        <p:spPr>
          <a:xfrm flipH="true" flipV="true">
            <a:off x="2955601" y="4931704"/>
            <a:ext cx="54172" cy="3489069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9" id="9"/>
          <p:cNvSpPr txBox="true"/>
          <p:nvPr/>
        </p:nvSpPr>
        <p:spPr>
          <a:xfrm rot="0">
            <a:off x="2215040" y="9009358"/>
            <a:ext cx="4288988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"/>
              </a:rPr>
              <a:t>Mudar TAMANHO DA FONTE</a:t>
            </a:r>
          </a:p>
        </p:txBody>
      </p:sp>
      <p:sp>
        <p:nvSpPr>
          <p:cNvPr name="AutoShape 10" id="10"/>
          <p:cNvSpPr/>
          <p:nvPr/>
        </p:nvSpPr>
        <p:spPr>
          <a:xfrm flipH="true" flipV="true">
            <a:off x="4340739" y="4931787"/>
            <a:ext cx="17962" cy="4134722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1" id="11"/>
          <p:cNvSpPr txBox="true"/>
          <p:nvPr/>
        </p:nvSpPr>
        <p:spPr>
          <a:xfrm rot="0">
            <a:off x="6160176" y="7503873"/>
            <a:ext cx="2544366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"/>
              </a:rPr>
              <a:t>Adicionar bordas</a:t>
            </a:r>
          </a:p>
        </p:txBody>
      </p:sp>
      <p:sp>
        <p:nvSpPr>
          <p:cNvPr name="AutoShape 12" id="12"/>
          <p:cNvSpPr/>
          <p:nvPr/>
        </p:nvSpPr>
        <p:spPr>
          <a:xfrm flipH="true" flipV="true">
            <a:off x="3928771" y="5409295"/>
            <a:ext cx="3216857" cy="2151728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3" id="13"/>
          <p:cNvSpPr txBox="true"/>
          <p:nvPr/>
        </p:nvSpPr>
        <p:spPr>
          <a:xfrm rot="0">
            <a:off x="9389042" y="8363623"/>
            <a:ext cx="3728561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"/>
              </a:rPr>
              <a:t>Defina uma cor de fundo</a:t>
            </a:r>
          </a:p>
        </p:txBody>
      </p:sp>
      <p:sp>
        <p:nvSpPr>
          <p:cNvPr name="AutoShape 14" id="14"/>
          <p:cNvSpPr/>
          <p:nvPr/>
        </p:nvSpPr>
        <p:spPr>
          <a:xfrm flipH="true" flipV="true">
            <a:off x="4834312" y="5342857"/>
            <a:ext cx="6419010" cy="3077916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Freeform 15" id="15"/>
          <p:cNvSpPr/>
          <p:nvPr/>
        </p:nvSpPr>
        <p:spPr>
          <a:xfrm flipH="false" flipV="false" rot="0">
            <a:off x="553622" y="470835"/>
            <a:ext cx="3142727" cy="562663"/>
          </a:xfrm>
          <a:custGeom>
            <a:avLst/>
            <a:gdLst/>
            <a:ahLst/>
            <a:cxnLst/>
            <a:rect r="r" b="b" t="t" l="l"/>
            <a:pathLst>
              <a:path h="562663" w="3142727">
                <a:moveTo>
                  <a:pt x="0" y="0"/>
                </a:moveTo>
                <a:lnTo>
                  <a:pt x="3142727" y="0"/>
                </a:lnTo>
                <a:lnTo>
                  <a:pt x="3142727" y="562663"/>
                </a:lnTo>
                <a:lnTo>
                  <a:pt x="0" y="5626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553622" y="1270067"/>
            <a:ext cx="16675531" cy="2187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Excel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Formatando uma tabela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Assim como no Microsoft Word, você pode alterar o layout de um texto, de uma célula ou de uma tabela inteira selecionando-o e clicando no ícone correspondente.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472435" y="2992059"/>
            <a:ext cx="9331627" cy="5493744"/>
          </a:xfrm>
          <a:custGeom>
            <a:avLst/>
            <a:gdLst/>
            <a:ahLst/>
            <a:cxnLst/>
            <a:rect r="r" b="b" t="t" l="l"/>
            <a:pathLst>
              <a:path h="5493744" w="9331627">
                <a:moveTo>
                  <a:pt x="0" y="0"/>
                </a:moveTo>
                <a:lnTo>
                  <a:pt x="9331627" y="0"/>
                </a:lnTo>
                <a:lnTo>
                  <a:pt x="9331627" y="5493743"/>
                </a:lnTo>
                <a:lnTo>
                  <a:pt x="0" y="5493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470835"/>
            <a:ext cx="3142727" cy="562663"/>
          </a:xfrm>
          <a:custGeom>
            <a:avLst/>
            <a:gdLst/>
            <a:ahLst/>
            <a:cxnLst/>
            <a:rect r="r" b="b" t="t" l="l"/>
            <a:pathLst>
              <a:path h="562663" w="3142727">
                <a:moveTo>
                  <a:pt x="0" y="0"/>
                </a:moveTo>
                <a:lnTo>
                  <a:pt x="3142727" y="0"/>
                </a:lnTo>
                <a:lnTo>
                  <a:pt x="3142727" y="562663"/>
                </a:lnTo>
                <a:lnTo>
                  <a:pt x="0" y="5626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392886" y="1893962"/>
            <a:ext cx="15038494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Excel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392886" y="2998862"/>
            <a:ext cx="5918813" cy="32925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Nomeie uma folha de cálculo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Clique duas vezes na guia Folha de Cálculo 1. Insira o nome da folha de cálculo e pressione Enter ou clique na folha de cálculo.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53622" y="2591461"/>
            <a:ext cx="5670016" cy="5308450"/>
          </a:xfrm>
          <a:custGeom>
            <a:avLst/>
            <a:gdLst/>
            <a:ahLst/>
            <a:cxnLst/>
            <a:rect r="r" b="b" t="t" l="l"/>
            <a:pathLst>
              <a:path h="5308450" w="5670016">
                <a:moveTo>
                  <a:pt x="0" y="0"/>
                </a:moveTo>
                <a:lnTo>
                  <a:pt x="5670016" y="0"/>
                </a:lnTo>
                <a:lnTo>
                  <a:pt x="5670016" y="5308450"/>
                </a:lnTo>
                <a:lnTo>
                  <a:pt x="0" y="530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5" id="5"/>
          <p:cNvSpPr txBox="true"/>
          <p:nvPr/>
        </p:nvSpPr>
        <p:spPr>
          <a:xfrm rot="0">
            <a:off x="6714767" y="2742176"/>
            <a:ext cx="8268511" cy="49498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Para guardar um documento, clique em “Arquivo” e depois em “Guardar” (caso o documento já tenha sido guardado uma vez) ou “Guardar como”. Serão apresentadas várias opções para guardar. 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Você também pode alterar o nome do documento, que é atribuído por padrão, e o formato (.xlsx, .pdf, etc.).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553622" y="470835"/>
            <a:ext cx="3142727" cy="562663"/>
          </a:xfrm>
          <a:custGeom>
            <a:avLst/>
            <a:gdLst/>
            <a:ahLst/>
            <a:cxnLst/>
            <a:rect r="r" b="b" t="t" l="l"/>
            <a:pathLst>
              <a:path h="562663" w="3142727">
                <a:moveTo>
                  <a:pt x="0" y="0"/>
                </a:moveTo>
                <a:lnTo>
                  <a:pt x="3142727" y="0"/>
                </a:lnTo>
                <a:lnTo>
                  <a:pt x="3142727" y="562663"/>
                </a:lnTo>
                <a:lnTo>
                  <a:pt x="0" y="5626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270067"/>
            <a:ext cx="15038494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Excel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Guardar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293959" y="5693239"/>
            <a:ext cx="3592145" cy="4114800"/>
          </a:xfrm>
          <a:custGeom>
            <a:avLst/>
            <a:gdLst/>
            <a:ahLst/>
            <a:cxnLst/>
            <a:rect r="r" b="b" t="t" l="l"/>
            <a:pathLst>
              <a:path h="4114800" w="3592145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53622" y="3474288"/>
            <a:ext cx="16332483" cy="38449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O seu período de formação decorrerá no departamento de vendas da Plomb&amp;Co, distribuidora de equipamentos de canalização e aquecimento. 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O seu gerente confia-lhe a inserção de diversas tabelas para monitorizar as vendas da empresa. 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E pronto!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553622" y="752166"/>
            <a:ext cx="3142727" cy="562663"/>
          </a:xfrm>
          <a:custGeom>
            <a:avLst/>
            <a:gdLst/>
            <a:ahLst/>
            <a:cxnLst/>
            <a:rect r="r" b="b" t="t" l="l"/>
            <a:pathLst>
              <a:path h="562663" w="3142727">
                <a:moveTo>
                  <a:pt x="0" y="0"/>
                </a:moveTo>
                <a:lnTo>
                  <a:pt x="3142727" y="0"/>
                </a:lnTo>
                <a:lnTo>
                  <a:pt x="3142727" y="562663"/>
                </a:lnTo>
                <a:lnTo>
                  <a:pt x="0" y="56266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516835"/>
            <a:ext cx="10760512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Excel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Exemplo prático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14097" y="4746465"/>
            <a:ext cx="8130369" cy="5200334"/>
          </a:xfrm>
          <a:custGeom>
            <a:avLst/>
            <a:gdLst/>
            <a:ahLst/>
            <a:cxnLst/>
            <a:rect r="r" b="b" t="t" l="l"/>
            <a:pathLst>
              <a:path h="5200334" w="8130369">
                <a:moveTo>
                  <a:pt x="0" y="0"/>
                </a:moveTo>
                <a:lnTo>
                  <a:pt x="8130369" y="0"/>
                </a:lnTo>
                <a:lnTo>
                  <a:pt x="8130369" y="5200334"/>
                </a:lnTo>
                <a:lnTo>
                  <a:pt x="0" y="52003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5659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grpSp>
        <p:nvGrpSpPr>
          <p:cNvPr name="Group 5" id="5"/>
          <p:cNvGrpSpPr/>
          <p:nvPr/>
        </p:nvGrpSpPr>
        <p:grpSpPr>
          <a:xfrm rot="0">
            <a:off x="3319663" y="9258300"/>
            <a:ext cx="6188472" cy="633276"/>
            <a:chOff x="0" y="0"/>
            <a:chExt cx="1629886" cy="16678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629886" cy="166789"/>
            </a:xfrm>
            <a:custGeom>
              <a:avLst/>
              <a:gdLst/>
              <a:ahLst/>
              <a:cxnLst/>
              <a:rect r="r" b="b" t="t" l="l"/>
              <a:pathLst>
                <a:path h="166789" w="1629886">
                  <a:moveTo>
                    <a:pt x="0" y="0"/>
                  </a:moveTo>
                  <a:lnTo>
                    <a:pt x="1629886" y="0"/>
                  </a:lnTo>
                  <a:lnTo>
                    <a:pt x="1629886" y="166789"/>
                  </a:lnTo>
                  <a:lnTo>
                    <a:pt x="0" y="16678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84DB9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57150"/>
              <a:ext cx="1629886" cy="22393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321920" y="6830924"/>
            <a:ext cx="1464071" cy="2203132"/>
            <a:chOff x="0" y="0"/>
            <a:chExt cx="385599" cy="58024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85599" cy="580249"/>
            </a:xfrm>
            <a:custGeom>
              <a:avLst/>
              <a:gdLst/>
              <a:ahLst/>
              <a:cxnLst/>
              <a:rect r="r" b="b" t="t" l="l"/>
              <a:pathLst>
                <a:path h="580249" w="385599">
                  <a:moveTo>
                    <a:pt x="0" y="0"/>
                  </a:moveTo>
                  <a:lnTo>
                    <a:pt x="385599" y="0"/>
                  </a:lnTo>
                  <a:lnTo>
                    <a:pt x="385599" y="580249"/>
                  </a:lnTo>
                  <a:lnTo>
                    <a:pt x="0" y="58024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84DB9C"/>
              </a:solidFill>
              <a:prstDash val="solid"/>
              <a:miter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385599" cy="63739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553622" y="466037"/>
            <a:ext cx="3142727" cy="562663"/>
          </a:xfrm>
          <a:custGeom>
            <a:avLst/>
            <a:gdLst/>
            <a:ahLst/>
            <a:cxnLst/>
            <a:rect r="r" b="b" t="t" l="l"/>
            <a:pathLst>
              <a:path h="562663" w="3142727">
                <a:moveTo>
                  <a:pt x="0" y="0"/>
                </a:moveTo>
                <a:lnTo>
                  <a:pt x="3142727" y="0"/>
                </a:lnTo>
                <a:lnTo>
                  <a:pt x="3142727" y="562663"/>
                </a:lnTo>
                <a:lnTo>
                  <a:pt x="0" y="5626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553622" y="1270067"/>
            <a:ext cx="10760512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Excel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Exemplo prático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23475" y="2403431"/>
            <a:ext cx="16705678" cy="274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sng">
                <a:solidFill>
                  <a:srgbClr val="000000"/>
                </a:solidFill>
                <a:latin typeface="Open Sans"/>
              </a:rPr>
              <a:t>Tarefa 1: Crie uma folha de cálculo de stock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1.Insira o nome da Folha1: Stock.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2.Realize as diversas operações descritas a seguir.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3.Guarde o documento com o nome Lead&amp;Co e apresente-o ao seu formador.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10895845" y="5998407"/>
            <a:ext cx="4349353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84DB9C"/>
                </a:solidFill>
                <a:latin typeface="Open Sans"/>
              </a:rPr>
              <a:t>Nomeie uma folha de cálculo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670103" y="6743940"/>
            <a:ext cx="1961912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84DB9C"/>
                </a:solidFill>
                <a:latin typeface="Open Sans"/>
              </a:rPr>
              <a:t>Inserir dados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840452" y="7491757"/>
            <a:ext cx="5055275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84DB9C"/>
                </a:solidFill>
                <a:latin typeface="Open Sans"/>
              </a:rPr>
              <a:t>Insira fórmulas de cálculo simples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663644" y="8237290"/>
            <a:ext cx="5232082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84DB9C"/>
                </a:solidFill>
                <a:latin typeface="Open Sans"/>
              </a:rPr>
              <a:t>Guardar </a:t>
            </a:r>
            <a:r>
              <a:rPr lang="en-US" sz="2523" strike="noStrike" u="none">
                <a:solidFill>
                  <a:srgbClr val="84DB9C"/>
                </a:solidFill>
                <a:latin typeface="Open Sans"/>
              </a:rPr>
              <a:t>uma nova folha de cálculo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DAFzkYQtMgE</dc:identifier>
  <dcterms:modified xsi:type="dcterms:W3CDTF">2011-08-01T06:04:30Z</dcterms:modified>
  <cp:revision>1</cp:revision>
  <dc:title>Spreadsheet software_PT</dc:title>
</cp:coreProperties>
</file>