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</p:sldIdLst>
  <p:sldSz cx="18288000" cy="102870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6.png" Type="http://schemas.openxmlformats.org/officeDocument/2006/relationships/image"/><Relationship Id="rId5" Target="../media/image7.png" Type="http://schemas.openxmlformats.org/officeDocument/2006/relationships/image"/><Relationship Id="rId6" Target="../media/image8.png" Type="http://schemas.openxmlformats.org/officeDocument/2006/relationships/image"/><Relationship Id="rId7" Target="../media/image9.png" Type="http://schemas.openxmlformats.org/officeDocument/2006/relationships/image"/><Relationship Id="rId8" Target="../media/image10.png" Type="http://schemas.openxmlformats.org/officeDocument/2006/relationships/image"/><Relationship Id="rId9" Target="../media/image5.jpe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1.png" Type="http://schemas.openxmlformats.org/officeDocument/2006/relationships/image"/><Relationship Id="rId5" Target="../media/image12.pn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3.png" Type="http://schemas.openxmlformats.org/officeDocument/2006/relationships/image"/><Relationship Id="rId5" Target="../media/image14.pn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15.png" Type="http://schemas.openxmlformats.org/officeDocument/2006/relationships/image"/><Relationship Id="rId5" Target="../media/image16.png" Type="http://schemas.openxmlformats.org/officeDocument/2006/relationships/image"/><Relationship Id="rId6" Target="../media/image17.png" Type="http://schemas.openxmlformats.org/officeDocument/2006/relationships/image"/><Relationship Id="rId7" Target="../media/image18.png" Type="http://schemas.openxmlformats.org/officeDocument/2006/relationships/image"/><Relationship Id="rId8" Target="../media/image19.png" Type="http://schemas.openxmlformats.org/officeDocument/2006/relationships/image"/><Relationship Id="rId9" Target="../media/image5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489596"/>
            <a:ext cx="4059584" cy="5797404"/>
          </a:xfrm>
          <a:custGeom>
            <a:avLst/>
            <a:gdLst/>
            <a:ahLst/>
            <a:cxnLst/>
            <a:rect r="r" b="b" t="t" l="l"/>
            <a:pathLst>
              <a:path h="5797404" w="405958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60599" y="9453894"/>
            <a:ext cx="7175130" cy="659999"/>
          </a:xfrm>
          <a:custGeom>
            <a:avLst/>
            <a:gdLst/>
            <a:ahLst/>
            <a:cxnLst/>
            <a:rect r="r" b="b" t="t" l="l"/>
            <a:pathLst>
              <a:path h="659999" w="7175130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696685" y="519252"/>
            <a:ext cx="5891164" cy="1054733"/>
          </a:xfrm>
          <a:custGeom>
            <a:avLst/>
            <a:gdLst/>
            <a:ahLst/>
            <a:cxnLst/>
            <a:rect r="r" b="b" t="t" l="l"/>
            <a:pathLst>
              <a:path h="1054733" w="5891164">
                <a:moveTo>
                  <a:pt x="0" y="0"/>
                </a:moveTo>
                <a:lnTo>
                  <a:pt x="5891164" y="0"/>
                </a:lnTo>
                <a:lnTo>
                  <a:pt x="5891164" y="1054733"/>
                </a:lnTo>
                <a:lnTo>
                  <a:pt x="0" y="105473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142790" y="8648944"/>
            <a:ext cx="8010747" cy="553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1"/>
              </a:lnSpc>
            </a:pPr>
            <a:r>
              <a:rPr lang="en-US" sz="1087">
                <a:solidFill>
                  <a:srgbClr val="000000"/>
                </a:solidFill>
                <a:latin typeface="Glacial Indifference"/>
              </a:rPr>
              <a:t>Financiado pela União Europeia. Os pontos de vista e as opiniões expressas são as do(s) autor(es) e não refletem necessariamente a posição da União Europeia ou da Agência de Execução Europeia da Educação e da Cultura (EACEA). Nem a União Europeia nem a EACEA podem ser tidos como responsáveis por essas opiniões. Projeto Número: KA220-YOU-000087118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760138" y="4645246"/>
            <a:ext cx="12957347" cy="1635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2"/>
              </a:lnSpc>
            </a:pPr>
          </a:p>
          <a:p>
            <a:pPr algn="ctr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Introdução aos navegadores Web populares, motores de busca e pesquisa na Internet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347559" y="3501282"/>
            <a:ext cx="13592881" cy="1409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Módulo 1</a:t>
            </a:r>
          </a:p>
          <a:p>
            <a:pPr algn="ctr">
              <a:lnSpc>
                <a:spcPts val="5772"/>
              </a:lnSpc>
              <a:spcBef>
                <a:spcPct val="0"/>
              </a:spcBef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Navegadores Web e ferramentas de pesquisa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816077" y="5044125"/>
            <a:ext cx="1840208" cy="1835166"/>
          </a:xfrm>
          <a:custGeom>
            <a:avLst/>
            <a:gdLst/>
            <a:ahLst/>
            <a:cxnLst/>
            <a:rect r="r" b="b" t="t" l="l"/>
            <a:pathLst>
              <a:path h="1835166" w="1840208">
                <a:moveTo>
                  <a:pt x="0" y="0"/>
                </a:moveTo>
                <a:lnTo>
                  <a:pt x="1840208" y="0"/>
                </a:lnTo>
                <a:lnTo>
                  <a:pt x="1840208" y="1835166"/>
                </a:lnTo>
                <a:lnTo>
                  <a:pt x="0" y="18351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027885" y="5044125"/>
            <a:ext cx="1728956" cy="1785119"/>
          </a:xfrm>
          <a:custGeom>
            <a:avLst/>
            <a:gdLst/>
            <a:ahLst/>
            <a:cxnLst/>
            <a:rect r="r" b="b" t="t" l="l"/>
            <a:pathLst>
              <a:path h="1785119" w="1728956">
                <a:moveTo>
                  <a:pt x="0" y="0"/>
                </a:moveTo>
                <a:lnTo>
                  <a:pt x="1728956" y="0"/>
                </a:lnTo>
                <a:lnTo>
                  <a:pt x="1728956" y="1785119"/>
                </a:lnTo>
                <a:lnTo>
                  <a:pt x="0" y="178511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8244383" y="5135442"/>
            <a:ext cx="1693802" cy="1693802"/>
          </a:xfrm>
          <a:custGeom>
            <a:avLst/>
            <a:gdLst/>
            <a:ahLst/>
            <a:cxnLst/>
            <a:rect r="r" b="b" t="t" l="l"/>
            <a:pathLst>
              <a:path h="1693802" w="1693802">
                <a:moveTo>
                  <a:pt x="0" y="0"/>
                </a:moveTo>
                <a:lnTo>
                  <a:pt x="1693802" y="0"/>
                </a:lnTo>
                <a:lnTo>
                  <a:pt x="1693802" y="1693802"/>
                </a:lnTo>
                <a:lnTo>
                  <a:pt x="0" y="169380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1424085" y="5013885"/>
            <a:ext cx="1936917" cy="1936917"/>
          </a:xfrm>
          <a:custGeom>
            <a:avLst/>
            <a:gdLst/>
            <a:ahLst/>
            <a:cxnLst/>
            <a:rect r="r" b="b" t="t" l="l"/>
            <a:pathLst>
              <a:path h="1936917" w="1936917">
                <a:moveTo>
                  <a:pt x="0" y="0"/>
                </a:moveTo>
                <a:lnTo>
                  <a:pt x="1936917" y="0"/>
                </a:lnTo>
                <a:lnTo>
                  <a:pt x="1936917" y="1936917"/>
                </a:lnTo>
                <a:lnTo>
                  <a:pt x="0" y="193691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4732602" y="5094280"/>
            <a:ext cx="1776127" cy="1776127"/>
          </a:xfrm>
          <a:custGeom>
            <a:avLst/>
            <a:gdLst/>
            <a:ahLst/>
            <a:cxnLst/>
            <a:rect r="r" b="b" t="t" l="l"/>
            <a:pathLst>
              <a:path h="1776127" w="1776127">
                <a:moveTo>
                  <a:pt x="0" y="0"/>
                </a:moveTo>
                <a:lnTo>
                  <a:pt x="1776126" y="0"/>
                </a:lnTo>
                <a:lnTo>
                  <a:pt x="1776126" y="1776126"/>
                </a:lnTo>
                <a:lnTo>
                  <a:pt x="0" y="177612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553698" y="338277"/>
            <a:ext cx="3975912" cy="711833"/>
          </a:xfrm>
          <a:custGeom>
            <a:avLst/>
            <a:gdLst/>
            <a:ahLst/>
            <a:cxnLst/>
            <a:rect r="r" b="b" t="t" l="l"/>
            <a:pathLst>
              <a:path h="711833" w="3975912">
                <a:moveTo>
                  <a:pt x="0" y="0"/>
                </a:moveTo>
                <a:lnTo>
                  <a:pt x="3975911" y="0"/>
                </a:lnTo>
                <a:lnTo>
                  <a:pt x="3975911" y="711833"/>
                </a:lnTo>
                <a:lnTo>
                  <a:pt x="0" y="71183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553622" y="2182937"/>
            <a:ext cx="14303425" cy="1516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Um navegador Web é um software que permite aos utilizadores aceder à Internet. </a:t>
            </a:r>
          </a:p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Apresenta páginas Web, imagens, vídeos e outros conteúdos Web. 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Permite aos utilizadores interagir com os sítios Web clicando nas ligações.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53622" y="1516835"/>
            <a:ext cx="5619750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O que é um navegador Web?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53698" y="3983236"/>
            <a:ext cx="8656141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Os programas de navegação Web mais comuns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150914" y="7270755"/>
            <a:ext cx="2983267" cy="1656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Chrome</a:t>
            </a: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Desenvolvido pela Google.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Muito popular graças à sua velocidade e funcionalidade.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4400729" y="7360670"/>
            <a:ext cx="2983267" cy="1990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Mozilla Firefox</a:t>
            </a: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Navegador de código aberto.</a:t>
            </a: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 Conhecido pela sua personalização e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proteção da privacidade.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650772" y="7360670"/>
            <a:ext cx="2983267" cy="1656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Edge</a:t>
            </a: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Desenvolvido pela Microsoft Explorer. Integrado no Windows.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</a:p>
        </p:txBody>
      </p:sp>
      <p:sp>
        <p:nvSpPr>
          <p:cNvPr name="TextBox 16" id="16"/>
          <p:cNvSpPr txBox="true"/>
          <p:nvPr/>
        </p:nvSpPr>
        <p:spPr>
          <a:xfrm rot="0">
            <a:off x="10900740" y="7360670"/>
            <a:ext cx="2983267" cy="1990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Safari </a:t>
            </a: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Desenvolvido pela Apple.   </a:t>
            </a:r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 Integrado no macOS e nos dispositivos iOS por defeito.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</a:p>
        </p:txBody>
      </p:sp>
      <p:sp>
        <p:nvSpPr>
          <p:cNvPr name="TextBox 17" id="17"/>
          <p:cNvSpPr txBox="true"/>
          <p:nvPr/>
        </p:nvSpPr>
        <p:spPr>
          <a:xfrm rot="0">
            <a:off x="14153819" y="7360670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Opera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Conhecido pela sua segurança avançada e uma série de funcionalidades, incluindo um bloqueador de anúncios integrado.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53622" y="4030861"/>
            <a:ext cx="10760215" cy="1292972"/>
          </a:xfrm>
          <a:custGeom>
            <a:avLst/>
            <a:gdLst/>
            <a:ahLst/>
            <a:cxnLst/>
            <a:rect r="r" b="b" t="t" l="l"/>
            <a:pathLst>
              <a:path h="1292972" w="10760215">
                <a:moveTo>
                  <a:pt x="0" y="0"/>
                </a:moveTo>
                <a:lnTo>
                  <a:pt x="10760214" y="0"/>
                </a:lnTo>
                <a:lnTo>
                  <a:pt x="10760214" y="1292972"/>
                </a:lnTo>
                <a:lnTo>
                  <a:pt x="0" y="129297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170" t="0" r="0" b="-70884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4393487" y="7566865"/>
            <a:ext cx="11369780" cy="1045476"/>
          </a:xfrm>
          <a:custGeom>
            <a:avLst/>
            <a:gdLst/>
            <a:ahLst/>
            <a:cxnLst/>
            <a:rect r="r" b="b" t="t" l="l"/>
            <a:pathLst>
              <a:path h="1045476" w="11369780">
                <a:moveTo>
                  <a:pt x="0" y="0"/>
                </a:moveTo>
                <a:lnTo>
                  <a:pt x="11369780" y="0"/>
                </a:lnTo>
                <a:lnTo>
                  <a:pt x="11369780" y="1045476"/>
                </a:lnTo>
                <a:lnTo>
                  <a:pt x="0" y="104547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-46855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553622" y="396250"/>
            <a:ext cx="3975912" cy="711833"/>
          </a:xfrm>
          <a:custGeom>
            <a:avLst/>
            <a:gdLst/>
            <a:ahLst/>
            <a:cxnLst/>
            <a:rect r="r" b="b" t="t" l="l"/>
            <a:pathLst>
              <a:path h="711833" w="3975912">
                <a:moveTo>
                  <a:pt x="0" y="0"/>
                </a:moveTo>
                <a:lnTo>
                  <a:pt x="3975911" y="0"/>
                </a:lnTo>
                <a:lnTo>
                  <a:pt x="3975911" y="711833"/>
                </a:lnTo>
                <a:lnTo>
                  <a:pt x="0" y="71183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53622" y="2276144"/>
            <a:ext cx="15095459" cy="1516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A barra de endereços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É aqui que se pode introduzir o URL de um sítio Web para ir diretamente para uma página específica ou efetuar uma pesquisa utilizando o motor de busca incorporado.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622" y="5819133"/>
            <a:ext cx="15095459" cy="1516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Separadores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O Chrome facilita a abertura, o fecho e a reorganização de separadores, bem como o agrupamento de vários separadores na mesma janela.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53622" y="1516835"/>
            <a:ext cx="10045898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As principais características de um navegador Web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53622" y="3553260"/>
            <a:ext cx="9286539" cy="1883327"/>
          </a:xfrm>
          <a:custGeom>
            <a:avLst/>
            <a:gdLst/>
            <a:ahLst/>
            <a:cxnLst/>
            <a:rect r="r" b="b" t="t" l="l"/>
            <a:pathLst>
              <a:path h="1883327" w="9286539">
                <a:moveTo>
                  <a:pt x="0" y="0"/>
                </a:moveTo>
                <a:lnTo>
                  <a:pt x="9286538" y="0"/>
                </a:lnTo>
                <a:lnTo>
                  <a:pt x="9286538" y="1883328"/>
                </a:lnTo>
                <a:lnTo>
                  <a:pt x="0" y="18833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-2382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AutoShape 5" id="5"/>
          <p:cNvSpPr/>
          <p:nvPr/>
        </p:nvSpPr>
        <p:spPr>
          <a:xfrm flipH="true" flipV="true">
            <a:off x="6375392" y="4843216"/>
            <a:ext cx="1040406" cy="19046"/>
          </a:xfrm>
          <a:prstGeom prst="line">
            <a:avLst/>
          </a:prstGeom>
          <a:ln cap="flat" w="38100">
            <a:solidFill>
              <a:srgbClr val="CD0A3C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6" id="6"/>
          <p:cNvSpPr/>
          <p:nvPr/>
        </p:nvSpPr>
        <p:spPr>
          <a:xfrm flipH="true" flipV="true">
            <a:off x="9603480" y="4307424"/>
            <a:ext cx="1040406" cy="19046"/>
          </a:xfrm>
          <a:prstGeom prst="line">
            <a:avLst/>
          </a:prstGeom>
          <a:ln cap="flat" w="38100">
            <a:solidFill>
              <a:srgbClr val="CD0A3C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5033265" y="7172086"/>
            <a:ext cx="11974478" cy="2670415"/>
          </a:xfrm>
          <a:custGeom>
            <a:avLst/>
            <a:gdLst/>
            <a:ahLst/>
            <a:cxnLst/>
            <a:rect r="r" b="b" t="t" l="l"/>
            <a:pathLst>
              <a:path h="2670415" w="11974478">
                <a:moveTo>
                  <a:pt x="0" y="0"/>
                </a:moveTo>
                <a:lnTo>
                  <a:pt x="11974478" y="0"/>
                </a:lnTo>
                <a:lnTo>
                  <a:pt x="11974478" y="2670415"/>
                </a:lnTo>
                <a:lnTo>
                  <a:pt x="0" y="267041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-46155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553622" y="316867"/>
            <a:ext cx="3975912" cy="711833"/>
          </a:xfrm>
          <a:custGeom>
            <a:avLst/>
            <a:gdLst/>
            <a:ahLst/>
            <a:cxnLst/>
            <a:rect r="r" b="b" t="t" l="l"/>
            <a:pathLst>
              <a:path h="711833" w="3975912">
                <a:moveTo>
                  <a:pt x="0" y="0"/>
                </a:moveTo>
                <a:lnTo>
                  <a:pt x="3975911" y="0"/>
                </a:lnTo>
                <a:lnTo>
                  <a:pt x="3975911" y="711833"/>
                </a:lnTo>
                <a:lnTo>
                  <a:pt x="0" y="71183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553622" y="1903487"/>
            <a:ext cx="16868371" cy="1516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Favoritos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Os browsers permitem aos utilizadores guardar sítios web nos seus favoritos para um acesso rápido numa data posterior.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3622" y="1280275"/>
            <a:ext cx="10045898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As principais características de um navegador Web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53622" y="5522313"/>
            <a:ext cx="17039094" cy="1516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Open Sans Italics"/>
              </a:rPr>
              <a:t>Histórico de navegação 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Os browsers guardam o histórico das páginas visitadas, permitindo aos utilizadores voltar aos sítios que visitaram anteriormente.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94593" y="-128637"/>
            <a:ext cx="4393407" cy="4159499"/>
          </a:xfrm>
          <a:custGeom>
            <a:avLst/>
            <a:gdLst/>
            <a:ahLst/>
            <a:cxnLst/>
            <a:rect r="r" b="b" t="t" l="l"/>
            <a:pathLst>
              <a:path h="4159499" w="4393407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07335" y="-69652"/>
            <a:ext cx="1643636" cy="1643636"/>
          </a:xfrm>
          <a:custGeom>
            <a:avLst/>
            <a:gdLst/>
            <a:ahLst/>
            <a:cxnLst/>
            <a:rect r="r" b="b" t="t" l="l"/>
            <a:pathLst>
              <a:path h="1643636" w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184597" y="5417189"/>
            <a:ext cx="2671473" cy="1894965"/>
          </a:xfrm>
          <a:custGeom>
            <a:avLst/>
            <a:gdLst/>
            <a:ahLst/>
            <a:cxnLst/>
            <a:rect r="r" b="b" t="t" l="l"/>
            <a:pathLst>
              <a:path h="1894965" w="2671473">
                <a:moveTo>
                  <a:pt x="0" y="0"/>
                </a:moveTo>
                <a:lnTo>
                  <a:pt x="2671473" y="0"/>
                </a:lnTo>
                <a:lnTo>
                  <a:pt x="2671473" y="1894965"/>
                </a:lnTo>
                <a:lnTo>
                  <a:pt x="0" y="189496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367650" y="5315417"/>
            <a:ext cx="3410876" cy="1544054"/>
          </a:xfrm>
          <a:custGeom>
            <a:avLst/>
            <a:gdLst/>
            <a:ahLst/>
            <a:cxnLst/>
            <a:rect r="r" b="b" t="t" l="l"/>
            <a:pathLst>
              <a:path h="1544054" w="3410876">
                <a:moveTo>
                  <a:pt x="0" y="0"/>
                </a:moveTo>
                <a:lnTo>
                  <a:pt x="3410876" y="0"/>
                </a:lnTo>
                <a:lnTo>
                  <a:pt x="3410876" y="1544054"/>
                </a:lnTo>
                <a:lnTo>
                  <a:pt x="0" y="15440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4453488" y="5719476"/>
            <a:ext cx="2689829" cy="1290391"/>
          </a:xfrm>
          <a:custGeom>
            <a:avLst/>
            <a:gdLst/>
            <a:ahLst/>
            <a:cxnLst/>
            <a:rect r="r" b="b" t="t" l="l"/>
            <a:pathLst>
              <a:path h="1290391" w="2689829">
                <a:moveTo>
                  <a:pt x="0" y="0"/>
                </a:moveTo>
                <a:lnTo>
                  <a:pt x="2689830" y="0"/>
                </a:lnTo>
                <a:lnTo>
                  <a:pt x="2689830" y="1290391"/>
                </a:lnTo>
                <a:lnTo>
                  <a:pt x="0" y="129039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1378601" y="5558712"/>
            <a:ext cx="2168424" cy="1747598"/>
          </a:xfrm>
          <a:custGeom>
            <a:avLst/>
            <a:gdLst/>
            <a:ahLst/>
            <a:cxnLst/>
            <a:rect r="r" b="b" t="t" l="l"/>
            <a:pathLst>
              <a:path h="1747598" w="2168424">
                <a:moveTo>
                  <a:pt x="0" y="0"/>
                </a:moveTo>
                <a:lnTo>
                  <a:pt x="2168425" y="0"/>
                </a:lnTo>
                <a:lnTo>
                  <a:pt x="2168425" y="1747598"/>
                </a:lnTo>
                <a:lnTo>
                  <a:pt x="0" y="174759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4599611" y="5592645"/>
            <a:ext cx="2313622" cy="1544054"/>
          </a:xfrm>
          <a:custGeom>
            <a:avLst/>
            <a:gdLst/>
            <a:ahLst/>
            <a:cxnLst/>
            <a:rect r="r" b="b" t="t" l="l"/>
            <a:pathLst>
              <a:path h="1544054" w="2313622">
                <a:moveTo>
                  <a:pt x="0" y="0"/>
                </a:moveTo>
                <a:lnTo>
                  <a:pt x="2313622" y="0"/>
                </a:lnTo>
                <a:lnTo>
                  <a:pt x="2313622" y="1544054"/>
                </a:lnTo>
                <a:lnTo>
                  <a:pt x="0" y="154405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553622" y="396250"/>
            <a:ext cx="3975912" cy="711833"/>
          </a:xfrm>
          <a:custGeom>
            <a:avLst/>
            <a:gdLst/>
            <a:ahLst/>
            <a:cxnLst/>
            <a:rect r="r" b="b" t="t" l="l"/>
            <a:pathLst>
              <a:path h="711833" w="3975912">
                <a:moveTo>
                  <a:pt x="0" y="0"/>
                </a:moveTo>
                <a:lnTo>
                  <a:pt x="3975911" y="0"/>
                </a:lnTo>
                <a:lnTo>
                  <a:pt x="3975911" y="711833"/>
                </a:lnTo>
                <a:lnTo>
                  <a:pt x="0" y="71183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553622" y="2276144"/>
            <a:ext cx="15853713" cy="2030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"/>
              </a:rPr>
              <a:t>Um motor de pesquisa é uma ferramenta em linha que utiliza um navegador para encontrar informações na Internet através de palavras-chave. Indexam e listam milhares de milhões de páginas Web, facilitando o acesso a uma vasta quantidade de conhecimentos em todo o mundo com apenas alguns cliques.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53622" y="1516835"/>
            <a:ext cx="5624066" cy="530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O que é um motor de busca?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53622" y="4535517"/>
            <a:ext cx="6957566" cy="487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Os motores de pesquisa mais comuns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28700" y="7209279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Google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O motor de pesquisa mais popular e mais utilizado no mundo, é conhecido pela sua vasta base de dados e algoritmos de pesquisa sofisticados.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7697066" y="7277161"/>
            <a:ext cx="2983267" cy="1990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Yahoo! Search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Motor de pesquisa que integra frequentemente os resultados de pesquisa do Bing desde a sua parceria com a Microsoft.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4306769" y="7268210"/>
            <a:ext cx="2983267" cy="1656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Bing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Propriedade da Microsoft, oferece funções semelhantes às do Google.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1073801" y="7296785"/>
            <a:ext cx="2983267" cy="2323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DuckDuckGo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Comprometido com a confidencialidade do utilizador, não rastreia as pesquisas dos utilizadores nem armazena as suas informações pessoais.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352344" y="7296785"/>
            <a:ext cx="2983267" cy="2656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Ecosia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Preocupado com a sustentabilidade ambiental, planta árvores graças às suas receitas publicitárias (mais de 160 milhões de árvores financiadas até 2022!).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DAFzkWhaQA4</dc:identifier>
  <dcterms:modified xsi:type="dcterms:W3CDTF">2011-08-01T06:04:30Z</dcterms:modified>
  <cp:revision>1</cp:revision>
  <dc:title>Web browsers and search tools_PT</dc:title>
</cp:coreProperties>
</file>