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1173"/>
                </a:lnSpc>
                <a:spcBef>
                  <a:spcPct val="0"/>
                </a:spcBef>
              </a:pPr>
              <a:r>
                <a:rPr lang="en-US" sz="9801" strike="noStrike" u="none">
                  <a:solidFill>
                    <a:srgbClr val="000000"/>
                  </a:solidFill>
                  <a:latin typeface="Telegraf Bold"/>
                </a:rPr>
                <a:t>TESTE DE AVALIAÇÃO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386974"/>
              <a:ext cx="10543627" cy="5808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 strike="noStrike" u="none">
                  <a:solidFill>
                    <a:srgbClr val="FFFFFF"/>
                  </a:solidFill>
                  <a:latin typeface="Telegraf"/>
                </a:rPr>
                <a:t>Módulo 2 - Domine o Gmail e o LinkedIn 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696280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 strike="noStrike" u="none">
                <a:solidFill>
                  <a:srgbClr val="000000"/>
                </a:solidFill>
                <a:latin typeface="Telegraf Bold"/>
              </a:rPr>
              <a:t>Começar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25" id="25"/>
          <p:cNvSpPr txBox="true"/>
          <p:nvPr/>
        </p:nvSpPr>
        <p:spPr>
          <a:xfrm rot="0">
            <a:off x="1449789" y="4946019"/>
            <a:ext cx="5387810" cy="30832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999"/>
              </a:lnSpc>
              <a:spcBef>
                <a:spcPct val="0"/>
              </a:spcBef>
            </a:pPr>
            <a:r>
              <a:rPr lang="en-US" sz="4799" strike="noStrike" u="none">
                <a:solidFill>
                  <a:srgbClr val="000000"/>
                </a:solidFill>
                <a:latin typeface="Telegraf Bold"/>
              </a:rPr>
              <a:t>Quais são os principais recursos do Gmail?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449789" y="4431948"/>
            <a:ext cx="5387810" cy="330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519"/>
              </a:lnSpc>
              <a:spcBef>
                <a:spcPct val="0"/>
              </a:spcBef>
            </a:pPr>
            <a:r>
              <a:rPr lang="en-US" sz="1799" spc="269" strike="noStrike" u="none">
                <a:solidFill>
                  <a:srgbClr val="000000"/>
                </a:solidFill>
                <a:latin typeface="Telegraf Ultra-Bold"/>
              </a:rPr>
              <a:t>QUESTÃO 1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 strike="noStrike" u="none">
                <a:solidFill>
                  <a:srgbClr val="FFFFFF"/>
                </a:solidFill>
                <a:latin typeface="Telegraf Ultra-Bold"/>
              </a:rPr>
              <a:t>HORA DAS PERGUNTAS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10158017" y="3057327"/>
            <a:ext cx="6300269" cy="28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244"/>
              </a:lnSpc>
              <a:spcBef>
                <a:spcPct val="0"/>
              </a:spcBef>
            </a:pPr>
            <a:r>
              <a:rPr lang="en-US" sz="1603" spc="240" strike="noStrike" u="none">
                <a:solidFill>
                  <a:srgbClr val="000000"/>
                </a:solidFill>
                <a:latin typeface="Telegraf Ultra-Bold"/>
              </a:rPr>
              <a:t>ENVIO E RECEPÇÃO DE E-MAILS APENAS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4280104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GERENCIAMENTO DE </a:t>
            </a:r>
            <a:r>
              <a:rPr lang="en-US" sz="1800" spc="270" strike="noStrike" u="none">
                <a:solidFill>
                  <a:srgbClr val="000000"/>
                </a:solidFill>
                <a:latin typeface="Telegraf Ultra-Bold"/>
              </a:rPr>
              <a:t>CONTATOS E PUBLICAÇÃO DE ARTIGOS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10259" y="5603550"/>
            <a:ext cx="6129998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520"/>
              </a:lnSpc>
              <a:spcBef>
                <a:spcPct val="0"/>
              </a:spcBef>
            </a:pPr>
            <a:r>
              <a:rPr lang="en-US" sz="1800" spc="270" strike="noStrike" u="none">
                <a:solidFill>
                  <a:srgbClr val="000000"/>
                </a:solidFill>
                <a:latin typeface="Telegraf Ultra-Bold"/>
              </a:rPr>
              <a:t>ENVIO DE  E-MAILS, GERENCIAMENTO DE CONTATOS E PARTILHA DE DOCUMENTOS</a:t>
            </a:r>
          </a:p>
        </p:txBody>
      </p:sp>
      <p:grpSp>
        <p:nvGrpSpPr>
          <p:cNvPr name="Group 34" id="34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5" id="3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7" id="3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9" id="39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1" id="41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0274614" y="7215585"/>
            <a:ext cx="5907485" cy="1102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198"/>
              </a:lnSpc>
              <a:spcBef>
                <a:spcPct val="0"/>
              </a:spcBef>
            </a:pPr>
            <a:r>
              <a:rPr lang="en-US" sz="1570" spc="235" strike="noStrike" u="none">
                <a:solidFill>
                  <a:srgbClr val="000000"/>
                </a:solidFill>
                <a:latin typeface="Telegraf Bold"/>
              </a:rPr>
              <a:t>NÃO SEI</a:t>
            </a:r>
          </a:p>
          <a:p>
            <a:pPr algn="ctr" marL="0" indent="0" lvl="0">
              <a:lnSpc>
                <a:spcPts val="2198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198"/>
              </a:lnSpc>
              <a:spcBef>
                <a:spcPct val="0"/>
              </a:spcBef>
            </a:pPr>
          </a:p>
          <a:p>
            <a:pPr algn="ctr" marL="0" indent="0" lvl="0">
              <a:lnSpc>
                <a:spcPts val="2198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25" id="25"/>
          <p:cNvSpPr txBox="true"/>
          <p:nvPr/>
        </p:nvSpPr>
        <p:spPr>
          <a:xfrm rot="0">
            <a:off x="1453074" y="4361638"/>
            <a:ext cx="5387810" cy="2323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999"/>
              </a:lnSpc>
              <a:spcBef>
                <a:spcPct val="0"/>
              </a:spcBef>
            </a:pPr>
            <a:r>
              <a:rPr lang="en-US" sz="4799" strike="noStrike" u="none">
                <a:solidFill>
                  <a:srgbClr val="000000"/>
                </a:solidFill>
                <a:latin typeface="Telegraf Bold"/>
              </a:rPr>
              <a:t>O que é um marcador do Gmail?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453074" y="3648128"/>
            <a:ext cx="5387810" cy="330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519"/>
              </a:lnSpc>
              <a:spcBef>
                <a:spcPct val="0"/>
              </a:spcBef>
            </a:pPr>
            <a:r>
              <a:rPr lang="en-US" sz="1799" spc="269" strike="noStrike" u="none">
                <a:solidFill>
                  <a:srgbClr val="000000"/>
                </a:solidFill>
                <a:latin typeface="Telegraf Ultra-Bold"/>
              </a:rPr>
              <a:t>QUESTÃO 2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 strike="noStrike" u="none">
                <a:solidFill>
                  <a:srgbClr val="FFFFFF"/>
                </a:solidFill>
                <a:latin typeface="Telegraf Ultra-Bold"/>
              </a:rPr>
              <a:t>HORA DAS PERGUNTAS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1" id="31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2" id="32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4" id="34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5" id="35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6" id="36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7" id="3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8" id="38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9876480" y="2849769"/>
            <a:ext cx="6547253" cy="6542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540"/>
              </a:lnSpc>
              <a:spcBef>
                <a:spcPct val="0"/>
              </a:spcBef>
            </a:pPr>
            <a:r>
              <a:rPr lang="en-US" sz="1814" spc="272" strike="noStrike" u="none">
                <a:solidFill>
                  <a:srgbClr val="000000"/>
                </a:solidFill>
                <a:latin typeface="Telegraf Ultra-Bold"/>
              </a:rPr>
              <a:t>UM TERMO GENÉRICO PARA UMA MENSAGEM ELETRÔNICA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10390776" y="5859765"/>
            <a:ext cx="6032957" cy="3048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324"/>
              </a:lnSpc>
              <a:spcBef>
                <a:spcPct val="0"/>
              </a:spcBef>
            </a:pPr>
            <a:r>
              <a:rPr lang="en-US" sz="1660" spc="249" strike="noStrike" u="none">
                <a:solidFill>
                  <a:srgbClr val="000000"/>
                </a:solidFill>
                <a:latin typeface="Telegraf Ultra-Bold"/>
              </a:rPr>
              <a:t>UMA FERRAMENTA DE PESQUISA NO GMAIL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9876480" y="4272628"/>
            <a:ext cx="6755771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520"/>
              </a:lnSpc>
              <a:spcBef>
                <a:spcPct val="0"/>
              </a:spcBef>
            </a:pPr>
            <a:r>
              <a:rPr lang="en-US" sz="1800" spc="270" strike="noStrike" u="none">
                <a:solidFill>
                  <a:srgbClr val="000000"/>
                </a:solidFill>
                <a:latin typeface="Telegraf Ultra-Bold"/>
              </a:rPr>
              <a:t>UMA FUNÇÃO PARA ORGANIZAR E CATEGORIZAR EMAILS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541795" y="7241940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520"/>
              </a:lnSpc>
              <a:spcBef>
                <a:spcPct val="0"/>
              </a:spcBef>
            </a:pPr>
            <a:r>
              <a:rPr lang="en-US" sz="1800" spc="270" strike="noStrike" u="none">
                <a:solidFill>
                  <a:srgbClr val="000000"/>
                </a:solidFill>
                <a:latin typeface="Telegraf Ultra-Bold"/>
              </a:rPr>
              <a:t>UM FORMATO DE ANEXO NO GMAIL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7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30731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5999"/>
                </a:lnSpc>
                <a:spcBef>
                  <a:spcPct val="0"/>
                </a:spcBef>
              </a:pPr>
              <a:r>
                <a:rPr lang="en-US" sz="4799" strike="noStrike" u="none">
                  <a:solidFill>
                    <a:srgbClr val="000000"/>
                  </a:solidFill>
                  <a:latin typeface="Telegraf Bold"/>
                </a:rPr>
                <a:t>Para que é usado principalmente o LinkedIn?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 strike="noStrike" u="none">
                  <a:solidFill>
                    <a:srgbClr val="000000"/>
                  </a:solidFill>
                  <a:latin typeface="Telegraf Ultra-Bold"/>
                </a:rPr>
                <a:t>QUESTÃO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 strike="noStrike" u="none">
                <a:solidFill>
                  <a:srgbClr val="FFFFFF"/>
                </a:solidFill>
                <a:latin typeface="Telegraf Ultra-Bold"/>
              </a:rPr>
              <a:t>HORA DAS PERGUNTAS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2881115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520"/>
              </a:lnSpc>
              <a:spcBef>
                <a:spcPct val="0"/>
              </a:spcBef>
            </a:pPr>
            <a:r>
              <a:rPr lang="en-US" sz="1800" spc="270" strike="noStrike" u="none">
                <a:solidFill>
                  <a:srgbClr val="000000"/>
                </a:solidFill>
                <a:latin typeface="Telegraf Ultra-Bold"/>
              </a:rPr>
              <a:t>COMPARTILHANDO FOTOS PESSOAIS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37642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520"/>
              </a:lnSpc>
              <a:spcBef>
                <a:spcPct val="0"/>
              </a:spcBef>
            </a:pPr>
            <a:r>
              <a:rPr lang="en-US" sz="1800" spc="270" strike="noStrike" u="none">
                <a:solidFill>
                  <a:srgbClr val="000000"/>
                </a:solidFill>
                <a:latin typeface="Telegraf Ultra-Bold"/>
              </a:rPr>
              <a:t>ENCONTRE OFERTAS DE EMPREGO E FAÇA CONEXÕES PROFISSIONAIS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520"/>
              </a:lnSpc>
              <a:spcBef>
                <a:spcPct val="0"/>
              </a:spcBef>
            </a:pPr>
            <a:r>
              <a:rPr lang="en-US" sz="1800" spc="270" strike="noStrike" u="none">
                <a:solidFill>
                  <a:srgbClr val="000000"/>
                </a:solidFill>
                <a:latin typeface="Telegraf Ultra-Bold"/>
              </a:rPr>
              <a:t>JOGUE JOGOS ON-LINE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15585"/>
            <a:ext cx="5907485" cy="281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198"/>
              </a:lnSpc>
              <a:spcBef>
                <a:spcPct val="0"/>
              </a:spcBef>
            </a:pPr>
            <a:r>
              <a:rPr lang="en-US" sz="1570" spc="235" strike="noStrike" u="none">
                <a:solidFill>
                  <a:srgbClr val="000000"/>
                </a:solidFill>
                <a:latin typeface="Telegraf Bold"/>
              </a:rPr>
              <a:t>NÃO SEI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25" id="25"/>
          <p:cNvSpPr txBox="true"/>
          <p:nvPr/>
        </p:nvSpPr>
        <p:spPr>
          <a:xfrm rot="0">
            <a:off x="1453074" y="2555481"/>
            <a:ext cx="5387810" cy="53614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999"/>
              </a:lnSpc>
              <a:spcBef>
                <a:spcPct val="0"/>
              </a:spcBef>
            </a:pPr>
            <a:r>
              <a:rPr lang="en-US" sz="4799" strike="noStrike" u="none">
                <a:solidFill>
                  <a:srgbClr val="000000"/>
                </a:solidFill>
                <a:latin typeface="Telegraf Bold"/>
              </a:rPr>
              <a:t>Quais são os principais passos para otimizar seu perfil do LinkedIn na hora de procurar emprego?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453074" y="2003411"/>
            <a:ext cx="5387810" cy="330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519"/>
              </a:lnSpc>
              <a:spcBef>
                <a:spcPct val="0"/>
              </a:spcBef>
            </a:pPr>
            <a:r>
              <a:rPr lang="en-US" sz="1799" spc="269" strike="noStrike" u="none">
                <a:solidFill>
                  <a:srgbClr val="000000"/>
                </a:solidFill>
                <a:latin typeface="Telegraf Ultra-Bold"/>
              </a:rPr>
              <a:t>PERGUNTA 4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 strike="noStrike" u="none">
                <a:solidFill>
                  <a:srgbClr val="FFFFFF"/>
                </a:solidFill>
                <a:latin typeface="Telegraf Ultra-Bold"/>
              </a:rPr>
              <a:t>HORA DAS PERGUNTAS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10210259" y="2874624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520"/>
              </a:lnSpc>
              <a:spcBef>
                <a:spcPct val="0"/>
              </a:spcBef>
            </a:pPr>
            <a:r>
              <a:rPr lang="en-US" sz="1800" spc="270" strike="noStrike" u="none">
                <a:solidFill>
                  <a:srgbClr val="000000"/>
                </a:solidFill>
                <a:latin typeface="Telegraf Ultra-Bold"/>
              </a:rPr>
              <a:t>PUBLIQUE REGULARMENTE FOTOS PESSOAIS E ANEDOTAS DIVERTIDAS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4283430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520"/>
              </a:lnSpc>
              <a:spcBef>
                <a:spcPct val="0"/>
              </a:spcBef>
            </a:pPr>
            <a:r>
              <a:rPr lang="en-US" sz="1800" spc="270" strike="noStrike" u="none">
                <a:solidFill>
                  <a:srgbClr val="000000"/>
                </a:solidFill>
                <a:latin typeface="Telegraf Ultra-Bold"/>
              </a:rPr>
              <a:t>CONECTE-SE APENAS COM AMIGOS E COLEGAS QUE VOCÊ CONHECE BEM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328288" y="5534912"/>
            <a:ext cx="5959727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520"/>
              </a:lnSpc>
              <a:spcBef>
                <a:spcPct val="0"/>
              </a:spcBef>
            </a:pPr>
            <a:r>
              <a:rPr lang="en-US" sz="1800" spc="270" strike="noStrike" u="none">
                <a:solidFill>
                  <a:srgbClr val="000000"/>
                </a:solidFill>
                <a:latin typeface="Telegraf Ultra-Bold"/>
              </a:rPr>
              <a:t>FORNEÇA DETALHES DO SEU PERFIL E PARTICIPE ATIVAMENTE DE GRUPOS E DISCUSSÕES</a:t>
            </a:r>
          </a:p>
        </p:txBody>
      </p:sp>
      <p:grpSp>
        <p:nvGrpSpPr>
          <p:cNvPr name="Group 34" id="34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5" id="3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7" id="3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9" id="39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1" id="41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0328288" y="7106382"/>
            <a:ext cx="5907485" cy="555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198"/>
              </a:lnSpc>
              <a:spcBef>
                <a:spcPct val="0"/>
              </a:spcBef>
            </a:pPr>
            <a:r>
              <a:rPr lang="en-US" sz="1570" spc="235" strike="noStrike" u="none">
                <a:solidFill>
                  <a:srgbClr val="000000"/>
                </a:solidFill>
                <a:latin typeface="Telegraf Bold"/>
              </a:rPr>
              <a:t>IGNORE CONVITES PARA SE CONECTAR DE PESSOAS DESCONHECIDAS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 strike="noStrike" u="none">
                <a:solidFill>
                  <a:srgbClr val="FFFFFF"/>
                </a:solidFill>
                <a:latin typeface="Telegraf Ultra-Bold"/>
              </a:rPr>
              <a:t>RESPOSTAS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 strike="noStrike" u="none">
                <a:solidFill>
                  <a:srgbClr val="FFFFFF"/>
                </a:solidFill>
                <a:latin typeface="Telegraf Ultra-Bold"/>
              </a:rPr>
              <a:t>HORA DAS PERGUNTAS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7561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 strike="noStrike" u="none">
                <a:solidFill>
                  <a:srgbClr val="000000"/>
                </a:solidFill>
                <a:latin typeface="Telegraf Bold"/>
              </a:rPr>
              <a:t>Envie e-mails, gerencie contatos e compartilhe documentos.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532405"/>
            <a:ext cx="15035753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 strike="noStrike" u="none">
                <a:solidFill>
                  <a:srgbClr val="000000"/>
                </a:solidFill>
                <a:latin typeface="Telegraf Bold"/>
              </a:rPr>
              <a:t>Dê detalhes do seu perfil e participe ativamente de grupos e discussões.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3" id="63"/>
          <p:cNvSpPr txBox="true"/>
          <p:nvPr/>
        </p:nvSpPr>
        <p:spPr>
          <a:xfrm rot="0">
            <a:off x="2242597" y="5244482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 strike="noStrike" u="none">
                <a:solidFill>
                  <a:srgbClr val="000000"/>
                </a:solidFill>
                <a:latin typeface="Telegraf Bold"/>
              </a:rPr>
              <a:t>Encontre ofertas de emprego e faça conexões profissionais.</a:t>
            </a:r>
          </a:p>
        </p:txBody>
      </p:sp>
      <p:grpSp>
        <p:nvGrpSpPr>
          <p:cNvPr name="Group 64" id="64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6" id="66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3360"/>
              </a:lnSpc>
              <a:spcBef>
                <a:spcPct val="0"/>
              </a:spcBef>
            </a:pPr>
            <a:r>
              <a:rPr lang="en-US" sz="2400" spc="360" strike="noStrike" u="none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242597" y="356881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 strike="noStrike" u="none">
                <a:solidFill>
                  <a:srgbClr val="000000"/>
                </a:solidFill>
                <a:latin typeface="Telegraf Bold"/>
              </a:rPr>
              <a:t>Um recurso para organizar e categorizar emails.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DAFzkfpfdcA</dc:identifier>
  <dcterms:modified xsi:type="dcterms:W3CDTF">2011-08-01T06:04:30Z</dcterms:modified>
  <cp:revision>1</cp:revision>
  <dc:title>Assessment test - Module 2_PT</dc:title>
</cp:coreProperties>
</file>