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  <p:sldId id="263" r:id="rId29"/>
    <p:sldId id="264" r:id="rId30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29" Target="slides/slide8.xml" Type="http://schemas.openxmlformats.org/officeDocument/2006/relationships/slide"/><Relationship Id="rId3" Target="viewProps.xml" Type="http://schemas.openxmlformats.org/officeDocument/2006/relationships/viewProps"/><Relationship Id="rId30" Target="slides/slide9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.jpeg" Type="http://schemas.openxmlformats.org/officeDocument/2006/relationships/image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10.png" Type="http://schemas.openxmlformats.org/officeDocument/2006/relationships/image"/><Relationship Id="rId9" Target="../media/image11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2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3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Relationship Id="rId8" Target="../media/image5.jpe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8.png" Type="http://schemas.openxmlformats.org/officeDocument/2006/relationships/image"/><Relationship Id="rId5" Target="../media/image19.sv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Relationship Id="rId8" Target="../media/image5.jpe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20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28700" y="678589"/>
            <a:ext cx="3911057" cy="700222"/>
          </a:xfrm>
          <a:custGeom>
            <a:avLst/>
            <a:gdLst/>
            <a:ahLst/>
            <a:cxnLst/>
            <a:rect r="r" b="b" t="t" l="l"/>
            <a:pathLst>
              <a:path h="700222" w="3911057">
                <a:moveTo>
                  <a:pt x="0" y="0"/>
                </a:moveTo>
                <a:lnTo>
                  <a:pt x="3911057" y="0"/>
                </a:lnTo>
                <a:lnTo>
                  <a:pt x="3911057" y="700222"/>
                </a:lnTo>
                <a:lnTo>
                  <a:pt x="0" y="7002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521"/>
              </a:lnSpc>
              <a:spcBef>
                <a:spcPct val="0"/>
              </a:spcBef>
            </a:pPr>
            <a:r>
              <a:rPr lang="en-US" sz="1087" strike="noStrike" u="none">
                <a:solidFill>
                  <a:srgbClr val="000000"/>
                </a:solidFill>
                <a:latin typeface="Glacial Indifference"/>
              </a:rPr>
              <a:t>Financiado pela União Europeia. Os pontos de vista e opiniões expressos são, no entanto, apenas do(s) autor(es) e não refletem necessariamente os da União Europeia ou da Agência Executiva Europeia de Educação e Cultura (EACEA). Nem a União Europeia nem a EACEA podem ser responsabilizadas por eles. Número do projeto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283175"/>
            <a:ext cx="12957347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A rede social profissional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6858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772"/>
              </a:lnSpc>
              <a:spcBef>
                <a:spcPct val="0"/>
              </a:spcBef>
            </a:pPr>
            <a:r>
              <a:rPr lang="en-US" sz="4123" strike="noStrike" u="none">
                <a:solidFill>
                  <a:srgbClr val="000000"/>
                </a:solidFill>
                <a:latin typeface="Open Sans Bold"/>
              </a:rPr>
              <a:t>Módulo 2 LinkedIn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744349" y="5549544"/>
            <a:ext cx="1125925" cy="1087029"/>
          </a:xfrm>
          <a:custGeom>
            <a:avLst/>
            <a:gdLst/>
            <a:ahLst/>
            <a:cxnLst/>
            <a:rect r="r" b="b" t="t" l="l"/>
            <a:pathLst>
              <a:path h="1087029" w="1125925">
                <a:moveTo>
                  <a:pt x="0" y="0"/>
                </a:moveTo>
                <a:lnTo>
                  <a:pt x="1125925" y="0"/>
                </a:lnTo>
                <a:lnTo>
                  <a:pt x="1125925" y="1087029"/>
                </a:lnTo>
                <a:lnTo>
                  <a:pt x="0" y="108702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8594301" y="5549544"/>
            <a:ext cx="1099397" cy="1087029"/>
          </a:xfrm>
          <a:custGeom>
            <a:avLst/>
            <a:gdLst/>
            <a:ahLst/>
            <a:cxnLst/>
            <a:rect r="r" b="b" t="t" l="l"/>
            <a:pathLst>
              <a:path h="1087029" w="1099397">
                <a:moveTo>
                  <a:pt x="0" y="0"/>
                </a:moveTo>
                <a:lnTo>
                  <a:pt x="1099398" y="0"/>
                </a:lnTo>
                <a:lnTo>
                  <a:pt x="1099398" y="1087029"/>
                </a:lnTo>
                <a:lnTo>
                  <a:pt x="0" y="108702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435080" y="5549544"/>
            <a:ext cx="1087029" cy="1087029"/>
          </a:xfrm>
          <a:custGeom>
            <a:avLst/>
            <a:gdLst/>
            <a:ahLst/>
            <a:cxnLst/>
            <a:rect r="r" b="b" t="t" l="l"/>
            <a:pathLst>
              <a:path h="1087029" w="1087029">
                <a:moveTo>
                  <a:pt x="0" y="0"/>
                </a:moveTo>
                <a:lnTo>
                  <a:pt x="1087029" y="0"/>
                </a:lnTo>
                <a:lnTo>
                  <a:pt x="1087029" y="1087029"/>
                </a:lnTo>
                <a:lnTo>
                  <a:pt x="0" y="108702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562028" y="411642"/>
            <a:ext cx="3446548" cy="617058"/>
          </a:xfrm>
          <a:custGeom>
            <a:avLst/>
            <a:gdLst/>
            <a:ahLst/>
            <a:cxnLst/>
            <a:rect r="r" b="b" t="t" l="l"/>
            <a:pathLst>
              <a:path h="617058" w="3446548">
                <a:moveTo>
                  <a:pt x="0" y="0"/>
                </a:moveTo>
                <a:lnTo>
                  <a:pt x="3446548" y="0"/>
                </a:lnTo>
                <a:lnTo>
                  <a:pt x="3446548" y="617058"/>
                </a:lnTo>
                <a:lnTo>
                  <a:pt x="0" y="61705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558476" y="2006641"/>
            <a:ext cx="16196454" cy="1856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717"/>
              </a:lnSpc>
              <a:spcBef>
                <a:spcPct val="0"/>
              </a:spcBef>
            </a:pPr>
            <a:r>
              <a:rPr lang="en-US" sz="2655" strike="noStrike" u="none">
                <a:solidFill>
                  <a:srgbClr val="000000"/>
                </a:solidFill>
                <a:latin typeface="Open Sans"/>
              </a:rPr>
              <a:t>É uma rede social profissional criada para ajudar as pessoas a estabelecer e manter ligações profissionais, procurar oportunidades de emprego, partilhar informações relacionadas com o trabalho e colaborar no contexto do mundo profissional. </a:t>
            </a:r>
          </a:p>
          <a:p>
            <a:pPr algn="just" marL="0" indent="0" lvl="0">
              <a:lnSpc>
                <a:spcPts val="3717"/>
              </a:lnSpc>
              <a:spcBef>
                <a:spcPct val="0"/>
              </a:spcBef>
            </a:pPr>
            <a:r>
              <a:rPr lang="en-US" sz="2655" strike="noStrike" u="none">
                <a:solidFill>
                  <a:srgbClr val="000000"/>
                </a:solidFill>
                <a:latin typeface="Open Sans"/>
              </a:rPr>
              <a:t>84% das pessoas que procuraram emprego nas redes sociais encontraram-no graças ao LinkedIn!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8400" y="1340636"/>
            <a:ext cx="3305413" cy="497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102"/>
              </a:lnSpc>
              <a:spcBef>
                <a:spcPct val="0"/>
              </a:spcBef>
            </a:pPr>
            <a:r>
              <a:rPr lang="en-US" sz="2930" strike="noStrike" u="none">
                <a:solidFill>
                  <a:srgbClr val="000000"/>
                </a:solidFill>
                <a:latin typeface="Open Sans Bold"/>
              </a:rPr>
              <a:t>O que é LinkedIn?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4622756"/>
            <a:ext cx="4257556" cy="4627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894"/>
              </a:lnSpc>
              <a:spcBef>
                <a:spcPct val="0"/>
              </a:spcBef>
            </a:pPr>
            <a:r>
              <a:rPr lang="en-US" sz="2781" strike="noStrike" u="none">
                <a:solidFill>
                  <a:srgbClr val="000000"/>
                </a:solidFill>
                <a:latin typeface="Open Sans Bold"/>
              </a:rPr>
              <a:t>Quais são os benefícios?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285302" y="6748908"/>
            <a:ext cx="4044020" cy="17838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28"/>
              </a:lnSpc>
              <a:spcBef>
                <a:spcPct val="0"/>
              </a:spcBef>
            </a:pPr>
            <a:r>
              <a:rPr lang="en-US" sz="2520" strike="noStrike" u="none">
                <a:solidFill>
                  <a:srgbClr val="000000"/>
                </a:solidFill>
                <a:latin typeface="Open Sans Bold"/>
              </a:rPr>
              <a:t>Rede profissional</a:t>
            </a:r>
          </a:p>
          <a:p>
            <a:pPr algn="ctr" marL="0" indent="0" lvl="0">
              <a:lnSpc>
                <a:spcPts val="3528"/>
              </a:lnSpc>
              <a:spcBef>
                <a:spcPct val="0"/>
              </a:spcBef>
            </a:pPr>
            <a:r>
              <a:rPr lang="en-US" sz="2520" strike="noStrike" u="none">
                <a:solidFill>
                  <a:srgbClr val="000000"/>
                </a:solidFill>
                <a:latin typeface="Open Sans"/>
              </a:rPr>
              <a:t>Faça conexões com colegas, recrutadores e empresas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121990" y="6748908"/>
            <a:ext cx="4044020" cy="2679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28"/>
              </a:lnSpc>
              <a:spcBef>
                <a:spcPct val="0"/>
              </a:spcBef>
            </a:pPr>
            <a:r>
              <a:rPr lang="en-US" sz="2520" strike="noStrike" u="none">
                <a:solidFill>
                  <a:srgbClr val="000000"/>
                </a:solidFill>
                <a:latin typeface="Open Sans Bold"/>
              </a:rPr>
              <a:t>Oportunidades de carreira</a:t>
            </a:r>
          </a:p>
          <a:p>
            <a:pPr algn="ctr" marL="0" indent="0" lvl="0">
              <a:lnSpc>
                <a:spcPts val="3528"/>
              </a:lnSpc>
              <a:spcBef>
                <a:spcPct val="0"/>
              </a:spcBef>
            </a:pPr>
            <a:r>
              <a:rPr lang="en-US" sz="2520" strike="noStrike" u="none">
                <a:solidFill>
                  <a:srgbClr val="000000"/>
                </a:solidFill>
                <a:latin typeface="Open Sans"/>
              </a:rPr>
              <a:t>Encontre ofertas de emprego que correspondam ao seu perfil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956585" y="6748908"/>
            <a:ext cx="4044020" cy="1745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23"/>
              </a:lnSpc>
              <a:spcBef>
                <a:spcPct val="0"/>
              </a:spcBef>
            </a:pPr>
            <a:r>
              <a:rPr lang="en-US" sz="2516" strike="noStrike" u="none">
                <a:solidFill>
                  <a:srgbClr val="000000"/>
                </a:solidFill>
                <a:latin typeface="Open Sans Bold"/>
              </a:rPr>
              <a:t>Visibilidade profissional</a:t>
            </a:r>
          </a:p>
          <a:p>
            <a:pPr algn="ctr" marL="0" indent="0" lvl="0">
              <a:lnSpc>
                <a:spcPts val="3523"/>
              </a:lnSpc>
              <a:spcBef>
                <a:spcPct val="0"/>
              </a:spcBef>
            </a:pPr>
            <a:r>
              <a:rPr lang="en-US" sz="2516" strike="noStrike" u="none">
                <a:solidFill>
                  <a:srgbClr val="000000"/>
                </a:solidFill>
                <a:latin typeface="Open Sans"/>
              </a:rPr>
              <a:t>Destaque sua experiência e habilidades para impulsionar seu perfil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031591" y="3712200"/>
            <a:ext cx="9966476" cy="5940816"/>
          </a:xfrm>
          <a:custGeom>
            <a:avLst/>
            <a:gdLst/>
            <a:ahLst/>
            <a:cxnLst/>
            <a:rect r="r" b="b" t="t" l="l"/>
            <a:pathLst>
              <a:path h="5940816" w="9966476">
                <a:moveTo>
                  <a:pt x="0" y="0"/>
                </a:moveTo>
                <a:lnTo>
                  <a:pt x="9966476" y="0"/>
                </a:lnTo>
                <a:lnTo>
                  <a:pt x="9966476" y="5940816"/>
                </a:lnTo>
                <a:lnTo>
                  <a:pt x="0" y="594081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3601" r="-63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443638"/>
            <a:ext cx="3446548" cy="617058"/>
          </a:xfrm>
          <a:custGeom>
            <a:avLst/>
            <a:gdLst/>
            <a:ahLst/>
            <a:cxnLst/>
            <a:rect r="r" b="b" t="t" l="l"/>
            <a:pathLst>
              <a:path h="617058" w="3446548">
                <a:moveTo>
                  <a:pt x="0" y="0"/>
                </a:moveTo>
                <a:lnTo>
                  <a:pt x="3446548" y="0"/>
                </a:lnTo>
                <a:lnTo>
                  <a:pt x="3446548" y="617057"/>
                </a:lnTo>
                <a:lnTo>
                  <a:pt x="0" y="61705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2982189"/>
            <a:ext cx="15537675" cy="4042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445"/>
              </a:lnSpc>
              <a:spcBef>
                <a:spcPct val="0"/>
              </a:spcBef>
            </a:pPr>
            <a:r>
              <a:rPr lang="en-US" sz="2460" strike="noStrike" u="none">
                <a:solidFill>
                  <a:srgbClr val="000000"/>
                </a:solidFill>
                <a:latin typeface="Open Sans"/>
              </a:rPr>
              <a:t>Aceda www.linkedin.com, preencha os campos com seus dados pessoais e clique em “Registrar-se”.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225110"/>
            <a:ext cx="4644509" cy="4713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946"/>
              </a:lnSpc>
              <a:spcBef>
                <a:spcPct val="0"/>
              </a:spcBef>
            </a:pPr>
            <a:r>
              <a:rPr lang="en-US" sz="2818" strike="noStrike" u="none">
                <a:solidFill>
                  <a:srgbClr val="000000"/>
                </a:solidFill>
                <a:latin typeface="Open Sans Bold"/>
              </a:rPr>
              <a:t>Crie um perfil no LinkedIn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3664575"/>
            <a:ext cx="6210077" cy="2545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De preferência, use um endereço de e-mail profissional. </a:t>
            </a:r>
          </a:p>
          <a:p>
            <a:pPr algn="just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Lembre-se de confirmar seu registo clicando no link presente no e-mail que irá receber.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3622" y="2276144"/>
            <a:ext cx="15537675" cy="51168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 Italics"/>
              </a:rPr>
              <a:t>Escolha a sua foto de perfil</a:t>
            </a:r>
          </a:p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Esta é a primeira imagem que as pessoas verão quando visitarem o seu perfil. Desempenha um papel crucial na percepção do seu profissionalismo e personalidade. </a:t>
            </a:r>
          </a:p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</a:p>
          <a:p>
            <a:pPr algn="l" marL="631138" indent="-315569" lvl="1">
              <a:lnSpc>
                <a:spcPts val="4092"/>
              </a:lnSpc>
              <a:spcBef>
                <a:spcPct val="0"/>
              </a:spcBef>
              <a:buFont typeface="Arial"/>
              <a:buChar char="•"/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Foto recente</a:t>
            </a:r>
          </a:p>
          <a:p>
            <a:pPr algn="l" marL="631138" indent="-315569" lvl="1">
              <a:lnSpc>
                <a:spcPts val="4092"/>
              </a:lnSpc>
              <a:spcBef>
                <a:spcPct val="0"/>
              </a:spcBef>
              <a:buFont typeface="Arial"/>
              <a:buChar char="•"/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Bem enquadrado</a:t>
            </a:r>
          </a:p>
          <a:p>
            <a:pPr algn="l" marL="631138" indent="-315569" lvl="1">
              <a:lnSpc>
                <a:spcPts val="4092"/>
              </a:lnSpc>
              <a:spcBef>
                <a:spcPct val="0"/>
              </a:spcBef>
              <a:buFont typeface="Arial"/>
              <a:buChar char="•"/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Profissional</a:t>
            </a:r>
          </a:p>
          <a:p>
            <a:pPr algn="l" marL="631138" indent="-315569" lvl="1">
              <a:lnSpc>
                <a:spcPts val="4092"/>
              </a:lnSpc>
              <a:spcBef>
                <a:spcPct val="0"/>
              </a:spcBef>
              <a:buFont typeface="Arial"/>
              <a:buChar char="•"/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Preste atenção ao fundo</a:t>
            </a:r>
          </a:p>
          <a:p>
            <a:pPr algn="l" marL="631138" indent="-315569" lvl="1">
              <a:lnSpc>
                <a:spcPts val="4092"/>
              </a:lnSpc>
              <a:spcBef>
                <a:spcPct val="0"/>
              </a:spcBef>
              <a:buFont typeface="Arial"/>
              <a:buChar char="•"/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Estar sozinho na foto</a:t>
            </a:r>
          </a:p>
          <a:p>
            <a:pPr algn="l" marL="631138" indent="-315569" lvl="1">
              <a:lnSpc>
                <a:spcPts val="4092"/>
              </a:lnSpc>
              <a:spcBef>
                <a:spcPct val="0"/>
              </a:spcBef>
              <a:buFont typeface="Arial"/>
              <a:buChar char="•"/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Seja você mesmo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6844880" y="4751285"/>
            <a:ext cx="10820853" cy="3156082"/>
          </a:xfrm>
          <a:custGeom>
            <a:avLst/>
            <a:gdLst/>
            <a:ahLst/>
            <a:cxnLst/>
            <a:rect r="r" b="b" t="t" l="l"/>
            <a:pathLst>
              <a:path h="3156082" w="10820853">
                <a:moveTo>
                  <a:pt x="0" y="0"/>
                </a:moveTo>
                <a:lnTo>
                  <a:pt x="10820853" y="0"/>
                </a:lnTo>
                <a:lnTo>
                  <a:pt x="10820853" y="3156082"/>
                </a:lnTo>
                <a:lnTo>
                  <a:pt x="0" y="31560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53622" y="585452"/>
            <a:ext cx="3446548" cy="617058"/>
          </a:xfrm>
          <a:custGeom>
            <a:avLst/>
            <a:gdLst/>
            <a:ahLst/>
            <a:cxnLst/>
            <a:rect r="r" b="b" t="t" l="l"/>
            <a:pathLst>
              <a:path h="617058" w="3446548">
                <a:moveTo>
                  <a:pt x="0" y="0"/>
                </a:moveTo>
                <a:lnTo>
                  <a:pt x="3446548" y="0"/>
                </a:lnTo>
                <a:lnTo>
                  <a:pt x="3446548" y="617058"/>
                </a:lnTo>
                <a:lnTo>
                  <a:pt x="0" y="6170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526360"/>
            <a:ext cx="5583674" cy="4306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65"/>
              </a:lnSpc>
              <a:spcBef>
                <a:spcPct val="0"/>
              </a:spcBef>
            </a:pPr>
            <a:r>
              <a:rPr lang="en-US" sz="2546" strike="noStrike" u="none">
                <a:solidFill>
                  <a:srgbClr val="000000"/>
                </a:solidFill>
                <a:latin typeface="Open Sans Bold"/>
              </a:rPr>
              <a:t>Construindo seu perfil no LinkedIn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8602692"/>
            <a:ext cx="17112111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Para ir mais longe: experimente sites que removem o fundo de uma imagem! Por exemplo: Remove.bg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53622" y="4451150"/>
            <a:ext cx="1470203" cy="1470203"/>
          </a:xfrm>
          <a:custGeom>
            <a:avLst/>
            <a:gdLst/>
            <a:ahLst/>
            <a:cxnLst/>
            <a:rect r="r" b="b" t="t" l="l"/>
            <a:pathLst>
              <a:path h="1470203" w="1470203">
                <a:moveTo>
                  <a:pt x="0" y="0"/>
                </a:moveTo>
                <a:lnTo>
                  <a:pt x="1470203" y="0"/>
                </a:lnTo>
                <a:lnTo>
                  <a:pt x="1470203" y="1470204"/>
                </a:lnTo>
                <a:lnTo>
                  <a:pt x="0" y="14702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5758950" y="4451150"/>
            <a:ext cx="1470203" cy="1470203"/>
          </a:xfrm>
          <a:custGeom>
            <a:avLst/>
            <a:gdLst/>
            <a:ahLst/>
            <a:cxnLst/>
            <a:rect r="r" b="b" t="t" l="l"/>
            <a:pathLst>
              <a:path h="1470203" w="1470203">
                <a:moveTo>
                  <a:pt x="0" y="0"/>
                </a:moveTo>
                <a:lnTo>
                  <a:pt x="1470203" y="0"/>
                </a:lnTo>
                <a:lnTo>
                  <a:pt x="1470203" y="1470204"/>
                </a:lnTo>
                <a:lnTo>
                  <a:pt x="0" y="14702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53622" y="585452"/>
            <a:ext cx="3446548" cy="617058"/>
          </a:xfrm>
          <a:custGeom>
            <a:avLst/>
            <a:gdLst/>
            <a:ahLst/>
            <a:cxnLst/>
            <a:rect r="r" b="b" t="t" l="l"/>
            <a:pathLst>
              <a:path h="617058" w="3446548">
                <a:moveTo>
                  <a:pt x="0" y="0"/>
                </a:moveTo>
                <a:lnTo>
                  <a:pt x="3446548" y="0"/>
                </a:lnTo>
                <a:lnTo>
                  <a:pt x="3446548" y="617058"/>
                </a:lnTo>
                <a:lnTo>
                  <a:pt x="0" y="61705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2276144"/>
            <a:ext cx="15537675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 Italics"/>
              </a:rPr>
              <a:t>Escolha o banner do seu perfil</a:t>
            </a:r>
          </a:p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O banner do seu perfil é uma oportunidade visual poderosa para complementar a foto do seu perfil e comunicar mais sobre você e seus interesses profissionais.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1526360"/>
            <a:ext cx="5867876" cy="4306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65"/>
              </a:lnSpc>
              <a:spcBef>
                <a:spcPct val="0"/>
              </a:spcBef>
            </a:pPr>
            <a:r>
              <a:rPr lang="en-US" sz="2546" strike="noStrike" u="none">
                <a:solidFill>
                  <a:srgbClr val="000000"/>
                </a:solidFill>
                <a:latin typeface="Open Sans Bold"/>
              </a:rPr>
              <a:t>Construindo o seu perfil no LinkedIn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119494" y="5921575"/>
            <a:ext cx="7054560" cy="2187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Escrever um panfleto Muita informação Não respeitar o formato</a:t>
            </a:r>
          </a:p>
          <a:p>
            <a:pPr algn="r" marL="0" indent="0" lvl="1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Use mais de 3 cores principais e 3 fontes diferentes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3622" y="5921575"/>
            <a:ext cx="7671049" cy="2187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Personalize seu banner Escreva uma frase que reflita sua personalidade e/ou profissão</a:t>
            </a:r>
          </a:p>
          <a:p>
            <a:pPr algn="l" marL="0" indent="0" lvl="1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Use as dimensões 1584x396 pixels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3622" y="9012216"/>
            <a:ext cx="17112111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Para ir mais longe: crie seu próprio banner no Canva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3622" y="2276144"/>
            <a:ext cx="15537675" cy="6145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 Italics"/>
              </a:rPr>
              <a:t>Preencha seu título e resumo profissional</a:t>
            </a:r>
          </a:p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Estes são o seu cartão de visita. Eles devem refletir a sua personalidade e experiência profissional. </a:t>
            </a:r>
          </a:p>
          <a:p>
            <a:pPr algn="l" marL="631138" indent="-315569" lvl="1">
              <a:lnSpc>
                <a:spcPts val="4092"/>
              </a:lnSpc>
              <a:spcBef>
                <a:spcPct val="0"/>
              </a:spcBef>
              <a:buFont typeface="Arial"/>
              <a:buChar char="•"/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Seja você mesmo: o seu título deve representá-lo como profissional. </a:t>
            </a:r>
          </a:p>
          <a:p>
            <a:pPr algn="l" marL="631138" indent="-315569" lvl="1">
              <a:lnSpc>
                <a:spcPts val="4092"/>
              </a:lnSpc>
              <a:spcBef>
                <a:spcPct val="0"/>
              </a:spcBef>
              <a:buFont typeface="Arial"/>
              <a:buChar char="•"/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Mostre a sua paixão: expresse o que o motiva na sua área </a:t>
            </a:r>
          </a:p>
          <a:p>
            <a:pPr algn="l" marL="631138" indent="-315569" lvl="1">
              <a:lnSpc>
                <a:spcPts val="4092"/>
              </a:lnSpc>
              <a:spcBef>
                <a:spcPct val="0"/>
              </a:spcBef>
              <a:buFont typeface="Arial"/>
              <a:buChar char="•"/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Seja criativo: use palavras que o descrevem de uma forma única </a:t>
            </a:r>
          </a:p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sng">
                <a:solidFill>
                  <a:srgbClr val="000000"/>
                </a:solidFill>
                <a:latin typeface="Open Sans"/>
              </a:rPr>
              <a:t>Exemplo de títulos personalizados:</a:t>
            </a:r>
          </a:p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"Apaixonado por inovação tecnológica e desenvolvimento sustentável "Apaixonado pela arte de resolver problemas em marketing"</a:t>
            </a:r>
          </a:p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</a:p>
        </p:txBody>
      </p:sp>
      <p:sp>
        <p:nvSpPr>
          <p:cNvPr name="Freeform 5" id="5"/>
          <p:cNvSpPr/>
          <p:nvPr/>
        </p:nvSpPr>
        <p:spPr>
          <a:xfrm flipH="false" flipV="false" rot="342335">
            <a:off x="14687364" y="7393017"/>
            <a:ext cx="2807866" cy="2057400"/>
          </a:xfrm>
          <a:custGeom>
            <a:avLst/>
            <a:gdLst/>
            <a:ahLst/>
            <a:cxnLst/>
            <a:rect r="r" b="b" t="t" l="l"/>
            <a:pathLst>
              <a:path h="2057400" w="2807866">
                <a:moveTo>
                  <a:pt x="0" y="0"/>
                </a:moveTo>
                <a:lnTo>
                  <a:pt x="2807866" y="0"/>
                </a:lnTo>
                <a:lnTo>
                  <a:pt x="2807866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53622" y="585452"/>
            <a:ext cx="3446548" cy="617058"/>
          </a:xfrm>
          <a:custGeom>
            <a:avLst/>
            <a:gdLst/>
            <a:ahLst/>
            <a:cxnLst/>
            <a:rect r="r" b="b" t="t" l="l"/>
            <a:pathLst>
              <a:path h="617058" w="3446548">
                <a:moveTo>
                  <a:pt x="0" y="0"/>
                </a:moveTo>
                <a:lnTo>
                  <a:pt x="3446548" y="0"/>
                </a:lnTo>
                <a:lnTo>
                  <a:pt x="3446548" y="617058"/>
                </a:lnTo>
                <a:lnTo>
                  <a:pt x="0" y="61705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1526360"/>
            <a:ext cx="5867876" cy="4306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65"/>
              </a:lnSpc>
              <a:spcBef>
                <a:spcPct val="0"/>
              </a:spcBef>
            </a:pPr>
            <a:r>
              <a:rPr lang="en-US" sz="2546" strike="noStrike" u="none">
                <a:solidFill>
                  <a:srgbClr val="000000"/>
                </a:solidFill>
                <a:latin typeface="Open Sans Bold"/>
              </a:rPr>
              <a:t>Construindo o seu perfil no LinkedIn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087060" y="2991338"/>
            <a:ext cx="14320275" cy="33778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868"/>
              </a:lnSpc>
              <a:spcBef>
                <a:spcPct val="0"/>
              </a:spcBef>
            </a:pPr>
            <a:r>
              <a:rPr lang="en-US" sz="2763" strike="noStrike" u="none">
                <a:solidFill>
                  <a:srgbClr val="000000"/>
                </a:solidFill>
                <a:latin typeface="Open Sans"/>
              </a:rPr>
              <a:t>Seja completo: inclua todos os seus cargos ou cursos de formação relevantes, dos mais recentes aos mais antigos.</a:t>
            </a:r>
          </a:p>
          <a:p>
            <a:pPr algn="just" marL="0" indent="0" lvl="0">
              <a:lnSpc>
                <a:spcPts val="3868"/>
              </a:lnSpc>
              <a:spcBef>
                <a:spcPct val="0"/>
              </a:spcBef>
            </a:pPr>
            <a:r>
              <a:rPr lang="en-US" sz="2763" strike="noStrike" u="none">
                <a:solidFill>
                  <a:srgbClr val="000000"/>
                </a:solidFill>
                <a:latin typeface="Open Sans Bold"/>
              </a:rPr>
              <a:t>Use títulos precisos: Os títulos dos cargos devem ser claros e refletir as suas responsabilidades, enquanto os cursos de formação devem incluir o nome da instituição, o grau obtido e o período de formação. </a:t>
            </a:r>
          </a:p>
          <a:p>
            <a:pPr algn="just" marL="0" indent="0" lvl="1">
              <a:lnSpc>
                <a:spcPts val="3868"/>
              </a:lnSpc>
              <a:spcBef>
                <a:spcPct val="0"/>
              </a:spcBef>
            </a:pPr>
            <a:r>
              <a:rPr lang="en-US" sz="2763" strike="noStrike" u="none">
                <a:solidFill>
                  <a:srgbClr val="000000"/>
                </a:solidFill>
                <a:latin typeface="Open Sans Bold"/>
              </a:rPr>
              <a:t>Mencione as suas principais competências: Destaque as competências que adquiriu em cada cargo ou que cada curso de formação lhe proporcionou.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293598" y="4030861"/>
            <a:ext cx="1470203" cy="1470203"/>
          </a:xfrm>
          <a:custGeom>
            <a:avLst/>
            <a:gdLst/>
            <a:ahLst/>
            <a:cxnLst/>
            <a:rect r="r" b="b" t="t" l="l"/>
            <a:pathLst>
              <a:path h="1470203" w="1470203">
                <a:moveTo>
                  <a:pt x="0" y="0"/>
                </a:moveTo>
                <a:lnTo>
                  <a:pt x="1470204" y="0"/>
                </a:lnTo>
                <a:lnTo>
                  <a:pt x="1470204" y="1470204"/>
                </a:lnTo>
                <a:lnTo>
                  <a:pt x="0" y="14702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937131" y="8210439"/>
            <a:ext cx="1470203" cy="1470203"/>
          </a:xfrm>
          <a:custGeom>
            <a:avLst/>
            <a:gdLst/>
            <a:ahLst/>
            <a:cxnLst/>
            <a:rect r="r" b="b" t="t" l="l"/>
            <a:pathLst>
              <a:path h="1470203" w="1470203">
                <a:moveTo>
                  <a:pt x="0" y="0"/>
                </a:moveTo>
                <a:lnTo>
                  <a:pt x="1470204" y="0"/>
                </a:lnTo>
                <a:lnTo>
                  <a:pt x="1470204" y="1470203"/>
                </a:lnTo>
                <a:lnTo>
                  <a:pt x="0" y="14702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553622" y="585452"/>
            <a:ext cx="3446548" cy="617058"/>
          </a:xfrm>
          <a:custGeom>
            <a:avLst/>
            <a:gdLst/>
            <a:ahLst/>
            <a:cxnLst/>
            <a:rect r="r" b="b" t="t" l="l"/>
            <a:pathLst>
              <a:path h="617058" w="3446548">
                <a:moveTo>
                  <a:pt x="0" y="0"/>
                </a:moveTo>
                <a:lnTo>
                  <a:pt x="3446548" y="0"/>
                </a:lnTo>
                <a:lnTo>
                  <a:pt x="3446548" y="617058"/>
                </a:lnTo>
                <a:lnTo>
                  <a:pt x="0" y="61705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553622" y="2276144"/>
            <a:ext cx="15537675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 Italics"/>
              </a:rPr>
              <a:t>Preencha as secções "Experiência profissional" e "Educação"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3622" y="1526360"/>
            <a:ext cx="5867876" cy="4306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65"/>
              </a:lnSpc>
              <a:spcBef>
                <a:spcPct val="0"/>
              </a:spcBef>
            </a:pPr>
            <a:r>
              <a:rPr lang="en-US" sz="2546" strike="noStrike" u="none">
                <a:solidFill>
                  <a:srgbClr val="000000"/>
                </a:solidFill>
                <a:latin typeface="Open Sans Bold"/>
              </a:rPr>
              <a:t>Construindo o seu perfil no LinkedIn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458785" y="8045474"/>
            <a:ext cx="12253187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Não use jargões ou siglas incomuns que possam não ser compreendidas por todos.</a:t>
            </a:r>
          </a:p>
          <a:p>
            <a:pPr algn="r" marL="0" indent="0" lvl="1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 Bold"/>
              </a:rPr>
              <a:t>Não minta! Você corre o risco de prejudicar sua reputação.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91438" y="5010161"/>
            <a:ext cx="11796912" cy="4742359"/>
          </a:xfrm>
          <a:custGeom>
            <a:avLst/>
            <a:gdLst/>
            <a:ahLst/>
            <a:cxnLst/>
            <a:rect r="r" b="b" t="t" l="l"/>
            <a:pathLst>
              <a:path h="4742359" w="11796912">
                <a:moveTo>
                  <a:pt x="0" y="0"/>
                </a:moveTo>
                <a:lnTo>
                  <a:pt x="11796912" y="0"/>
                </a:lnTo>
                <a:lnTo>
                  <a:pt x="11796912" y="4742359"/>
                </a:lnTo>
                <a:lnTo>
                  <a:pt x="0" y="474235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443638"/>
            <a:ext cx="3446548" cy="617058"/>
          </a:xfrm>
          <a:custGeom>
            <a:avLst/>
            <a:gdLst/>
            <a:ahLst/>
            <a:cxnLst/>
            <a:rect r="r" b="b" t="t" l="l"/>
            <a:pathLst>
              <a:path h="617058" w="3446548">
                <a:moveTo>
                  <a:pt x="0" y="0"/>
                </a:moveTo>
                <a:lnTo>
                  <a:pt x="3446548" y="0"/>
                </a:lnTo>
                <a:lnTo>
                  <a:pt x="3446548" y="617057"/>
                </a:lnTo>
                <a:lnTo>
                  <a:pt x="0" y="61705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1450160"/>
            <a:ext cx="5563671" cy="4475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80"/>
              </a:lnSpc>
              <a:spcBef>
                <a:spcPct val="0"/>
              </a:spcBef>
            </a:pPr>
            <a:r>
              <a:rPr lang="en-US" sz="2629" strike="noStrike" u="none">
                <a:solidFill>
                  <a:srgbClr val="000000"/>
                </a:solidFill>
                <a:latin typeface="Open Sans Bold"/>
              </a:rPr>
              <a:t>Procure um emprego no LinkedIn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100418"/>
            <a:ext cx="15303514" cy="914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80"/>
              </a:lnSpc>
              <a:spcBef>
                <a:spcPct val="0"/>
              </a:spcBef>
            </a:pPr>
            <a:r>
              <a:rPr lang="en-US" sz="2629" strike="noStrike" u="none">
                <a:solidFill>
                  <a:srgbClr val="000000"/>
                </a:solidFill>
                <a:latin typeface="Open Sans"/>
              </a:rPr>
              <a:t>Use a barra de pesquisa na parte superior da página “Empregos” para inserir palavras-chave. Utilize filtros para refinar seus resultados, como localização, tipo de contrato, setor, etc.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3360862"/>
            <a:ext cx="16675531" cy="1082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2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Ative alertas de vagas para ser informado assim que for publicada uma nova oferta que corresponda aos seus critérios.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3622" y="4789730"/>
            <a:ext cx="5016376" cy="39368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07"/>
              </a:lnSpc>
              <a:spcBef>
                <a:spcPct val="0"/>
              </a:spcBef>
            </a:pPr>
            <a:r>
              <a:rPr lang="en-US" sz="2505">
                <a:solidFill>
                  <a:srgbClr val="000000"/>
                </a:solidFill>
                <a:latin typeface="Open Sans Bold"/>
              </a:rPr>
              <a:t>Guarde</a:t>
            </a:r>
            <a:r>
              <a:rPr lang="en-US" sz="2505" strike="noStrike" u="none">
                <a:solidFill>
                  <a:srgbClr val="000000"/>
                </a:solidFill>
                <a:latin typeface="Open Sans Bold"/>
              </a:rPr>
              <a:t> as ofertas mais interessantes para encontrá-las mais tarde. </a:t>
            </a:r>
          </a:p>
          <a:p>
            <a:pPr algn="l" marL="0" indent="0" lvl="0">
              <a:lnSpc>
                <a:spcPts val="3507"/>
              </a:lnSpc>
              <a:spcBef>
                <a:spcPct val="0"/>
              </a:spcBef>
            </a:pPr>
          </a:p>
          <a:p>
            <a:pPr algn="l" marL="0" indent="0" lvl="2">
              <a:lnSpc>
                <a:spcPts val="3507"/>
              </a:lnSpc>
              <a:spcBef>
                <a:spcPct val="0"/>
              </a:spcBef>
            </a:pPr>
            <a:r>
              <a:rPr lang="en-US" sz="2505" strike="noStrike" u="none">
                <a:solidFill>
                  <a:srgbClr val="000000"/>
                </a:solidFill>
                <a:latin typeface="Open Sans"/>
              </a:rPr>
              <a:t>Algumas empresas permitem que os candidatos se candidatem através do seu perfil do LinkedIn, por isso mantenha-o sempre atualizado!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8400" y="3629466"/>
            <a:ext cx="15532897" cy="4348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0564" indent="-300282" lvl="1">
              <a:lnSpc>
                <a:spcPts val="3894"/>
              </a:lnSpc>
              <a:spcBef>
                <a:spcPct val="0"/>
              </a:spcBef>
              <a:buFont typeface="Arial"/>
              <a:buChar char="•"/>
            </a:pPr>
            <a:r>
              <a:rPr lang="en-US" sz="2781" strike="noStrike" u="none">
                <a:solidFill>
                  <a:srgbClr val="000000"/>
                </a:solidFill>
                <a:latin typeface="Open Sans"/>
              </a:rPr>
              <a:t>Peça (e dê) recomendações para aumentar sua credibilidade. </a:t>
            </a:r>
          </a:p>
          <a:p>
            <a:pPr algn="l" marL="600564" indent="-300282" lvl="1">
              <a:lnSpc>
                <a:spcPts val="3894"/>
              </a:lnSpc>
              <a:spcBef>
                <a:spcPct val="0"/>
              </a:spcBef>
              <a:buFont typeface="Arial"/>
              <a:buChar char="•"/>
            </a:pPr>
            <a:r>
              <a:rPr lang="en-US" sz="2781" strike="noStrike" u="none">
                <a:solidFill>
                  <a:srgbClr val="000000"/>
                </a:solidFill>
                <a:latin typeface="Open Sans Bold"/>
              </a:rPr>
              <a:t>Junte-se a grupos relevantes ligados aos seus setores de atividade ou interesses. </a:t>
            </a:r>
          </a:p>
          <a:p>
            <a:pPr algn="l" marL="600564" indent="-300282" lvl="1">
              <a:lnSpc>
                <a:spcPts val="3894"/>
              </a:lnSpc>
              <a:spcBef>
                <a:spcPct val="0"/>
              </a:spcBef>
              <a:buFont typeface="Arial"/>
              <a:buChar char="•"/>
            </a:pPr>
            <a:r>
              <a:rPr lang="en-US" sz="2781" strike="noStrike" u="none">
                <a:solidFill>
                  <a:srgbClr val="000000"/>
                </a:solidFill>
                <a:latin typeface="Open Sans"/>
              </a:rPr>
              <a:t>Siga páginas interessantes ou criadores de conteúdo. </a:t>
            </a:r>
          </a:p>
          <a:p>
            <a:pPr algn="l" marL="600564" indent="-300282" lvl="1">
              <a:lnSpc>
                <a:spcPts val="3894"/>
              </a:lnSpc>
              <a:spcBef>
                <a:spcPct val="0"/>
              </a:spcBef>
              <a:buFont typeface="Arial"/>
              <a:buChar char="•"/>
            </a:pPr>
            <a:r>
              <a:rPr lang="en-US" sz="2781" strike="noStrike" u="none">
                <a:solidFill>
                  <a:srgbClr val="000000"/>
                </a:solidFill>
                <a:latin typeface="Open Sans Bold"/>
              </a:rPr>
              <a:t>Compartilhe conteúdo relevante publicando artigos ou comentários sobre assuntos relacionados à sua área de atuação.</a:t>
            </a:r>
          </a:p>
          <a:p>
            <a:pPr algn="l" marL="600564" indent="-300282" lvl="1">
              <a:lnSpc>
                <a:spcPts val="3894"/>
              </a:lnSpc>
              <a:spcBef>
                <a:spcPct val="0"/>
              </a:spcBef>
              <a:buFont typeface="Arial"/>
              <a:buChar char="•"/>
            </a:pPr>
            <a:r>
              <a:rPr lang="en-US" sz="2781" strike="noStrike" u="none">
                <a:solidFill>
                  <a:srgbClr val="000000"/>
                </a:solidFill>
                <a:latin typeface="Open Sans"/>
              </a:rPr>
              <a:t>Seja ativo no LinkedIn e atualize seu perfil regularmente. </a:t>
            </a:r>
          </a:p>
          <a:p>
            <a:pPr algn="l" marL="600564" indent="-300282" lvl="1">
              <a:lnSpc>
                <a:spcPts val="3894"/>
              </a:lnSpc>
              <a:spcBef>
                <a:spcPct val="0"/>
              </a:spcBef>
              <a:buFont typeface="Arial"/>
              <a:buChar char="•"/>
            </a:pPr>
            <a:r>
              <a:rPr lang="en-US" sz="2781" strike="noStrike" u="none">
                <a:solidFill>
                  <a:srgbClr val="000000"/>
                </a:solidFill>
                <a:latin typeface="Open Sans"/>
              </a:rPr>
              <a:t>Faça </a:t>
            </a:r>
            <a:r>
              <a:rPr lang="en-US" sz="2781" strike="noStrike" u="none">
                <a:solidFill>
                  <a:srgbClr val="000000"/>
                </a:solidFill>
                <a:latin typeface="Open Sans Bold"/>
              </a:rPr>
              <a:t>Network ativamente, adicionando contatos relevantes e participando em eventos ou conferências, tanto online como presenciais.</a:t>
            </a:r>
          </a:p>
          <a:p>
            <a:pPr algn="l" marL="0" indent="0" lvl="0">
              <a:lnSpc>
                <a:spcPts val="3894"/>
              </a:lnSpc>
              <a:spcBef>
                <a:spcPct val="0"/>
              </a:spcBef>
            </a:pP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558400" y="752166"/>
            <a:ext cx="3446548" cy="617058"/>
          </a:xfrm>
          <a:custGeom>
            <a:avLst/>
            <a:gdLst/>
            <a:ahLst/>
            <a:cxnLst/>
            <a:rect r="r" b="b" t="t" l="l"/>
            <a:pathLst>
              <a:path h="617058" w="3446548">
                <a:moveTo>
                  <a:pt x="0" y="0"/>
                </a:moveTo>
                <a:lnTo>
                  <a:pt x="3446548" y="0"/>
                </a:lnTo>
                <a:lnTo>
                  <a:pt x="3446548" y="617058"/>
                </a:lnTo>
                <a:lnTo>
                  <a:pt x="0" y="61705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8400" y="2097475"/>
            <a:ext cx="10363081" cy="4632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868"/>
              </a:lnSpc>
              <a:spcBef>
                <a:spcPct val="0"/>
              </a:spcBef>
            </a:pPr>
            <a:r>
              <a:rPr lang="en-US" sz="2763" strike="noStrike" u="none">
                <a:solidFill>
                  <a:srgbClr val="000000"/>
                </a:solidFill>
                <a:latin typeface="Open Sans Bold"/>
              </a:rPr>
              <a:t>Dicas para melhorar a visibilidade do seu perfil do LinkedIn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DAFzkXcSVZY</dc:identifier>
  <dcterms:modified xsi:type="dcterms:W3CDTF">2011-08-01T06:04:30Z</dcterms:modified>
  <cp:revision>1</cp:revision>
  <dc:title>LinkedIn_PT</dc:title>
</cp:coreProperties>
</file>