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png" Type="http://schemas.openxmlformats.org/officeDocument/2006/relationships/image"/><Relationship Id="rId7" Target="../media/image9.png" Type="http://schemas.openxmlformats.org/officeDocument/2006/relationships/image"/><Relationship Id="rId8" Target="../media/image5.jpe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0.png" Type="http://schemas.openxmlformats.org/officeDocument/2006/relationships/image"/><Relationship Id="rId5" Target="../media/image5.jpeg" Type="http://schemas.openxmlformats.org/officeDocument/2006/relationships/image"/><Relationship Id="rId6" Target="http://meet.google.com" TargetMode="External" Type="http://schemas.openxmlformats.org/officeDocument/2006/relationships/hyperlink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1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2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3.png" Type="http://schemas.openxmlformats.org/officeDocument/2006/relationships/image"/><Relationship Id="rId5" Target="../media/image14.svg" Type="http://schemas.openxmlformats.org/officeDocument/2006/relationships/image"/><Relationship Id="rId6" Target="../media/image5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28039" y="687494"/>
            <a:ext cx="4951452" cy="886490"/>
          </a:xfrm>
          <a:custGeom>
            <a:avLst/>
            <a:gdLst/>
            <a:ahLst/>
            <a:cxnLst/>
            <a:rect r="r" b="b" t="t" l="l"/>
            <a:pathLst>
              <a:path h="886490" w="4951452">
                <a:moveTo>
                  <a:pt x="0" y="0"/>
                </a:moveTo>
                <a:lnTo>
                  <a:pt x="4951452" y="0"/>
                </a:lnTo>
                <a:lnTo>
                  <a:pt x="4951452" y="886491"/>
                </a:lnTo>
                <a:lnTo>
                  <a:pt x="0" y="88649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Financiado pela União Europeia. Os pontos de vista e as opiniões expressas são as do(s) autor(es) e não refletem necessariamente a posição da União Europeia ou da Agência de Execução Europeia da Educação e da Cultura (EACEA). Nem a União Europeia nem a EACEA podem ser tidos como responsáveis por essas opiniões.  Projeto número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Otimizar a preparação e a realização de sessões online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Module 4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Serviços de videoconferência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182950" y="5050953"/>
            <a:ext cx="1688178" cy="1392747"/>
          </a:xfrm>
          <a:custGeom>
            <a:avLst/>
            <a:gdLst/>
            <a:ahLst/>
            <a:cxnLst/>
            <a:rect r="r" b="b" t="t" l="l"/>
            <a:pathLst>
              <a:path h="1392747" w="1688178">
                <a:moveTo>
                  <a:pt x="0" y="0"/>
                </a:moveTo>
                <a:lnTo>
                  <a:pt x="1688178" y="0"/>
                </a:lnTo>
                <a:lnTo>
                  <a:pt x="1688178" y="1392748"/>
                </a:lnTo>
                <a:lnTo>
                  <a:pt x="0" y="13927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316467" y="4824112"/>
            <a:ext cx="2909483" cy="1939655"/>
          </a:xfrm>
          <a:custGeom>
            <a:avLst/>
            <a:gdLst/>
            <a:ahLst/>
            <a:cxnLst/>
            <a:rect r="r" b="b" t="t" l="l"/>
            <a:pathLst>
              <a:path h="1939655" w="2909483">
                <a:moveTo>
                  <a:pt x="0" y="0"/>
                </a:moveTo>
                <a:lnTo>
                  <a:pt x="2909483" y="0"/>
                </a:lnTo>
                <a:lnTo>
                  <a:pt x="2909483" y="1939655"/>
                </a:lnTo>
                <a:lnTo>
                  <a:pt x="0" y="19396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743537" y="5095109"/>
            <a:ext cx="3712252" cy="1348592"/>
          </a:xfrm>
          <a:custGeom>
            <a:avLst/>
            <a:gdLst/>
            <a:ahLst/>
            <a:cxnLst/>
            <a:rect r="r" b="b" t="t" l="l"/>
            <a:pathLst>
              <a:path h="1348592" w="3712252">
                <a:moveTo>
                  <a:pt x="0" y="0"/>
                </a:moveTo>
                <a:lnTo>
                  <a:pt x="3712252" y="0"/>
                </a:lnTo>
                <a:lnTo>
                  <a:pt x="3712252" y="1348592"/>
                </a:lnTo>
                <a:lnTo>
                  <a:pt x="0" y="13485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834282" y="5050953"/>
            <a:ext cx="1702307" cy="1485972"/>
          </a:xfrm>
          <a:custGeom>
            <a:avLst/>
            <a:gdLst/>
            <a:ahLst/>
            <a:cxnLst/>
            <a:rect r="r" b="b" t="t" l="l"/>
            <a:pathLst>
              <a:path h="1485972" w="1702307">
                <a:moveTo>
                  <a:pt x="0" y="0"/>
                </a:moveTo>
                <a:lnTo>
                  <a:pt x="1702307" y="0"/>
                </a:lnTo>
                <a:lnTo>
                  <a:pt x="1702307" y="1485972"/>
                </a:lnTo>
                <a:lnTo>
                  <a:pt x="0" y="14859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58400" y="468751"/>
            <a:ext cx="3166008" cy="566831"/>
          </a:xfrm>
          <a:custGeom>
            <a:avLst/>
            <a:gdLst/>
            <a:ahLst/>
            <a:cxnLst/>
            <a:rect r="r" b="b" t="t" l="l"/>
            <a:pathLst>
              <a:path h="566831" w="3166008">
                <a:moveTo>
                  <a:pt x="0" y="0"/>
                </a:moveTo>
                <a:lnTo>
                  <a:pt x="3166008" y="0"/>
                </a:lnTo>
                <a:lnTo>
                  <a:pt x="3166008" y="566831"/>
                </a:lnTo>
                <a:lnTo>
                  <a:pt x="0" y="5668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8400" y="2054071"/>
            <a:ext cx="16083273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É uma aplicação que oferece uma solução de comunicação áudio e vídeo em direto, frequentemente utilizada para reuniões de negócios, conferências, ensino à distância e chamadas pessoais.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1340636"/>
            <a:ext cx="8061841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O que é um serviço de videoconferência?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8400" y="3753662"/>
            <a:ext cx="8855750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Os serviços de videoconferência mais populares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35405" y="649882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Meet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O serviço de videoconferência da Google é muito utilizado nas empresas e no ensino à distância.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79575" y="6832200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Zoom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Um dos serviços de videoconferência mais utilizados, oferece uma gama de funcionalidades para reuniões online, webinars e conferências.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93802" y="680148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Teams 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Como parte do pacote Microsoft 365, o Teams oferece funções de videoconferência, chat, partilha de ficheiros e colaboração.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08029" y="680148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Skype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Agora integrado no Microsoft Teams, o Skype é utilizado tanto para comunicações empresariais como pessoais.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8400" y="3328229"/>
            <a:ext cx="16083273" cy="5502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Vídeo e áudio em direto: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através de câmaras, microfones e altifalantes. 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Partilha de ecrã: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permitindo que um participante partilhe o seu ecrã com os outros, o que facilita a apresentação de diaporamas e documentos.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Chat online: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para fazer perguntas, partilhar ligações ou conversar sem interromper a conversa de vídeo principal.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Gravação da reunião: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para referência futura ou para partilhar com aqueles que não puderam assistir ao vivo.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Gestão dos participantes: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os organizadores podem controlar as autorizações, tais como deslocar participantes, ativar ou desativar câmaras e gerir a admissão à reunião.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558400" y="745285"/>
            <a:ext cx="3166008" cy="566831"/>
          </a:xfrm>
          <a:custGeom>
            <a:avLst/>
            <a:gdLst/>
            <a:ahLst/>
            <a:cxnLst/>
            <a:rect r="r" b="b" t="t" l="l"/>
            <a:pathLst>
              <a:path h="566831" w="3166008">
                <a:moveTo>
                  <a:pt x="0" y="0"/>
                </a:moveTo>
                <a:lnTo>
                  <a:pt x="3166008" y="0"/>
                </a:lnTo>
                <a:lnTo>
                  <a:pt x="3166008" y="566830"/>
                </a:lnTo>
                <a:lnTo>
                  <a:pt x="0" y="5668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8400" y="1913330"/>
            <a:ext cx="12140328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As principais características dos serviços de videoconferência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512763" y="2984345"/>
            <a:ext cx="7189253" cy="6273955"/>
          </a:xfrm>
          <a:custGeom>
            <a:avLst/>
            <a:gdLst/>
            <a:ahLst/>
            <a:cxnLst/>
            <a:rect r="r" b="b" t="t" l="l"/>
            <a:pathLst>
              <a:path h="6273955" w="7189253">
                <a:moveTo>
                  <a:pt x="0" y="0"/>
                </a:moveTo>
                <a:lnTo>
                  <a:pt x="7189254" y="0"/>
                </a:lnTo>
                <a:lnTo>
                  <a:pt x="7189254" y="6273955"/>
                </a:lnTo>
                <a:lnTo>
                  <a:pt x="0" y="62739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667922" y="483279"/>
            <a:ext cx="3166008" cy="566831"/>
          </a:xfrm>
          <a:custGeom>
            <a:avLst/>
            <a:gdLst/>
            <a:ahLst/>
            <a:cxnLst/>
            <a:rect r="r" b="b" t="t" l="l"/>
            <a:pathLst>
              <a:path h="566831" w="3166008">
                <a:moveTo>
                  <a:pt x="0" y="0"/>
                </a:moveTo>
                <a:lnTo>
                  <a:pt x="3166008" y="0"/>
                </a:lnTo>
                <a:lnTo>
                  <a:pt x="3166008" y="566831"/>
                </a:lnTo>
                <a:lnTo>
                  <a:pt x="0" y="5668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667922" y="1516835"/>
            <a:ext cx="1282536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Iniciar ou agendar uma reunião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3065363"/>
            <a:ext cx="6675999" cy="66072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Aceda a </a:t>
            </a:r>
            <a:r>
              <a:rPr lang="en-US" sz="3123" u="sng">
                <a:solidFill>
                  <a:srgbClr val="000000"/>
                </a:solidFill>
                <a:latin typeface="Open Sans"/>
                <a:hlinkClick r:id="rId6" tooltip="http://meet.google.com"/>
              </a:rPr>
              <a:t>meet.google.com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Clique em "Nova reunião" para iniciar uma reunião instantânea ou clique em "Agendar uma reunião" para agendar uma reunião com antecedência, definindo o nome, a data e a hora.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Também pode juntar-se a uma reunião como participante nesta página, inserindo o código de ligação ou a ligação.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184897" y="2776229"/>
            <a:ext cx="7425052" cy="6482071"/>
          </a:xfrm>
          <a:custGeom>
            <a:avLst/>
            <a:gdLst/>
            <a:ahLst/>
            <a:cxnLst/>
            <a:rect r="r" b="b" t="t" l="l"/>
            <a:pathLst>
              <a:path h="6482071" w="7425052">
                <a:moveTo>
                  <a:pt x="0" y="0"/>
                </a:moveTo>
                <a:lnTo>
                  <a:pt x="7425053" y="0"/>
                </a:lnTo>
                <a:lnTo>
                  <a:pt x="7425053" y="6482071"/>
                </a:lnTo>
                <a:lnTo>
                  <a:pt x="0" y="64820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468751"/>
            <a:ext cx="3166008" cy="566831"/>
          </a:xfrm>
          <a:custGeom>
            <a:avLst/>
            <a:gdLst/>
            <a:ahLst/>
            <a:cxnLst/>
            <a:rect r="r" b="b" t="t" l="l"/>
            <a:pathLst>
              <a:path h="566831" w="3166008">
                <a:moveTo>
                  <a:pt x="0" y="0"/>
                </a:moveTo>
                <a:lnTo>
                  <a:pt x="3166008" y="0"/>
                </a:lnTo>
                <a:lnTo>
                  <a:pt x="3166008" y="566831"/>
                </a:lnTo>
                <a:lnTo>
                  <a:pt x="0" y="5668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2199478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Aceder a uma reunião agendada a partir do seu calendário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920665"/>
            <a:ext cx="7381326" cy="6145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Quando planeia uma reunião com o Google Meet, pode optar por guardá-la no seu Calendário Google ao mesmo tempo.</a:t>
            </a:r>
          </a:p>
          <a:p>
            <a:pPr algn="just"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Ao escolher esta opção, pode adicionar os seus convidados, que receberão diretamente a ligação de ligação à reunião, sem necessidade de lhes enviar um e-mail. </a:t>
            </a:r>
          </a:p>
          <a:p>
            <a:pPr algn="just"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just"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Para participar na reunião, basta clicar no link "Participar no Google Meet" no evento que criou.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8700" y="3960078"/>
            <a:ext cx="14682189" cy="2788341"/>
          </a:xfrm>
          <a:custGeom>
            <a:avLst/>
            <a:gdLst/>
            <a:ahLst/>
            <a:cxnLst/>
            <a:rect r="r" b="b" t="t" l="l"/>
            <a:pathLst>
              <a:path h="2788341" w="14682189">
                <a:moveTo>
                  <a:pt x="0" y="0"/>
                </a:moveTo>
                <a:lnTo>
                  <a:pt x="14682189" y="0"/>
                </a:lnTo>
                <a:lnTo>
                  <a:pt x="14682189" y="2788341"/>
                </a:lnTo>
                <a:lnTo>
                  <a:pt x="0" y="27883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41653" r="0" b="-36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5" id="5"/>
          <p:cNvSpPr txBox="true"/>
          <p:nvPr/>
        </p:nvSpPr>
        <p:spPr>
          <a:xfrm rot="0">
            <a:off x="5429068" y="4415454"/>
            <a:ext cx="1525786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Microfone</a:t>
            </a:r>
          </a:p>
        </p:txBody>
      </p:sp>
      <p:sp>
        <p:nvSpPr>
          <p:cNvPr name="AutoShape 6" id="6"/>
          <p:cNvSpPr/>
          <p:nvPr/>
        </p:nvSpPr>
        <p:spPr>
          <a:xfrm>
            <a:off x="6191961" y="4856188"/>
            <a:ext cx="0" cy="90770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7" id="7"/>
          <p:cNvSpPr txBox="true"/>
          <p:nvPr/>
        </p:nvSpPr>
        <p:spPr>
          <a:xfrm rot="0">
            <a:off x="6250181" y="8351335"/>
            <a:ext cx="116562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Câmara</a:t>
            </a:r>
          </a:p>
        </p:txBody>
      </p:sp>
      <p:sp>
        <p:nvSpPr>
          <p:cNvPr name="AutoShape 8" id="8"/>
          <p:cNvSpPr/>
          <p:nvPr/>
        </p:nvSpPr>
        <p:spPr>
          <a:xfrm flipH="true" flipV="true">
            <a:off x="6813710" y="6792576"/>
            <a:ext cx="17236" cy="161591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9" id="9"/>
          <p:cNvSpPr txBox="true"/>
          <p:nvPr/>
        </p:nvSpPr>
        <p:spPr>
          <a:xfrm rot="0">
            <a:off x="7346881" y="8796634"/>
            <a:ext cx="1387316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Reacções</a:t>
            </a:r>
          </a:p>
        </p:txBody>
      </p:sp>
      <p:sp>
        <p:nvSpPr>
          <p:cNvPr name="AutoShape 10" id="10"/>
          <p:cNvSpPr/>
          <p:nvPr/>
        </p:nvSpPr>
        <p:spPr>
          <a:xfrm flipH="true" flipV="true">
            <a:off x="8021257" y="6792377"/>
            <a:ext cx="17641" cy="206140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1" id="11"/>
          <p:cNvSpPr txBox="true"/>
          <p:nvPr/>
        </p:nvSpPr>
        <p:spPr>
          <a:xfrm rot="0">
            <a:off x="6684280" y="3519345"/>
            <a:ext cx="1425535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Legendas</a:t>
            </a:r>
          </a:p>
        </p:txBody>
      </p:sp>
      <p:sp>
        <p:nvSpPr>
          <p:cNvPr name="AutoShape 12" id="12"/>
          <p:cNvSpPr/>
          <p:nvPr/>
        </p:nvSpPr>
        <p:spPr>
          <a:xfrm>
            <a:off x="7397095" y="3960078"/>
            <a:ext cx="451" cy="180381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3" id="13"/>
          <p:cNvSpPr txBox="true"/>
          <p:nvPr/>
        </p:nvSpPr>
        <p:spPr>
          <a:xfrm rot="0">
            <a:off x="7920239" y="4157555"/>
            <a:ext cx="1366123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Partilhar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ecrã</a:t>
            </a:r>
          </a:p>
        </p:txBody>
      </p:sp>
      <p:sp>
        <p:nvSpPr>
          <p:cNvPr name="AutoShape 14" id="14"/>
          <p:cNvSpPr/>
          <p:nvPr/>
        </p:nvSpPr>
        <p:spPr>
          <a:xfrm>
            <a:off x="8606141" y="5045963"/>
            <a:ext cx="4906" cy="71792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5" id="15"/>
          <p:cNvSpPr txBox="true"/>
          <p:nvPr/>
        </p:nvSpPr>
        <p:spPr>
          <a:xfrm rot="0">
            <a:off x="8546709" y="7967752"/>
            <a:ext cx="1386959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Levantar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a mão</a:t>
            </a:r>
          </a:p>
        </p:txBody>
      </p:sp>
      <p:sp>
        <p:nvSpPr>
          <p:cNvPr name="AutoShape 16" id="16"/>
          <p:cNvSpPr/>
          <p:nvPr/>
        </p:nvSpPr>
        <p:spPr>
          <a:xfrm flipH="true" flipV="true">
            <a:off x="9220907" y="6813310"/>
            <a:ext cx="14357" cy="121159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7" id="17"/>
          <p:cNvSpPr txBox="true"/>
          <p:nvPr/>
        </p:nvSpPr>
        <p:spPr>
          <a:xfrm rot="0">
            <a:off x="553622" y="1270067"/>
            <a:ext cx="1155753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 interface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079364" y="2240411"/>
            <a:ext cx="5246489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Mais opções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(Gravar reunião, Gestão de ecrãs...)</a:t>
            </a:r>
          </a:p>
        </p:txBody>
      </p:sp>
      <p:sp>
        <p:nvSpPr>
          <p:cNvPr name="AutoShape 19" id="19"/>
          <p:cNvSpPr/>
          <p:nvPr/>
        </p:nvSpPr>
        <p:spPr>
          <a:xfrm>
            <a:off x="9708222" y="3128820"/>
            <a:ext cx="36342" cy="269048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20" id="20"/>
          <p:cNvSpPr txBox="true"/>
          <p:nvPr/>
        </p:nvSpPr>
        <p:spPr>
          <a:xfrm rot="0">
            <a:off x="9773596" y="8796797"/>
            <a:ext cx="1456015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Terminar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a reunião</a:t>
            </a:r>
          </a:p>
        </p:txBody>
      </p:sp>
      <p:sp>
        <p:nvSpPr>
          <p:cNvPr name="AutoShape 21" id="21"/>
          <p:cNvSpPr/>
          <p:nvPr/>
        </p:nvSpPr>
        <p:spPr>
          <a:xfrm flipH="true" flipV="true">
            <a:off x="10493281" y="6792476"/>
            <a:ext cx="6927" cy="206147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22" id="22"/>
          <p:cNvSpPr txBox="true"/>
          <p:nvPr/>
        </p:nvSpPr>
        <p:spPr>
          <a:xfrm rot="0">
            <a:off x="12276826" y="8796797"/>
            <a:ext cx="2789039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Gerir participantes</a:t>
            </a:r>
          </a:p>
        </p:txBody>
      </p:sp>
      <p:sp>
        <p:nvSpPr>
          <p:cNvPr name="AutoShape 23" id="23"/>
          <p:cNvSpPr/>
          <p:nvPr/>
        </p:nvSpPr>
        <p:spPr>
          <a:xfrm flipH="true" flipV="true">
            <a:off x="13663022" y="6792476"/>
            <a:ext cx="7615" cy="206147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24" id="24"/>
          <p:cNvSpPr/>
          <p:nvPr/>
        </p:nvSpPr>
        <p:spPr>
          <a:xfrm flipH="false" flipV="false" rot="0">
            <a:off x="553622" y="468751"/>
            <a:ext cx="3166008" cy="566831"/>
          </a:xfrm>
          <a:custGeom>
            <a:avLst/>
            <a:gdLst/>
            <a:ahLst/>
            <a:cxnLst/>
            <a:rect r="r" b="b" t="t" l="l"/>
            <a:pathLst>
              <a:path h="566831" w="3166008">
                <a:moveTo>
                  <a:pt x="0" y="0"/>
                </a:moveTo>
                <a:lnTo>
                  <a:pt x="3166008" y="0"/>
                </a:lnTo>
                <a:lnTo>
                  <a:pt x="3166008" y="566831"/>
                </a:lnTo>
                <a:lnTo>
                  <a:pt x="0" y="5668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3622" y="3085328"/>
            <a:ext cx="16705678" cy="4397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Está a organizar uma festa de aniversário surpresa para o seu melhor amigo.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Para finalizar os pormenores, organiza uma reunião por videoconferência com todos os convidados. Planeie uma reunião no Google Meet, preenchendo todos os campos necessários e convidando pelo menos um dos seus colegas de turma. 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do curso. 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 pronto!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3355821" y="5425347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745285"/>
            <a:ext cx="3166008" cy="566831"/>
          </a:xfrm>
          <a:custGeom>
            <a:avLst/>
            <a:gdLst/>
            <a:ahLst/>
            <a:cxnLst/>
            <a:rect r="r" b="b" t="t" l="l"/>
            <a:pathLst>
              <a:path h="566831" w="3166008">
                <a:moveTo>
                  <a:pt x="0" y="0"/>
                </a:moveTo>
                <a:lnTo>
                  <a:pt x="3166008" y="0"/>
                </a:lnTo>
                <a:lnTo>
                  <a:pt x="3166008" y="566830"/>
                </a:lnTo>
                <a:lnTo>
                  <a:pt x="0" y="5668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516835"/>
            <a:ext cx="9075063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Exemplo prático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DAFzkXsrhrU</dc:identifier>
  <dcterms:modified xsi:type="dcterms:W3CDTF">2011-08-01T06:04:30Z</dcterms:modified>
  <cp:revision>1</cp:revision>
  <dc:title>Video conferencing services_PT</dc:title>
</cp:coreProperties>
</file>