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jpe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png" Type="http://schemas.openxmlformats.org/officeDocument/2006/relationships/image"/><Relationship Id="rId8" Target="../media/image5.jpe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jpe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10.png" Type="http://schemas.openxmlformats.org/officeDocument/2006/relationships/image"/><Relationship Id="rId5" Target="../media/image5.jpe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11.png" Type="http://schemas.openxmlformats.org/officeDocument/2006/relationships/image"/><Relationship Id="rId5" Target="../media/image5.jpe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5.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1028700" y="752166"/>
            <a:ext cx="3739784" cy="669558"/>
          </a:xfrm>
          <a:custGeom>
            <a:avLst/>
            <a:gdLst/>
            <a:ahLst/>
            <a:cxnLst/>
            <a:rect r="r" b="b" t="t" l="l"/>
            <a:pathLst>
              <a:path h="669558" w="3739784">
                <a:moveTo>
                  <a:pt x="0" y="0"/>
                </a:moveTo>
                <a:lnTo>
                  <a:pt x="3739784" y="0"/>
                </a:lnTo>
                <a:lnTo>
                  <a:pt x="3739784" y="669558"/>
                </a:lnTo>
                <a:lnTo>
                  <a:pt x="0" y="669558"/>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Financiado pela União Europeia. Os pontos de vista e as opiniões expressas são as do(s) autor(es) e não refletem necessariamente a posição da União Europeia ou da Agência de Execução Europeia da Educação e da Cultura (EACEA). Nem a União Europeia nem a EACEA podem ser tidos como responsáveis por essas opiniões.  Projeto número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Colaborar eficazmente online com o Google Drive</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Módulo 5</a:t>
            </a:r>
          </a:p>
          <a:p>
            <a:pPr algn="ctr">
              <a:lnSpc>
                <a:spcPts val="5772"/>
              </a:lnSpc>
              <a:spcBef>
                <a:spcPct val="0"/>
              </a:spcBef>
            </a:pPr>
            <a:r>
              <a:rPr lang="en-US" sz="4123">
                <a:solidFill>
                  <a:srgbClr val="000000"/>
                </a:solidFill>
                <a:latin typeface="Open Sans Bold"/>
              </a:rPr>
              <a:t>Serviços de armazenamento e partilha online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127352" y="5050953"/>
            <a:ext cx="1799375" cy="1703898"/>
          </a:xfrm>
          <a:custGeom>
            <a:avLst/>
            <a:gdLst/>
            <a:ahLst/>
            <a:cxnLst/>
            <a:rect r="r" b="b" t="t" l="l"/>
            <a:pathLst>
              <a:path h="1703898" w="1799375">
                <a:moveTo>
                  <a:pt x="0" y="0"/>
                </a:moveTo>
                <a:lnTo>
                  <a:pt x="1799375" y="0"/>
                </a:lnTo>
                <a:lnTo>
                  <a:pt x="1799375" y="1703898"/>
                </a:lnTo>
                <a:lnTo>
                  <a:pt x="0" y="1703898"/>
                </a:lnTo>
                <a:lnTo>
                  <a:pt x="0" y="0"/>
                </a:lnTo>
                <a:close/>
              </a:path>
            </a:pathLst>
          </a:custGeom>
          <a:blipFill>
            <a:blip r:embed="rId4"/>
            <a:stretch>
              <a:fillRect l="0" t="0" r="0" b="0"/>
            </a:stretch>
          </a:blipFill>
        </p:spPr>
      </p:sp>
      <p:sp>
        <p:nvSpPr>
          <p:cNvPr name="Freeform 5" id="5"/>
          <p:cNvSpPr/>
          <p:nvPr/>
        </p:nvSpPr>
        <p:spPr>
          <a:xfrm flipH="false" flipV="false" rot="0">
            <a:off x="5028311" y="4764660"/>
            <a:ext cx="3485795" cy="2323863"/>
          </a:xfrm>
          <a:custGeom>
            <a:avLst/>
            <a:gdLst/>
            <a:ahLst/>
            <a:cxnLst/>
            <a:rect r="r" b="b" t="t" l="l"/>
            <a:pathLst>
              <a:path h="2323863" w="3485795">
                <a:moveTo>
                  <a:pt x="0" y="0"/>
                </a:moveTo>
                <a:lnTo>
                  <a:pt x="3485795" y="0"/>
                </a:lnTo>
                <a:lnTo>
                  <a:pt x="3485795" y="2323864"/>
                </a:lnTo>
                <a:lnTo>
                  <a:pt x="0" y="2323864"/>
                </a:lnTo>
                <a:lnTo>
                  <a:pt x="0" y="0"/>
                </a:lnTo>
                <a:close/>
              </a:path>
            </a:pathLst>
          </a:custGeom>
          <a:blipFill>
            <a:blip r:embed="rId5"/>
            <a:stretch>
              <a:fillRect l="0" t="0" r="0" b="0"/>
            </a:stretch>
          </a:blipFill>
        </p:spPr>
      </p:sp>
      <p:sp>
        <p:nvSpPr>
          <p:cNvPr name="Freeform 6" id="6"/>
          <p:cNvSpPr/>
          <p:nvPr/>
        </p:nvSpPr>
        <p:spPr>
          <a:xfrm flipH="false" flipV="false" rot="0">
            <a:off x="9693333" y="5304226"/>
            <a:ext cx="1984206" cy="1116116"/>
          </a:xfrm>
          <a:custGeom>
            <a:avLst/>
            <a:gdLst/>
            <a:ahLst/>
            <a:cxnLst/>
            <a:rect r="r" b="b" t="t" l="l"/>
            <a:pathLst>
              <a:path h="1116116" w="1984206">
                <a:moveTo>
                  <a:pt x="0" y="0"/>
                </a:moveTo>
                <a:lnTo>
                  <a:pt x="1984206" y="0"/>
                </a:lnTo>
                <a:lnTo>
                  <a:pt x="1984206" y="1116116"/>
                </a:lnTo>
                <a:lnTo>
                  <a:pt x="0" y="1116116"/>
                </a:lnTo>
                <a:lnTo>
                  <a:pt x="0" y="0"/>
                </a:lnTo>
                <a:close/>
              </a:path>
            </a:pathLst>
          </a:custGeom>
          <a:blipFill>
            <a:blip r:embed="rId6"/>
            <a:stretch>
              <a:fillRect l="0" t="0" r="0" b="0"/>
            </a:stretch>
          </a:blipFill>
        </p:spPr>
      </p:sp>
      <p:sp>
        <p:nvSpPr>
          <p:cNvPr name="Freeform 7" id="7"/>
          <p:cNvSpPr/>
          <p:nvPr/>
        </p:nvSpPr>
        <p:spPr>
          <a:xfrm flipH="false" flipV="false" rot="0">
            <a:off x="13016797" y="5380776"/>
            <a:ext cx="3165732" cy="1091632"/>
          </a:xfrm>
          <a:custGeom>
            <a:avLst/>
            <a:gdLst/>
            <a:ahLst/>
            <a:cxnLst/>
            <a:rect r="r" b="b" t="t" l="l"/>
            <a:pathLst>
              <a:path h="1091632" w="3165732">
                <a:moveTo>
                  <a:pt x="0" y="0"/>
                </a:moveTo>
                <a:lnTo>
                  <a:pt x="3165732" y="0"/>
                </a:lnTo>
                <a:lnTo>
                  <a:pt x="3165732" y="1091632"/>
                </a:lnTo>
                <a:lnTo>
                  <a:pt x="0" y="1091632"/>
                </a:lnTo>
                <a:lnTo>
                  <a:pt x="0" y="0"/>
                </a:lnTo>
                <a:close/>
              </a:path>
            </a:pathLst>
          </a:custGeom>
          <a:blipFill>
            <a:blip r:embed="rId7"/>
            <a:stretch>
              <a:fillRect l="0" t="0" r="0" b="0"/>
            </a:stretch>
          </a:blipFill>
        </p:spPr>
      </p:sp>
      <p:sp>
        <p:nvSpPr>
          <p:cNvPr name="Freeform 8" id="8"/>
          <p:cNvSpPr/>
          <p:nvPr/>
        </p:nvSpPr>
        <p:spPr>
          <a:xfrm flipH="false" flipV="false" rot="0">
            <a:off x="558400" y="359142"/>
            <a:ext cx="3739784" cy="669558"/>
          </a:xfrm>
          <a:custGeom>
            <a:avLst/>
            <a:gdLst/>
            <a:ahLst/>
            <a:cxnLst/>
            <a:rect r="r" b="b" t="t" l="l"/>
            <a:pathLst>
              <a:path h="669558" w="3739784">
                <a:moveTo>
                  <a:pt x="0" y="0"/>
                </a:moveTo>
                <a:lnTo>
                  <a:pt x="3739783" y="0"/>
                </a:lnTo>
                <a:lnTo>
                  <a:pt x="3739783" y="669558"/>
                </a:lnTo>
                <a:lnTo>
                  <a:pt x="0" y="669558"/>
                </a:lnTo>
                <a:lnTo>
                  <a:pt x="0" y="0"/>
                </a:lnTo>
                <a:close/>
              </a:path>
            </a:pathLst>
          </a:custGeom>
          <a:blipFill>
            <a:blip r:embed="rId8"/>
            <a:stretch>
              <a:fillRect l="0" t="0" r="0" b="0"/>
            </a:stretch>
          </a:blipFill>
        </p:spPr>
      </p:sp>
      <p:sp>
        <p:nvSpPr>
          <p:cNvPr name="TextBox 9" id="9"/>
          <p:cNvSpPr txBox="true"/>
          <p:nvPr/>
        </p:nvSpPr>
        <p:spPr>
          <a:xfrm rot="0">
            <a:off x="558400" y="2000627"/>
            <a:ext cx="16204985" cy="2030794"/>
          </a:xfrm>
          <a:prstGeom prst="rect">
            <a:avLst/>
          </a:prstGeom>
        </p:spPr>
        <p:txBody>
          <a:bodyPr anchor="t" rtlCol="false" tIns="0" lIns="0" bIns="0" rIns="0">
            <a:spAutoFit/>
          </a:bodyPr>
          <a:lstStyle/>
          <a:p>
            <a:pPr algn="just">
              <a:lnSpc>
                <a:spcPts val="4091"/>
              </a:lnSpc>
              <a:spcBef>
                <a:spcPct val="0"/>
              </a:spcBef>
            </a:pPr>
            <a:r>
              <a:rPr lang="en-US" sz="2922">
                <a:solidFill>
                  <a:srgbClr val="000000"/>
                </a:solidFill>
                <a:latin typeface="Open Sans"/>
              </a:rPr>
              <a:t>É uma plataforma que permite aos utilizadores armazenar, gerir e aceder aos seus ficheiros e dados em servidores remotos através da Internet, em vez de armazenar ficheiros localmente num computador ou dispositivo de armazenamento físico. Estes dados podem depois ser acedidos a partir de qualquer dispositivo ligado à Internet.</a:t>
            </a:r>
          </a:p>
        </p:txBody>
      </p:sp>
      <p:sp>
        <p:nvSpPr>
          <p:cNvPr name="TextBox 10" id="10"/>
          <p:cNvSpPr txBox="true"/>
          <p:nvPr/>
        </p:nvSpPr>
        <p:spPr>
          <a:xfrm rot="0">
            <a:off x="421460" y="1289384"/>
            <a:ext cx="927187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O que é um serviço de armazenamento online?</a:t>
            </a:r>
          </a:p>
        </p:txBody>
      </p:sp>
      <p:sp>
        <p:nvSpPr>
          <p:cNvPr name="TextBox 11" id="11"/>
          <p:cNvSpPr txBox="true"/>
          <p:nvPr/>
        </p:nvSpPr>
        <p:spPr>
          <a:xfrm rot="0">
            <a:off x="497113" y="4212396"/>
            <a:ext cx="9988391"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Os serviços de armazenamento online mais populares</a:t>
            </a:r>
          </a:p>
        </p:txBody>
      </p:sp>
      <p:sp>
        <p:nvSpPr>
          <p:cNvPr name="TextBox 12" id="12"/>
          <p:cNvSpPr txBox="true"/>
          <p:nvPr/>
        </p:nvSpPr>
        <p:spPr>
          <a:xfrm rot="0">
            <a:off x="1535405" y="6498825"/>
            <a:ext cx="2983267" cy="299021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Google Drive</a:t>
            </a:r>
          </a:p>
          <a:p>
            <a:pPr algn="ctr">
              <a:lnSpc>
                <a:spcPts val="2659"/>
              </a:lnSpc>
              <a:spcBef>
                <a:spcPct val="0"/>
              </a:spcBef>
            </a:pPr>
            <a:r>
              <a:rPr lang="en-US" sz="1899">
                <a:solidFill>
                  <a:srgbClr val="000000"/>
                </a:solidFill>
                <a:latin typeface="Open Sans"/>
              </a:rPr>
              <a:t>Oferecido pela Google, oferece 15 GB de espaço de armazenamento gratuito com uma forte integração com outros serviços Google, como o Gmail e o Google Docs.</a:t>
            </a:r>
          </a:p>
        </p:txBody>
      </p:sp>
      <p:sp>
        <p:nvSpPr>
          <p:cNvPr name="TextBox 13" id="13"/>
          <p:cNvSpPr txBox="true"/>
          <p:nvPr/>
        </p:nvSpPr>
        <p:spPr>
          <a:xfrm rot="0">
            <a:off x="5279575" y="6832200"/>
            <a:ext cx="2983267"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Dropbox</a:t>
            </a:r>
          </a:p>
          <a:p>
            <a:pPr algn="ctr">
              <a:lnSpc>
                <a:spcPts val="2659"/>
              </a:lnSpc>
              <a:spcBef>
                <a:spcPct val="0"/>
              </a:spcBef>
            </a:pPr>
            <a:r>
              <a:rPr lang="en-US" sz="1899">
                <a:solidFill>
                  <a:srgbClr val="000000"/>
                </a:solidFill>
                <a:latin typeface="Open Sans"/>
              </a:rPr>
              <a:t>Oferece um espaço de armazenamento gratuito limitado, com a opção de aumentar o espaço através de planos pagos. É amplamente utilizado para fins comerciais.</a:t>
            </a:r>
          </a:p>
        </p:txBody>
      </p:sp>
      <p:sp>
        <p:nvSpPr>
          <p:cNvPr name="TextBox 14" id="14"/>
          <p:cNvSpPr txBox="true"/>
          <p:nvPr/>
        </p:nvSpPr>
        <p:spPr>
          <a:xfrm rot="0">
            <a:off x="9028456" y="6832200"/>
            <a:ext cx="3420198"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Microsoft One Drive</a:t>
            </a:r>
          </a:p>
          <a:p>
            <a:pPr algn="ctr">
              <a:lnSpc>
                <a:spcPts val="2659"/>
              </a:lnSpc>
              <a:spcBef>
                <a:spcPct val="0"/>
              </a:spcBef>
            </a:pPr>
            <a:r>
              <a:rPr lang="en-US" sz="1899">
                <a:solidFill>
                  <a:srgbClr val="000000"/>
                </a:solidFill>
                <a:latin typeface="Open Sans"/>
              </a:rPr>
              <a:t>Integrado no Microsoft 365, oferece uma forte integração com as aplicações Microsoft. Os utilizadores beneficiam geralmente de 5 GB de espaço de armazenamento gratuito.</a:t>
            </a:r>
          </a:p>
        </p:txBody>
      </p:sp>
      <p:sp>
        <p:nvSpPr>
          <p:cNvPr name="TextBox 15" id="15"/>
          <p:cNvSpPr txBox="true"/>
          <p:nvPr/>
        </p:nvSpPr>
        <p:spPr>
          <a:xfrm rot="0">
            <a:off x="13108029" y="6801485"/>
            <a:ext cx="3074500" cy="29902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Amazon S3</a:t>
            </a:r>
          </a:p>
          <a:p>
            <a:pPr algn="ctr">
              <a:lnSpc>
                <a:spcPts val="2659"/>
              </a:lnSpc>
              <a:spcBef>
                <a:spcPct val="0"/>
              </a:spcBef>
            </a:pPr>
            <a:r>
              <a:rPr lang="en-US" sz="1899">
                <a:solidFill>
                  <a:srgbClr val="000000"/>
                </a:solidFill>
                <a:latin typeface="Open Sans"/>
              </a:rPr>
              <a:t>Este serviço de armazenamento em linha é amplamente utilizado pelas empresas. É extremamente escalável para satisfazer as necessidades de empresas de todas as dimensões.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TextBox 4" id="4"/>
          <p:cNvSpPr txBox="true"/>
          <p:nvPr/>
        </p:nvSpPr>
        <p:spPr>
          <a:xfrm rot="0">
            <a:off x="558400" y="2796932"/>
            <a:ext cx="16083273" cy="6914558"/>
          </a:xfrm>
          <a:prstGeom prst="rect">
            <a:avLst/>
          </a:prstGeom>
        </p:spPr>
        <p:txBody>
          <a:bodyPr anchor="t" rtlCol="false" tIns="0" lIns="0" bIns="0" rIns="0">
            <a:spAutoFit/>
          </a:bodyPr>
          <a:lstStyle/>
          <a:p>
            <a:pPr algn="just" marL="652728" indent="-326364" lvl="1">
              <a:lnSpc>
                <a:spcPts val="4232"/>
              </a:lnSpc>
              <a:buFont typeface="Arial"/>
              <a:buChar char="•"/>
            </a:pPr>
            <a:r>
              <a:rPr lang="en-US" sz="3023">
                <a:solidFill>
                  <a:srgbClr val="000000"/>
                </a:solidFill>
                <a:latin typeface="Open Sans"/>
              </a:rPr>
              <a:t>Os utilizadores podem </a:t>
            </a:r>
            <a:r>
              <a:rPr lang="en-US" sz="3023">
                <a:solidFill>
                  <a:srgbClr val="000000"/>
                </a:solidFill>
                <a:latin typeface="Open Sans Bold"/>
              </a:rPr>
              <a:t>carregar ficheiros</a:t>
            </a:r>
            <a:r>
              <a:rPr lang="en-US" sz="3023">
                <a:solidFill>
                  <a:srgbClr val="000000"/>
                </a:solidFill>
                <a:latin typeface="Open Sans"/>
              </a:rPr>
              <a:t>, documentos, fotografias e vídeos para o serviço de armazenamento online. </a:t>
            </a:r>
          </a:p>
          <a:p>
            <a:pPr algn="just" marL="652728" indent="-326364" lvl="1">
              <a:lnSpc>
                <a:spcPts val="4232"/>
              </a:lnSpc>
              <a:buFont typeface="Arial"/>
              <a:buChar char="•"/>
            </a:pPr>
            <a:r>
              <a:rPr lang="en-US" sz="3023">
                <a:solidFill>
                  <a:srgbClr val="000000"/>
                </a:solidFill>
                <a:latin typeface="Open Sans"/>
              </a:rPr>
              <a:t>Os dados armazenados podem ser automaticamente </a:t>
            </a:r>
            <a:r>
              <a:rPr lang="en-US" sz="3023">
                <a:solidFill>
                  <a:srgbClr val="000000"/>
                </a:solidFill>
                <a:latin typeface="Open Sans Bold"/>
              </a:rPr>
              <a:t>sincronizados</a:t>
            </a:r>
            <a:r>
              <a:rPr lang="en-US" sz="3023">
                <a:solidFill>
                  <a:srgbClr val="000000"/>
                </a:solidFill>
                <a:latin typeface="Open Sans"/>
              </a:rPr>
              <a:t> em vários dispositivos, tornando-se acessíveis a partir de qualquer dispositivo ligado à Internet. </a:t>
            </a:r>
          </a:p>
          <a:p>
            <a:pPr algn="just" marL="652728" indent="-326364" lvl="1">
              <a:lnSpc>
                <a:spcPts val="4232"/>
              </a:lnSpc>
              <a:buFont typeface="Arial"/>
              <a:buChar char="•"/>
            </a:pPr>
            <a:r>
              <a:rPr lang="en-US" sz="3023">
                <a:solidFill>
                  <a:srgbClr val="000000"/>
                </a:solidFill>
                <a:latin typeface="Open Sans"/>
              </a:rPr>
              <a:t>Pode </a:t>
            </a:r>
            <a:r>
              <a:rPr lang="en-US" sz="3023">
                <a:solidFill>
                  <a:srgbClr val="000000"/>
                </a:solidFill>
                <a:latin typeface="Open Sans Bold"/>
              </a:rPr>
              <a:t>partilhar</a:t>
            </a:r>
            <a:r>
              <a:rPr lang="en-US" sz="3023">
                <a:solidFill>
                  <a:srgbClr val="000000"/>
                </a:solidFill>
                <a:latin typeface="Open Sans"/>
              </a:rPr>
              <a:t> ficheiros ou pastas com outros utilizadores enviando-lhes </a:t>
            </a:r>
            <a:r>
              <a:rPr lang="en-US" sz="3023">
                <a:solidFill>
                  <a:srgbClr val="000000"/>
                </a:solidFill>
                <a:latin typeface="Open Sans Bold"/>
              </a:rPr>
              <a:t>ligações de acesso</a:t>
            </a:r>
            <a:r>
              <a:rPr lang="en-US" sz="3023">
                <a:solidFill>
                  <a:srgbClr val="000000"/>
                </a:solidFill>
                <a:latin typeface="Open Sans"/>
              </a:rPr>
              <a:t> e definindo permissões para controlar o que podem fazer com os ficheiros partilhados. </a:t>
            </a:r>
          </a:p>
          <a:p>
            <a:pPr algn="just" marL="652728" indent="-326364" lvl="1">
              <a:lnSpc>
                <a:spcPts val="4232"/>
              </a:lnSpc>
              <a:buFont typeface="Arial"/>
              <a:buChar char="•"/>
            </a:pPr>
            <a:r>
              <a:rPr lang="en-US" sz="3023">
                <a:solidFill>
                  <a:srgbClr val="000000"/>
                </a:solidFill>
                <a:latin typeface="Open Sans"/>
              </a:rPr>
              <a:t>Alguns serviços de armazenamento online incluem ferramentas de colaboração que permitem que vários utilizadores </a:t>
            </a:r>
            <a:r>
              <a:rPr lang="en-US" sz="3023">
                <a:solidFill>
                  <a:srgbClr val="000000"/>
                </a:solidFill>
                <a:latin typeface="Open Sans Bold"/>
              </a:rPr>
              <a:t>trabalhem em conjunto</a:t>
            </a:r>
            <a:r>
              <a:rPr lang="en-US" sz="3023">
                <a:solidFill>
                  <a:srgbClr val="000000"/>
                </a:solidFill>
                <a:latin typeface="Open Sans"/>
              </a:rPr>
              <a:t> em documentos, folhas de cálculo e apresentações em tempo real.</a:t>
            </a:r>
          </a:p>
          <a:p>
            <a:pPr algn="just" marL="652728" indent="-326364" lvl="1">
              <a:lnSpc>
                <a:spcPts val="4232"/>
              </a:lnSpc>
              <a:buFont typeface="Arial"/>
              <a:buChar char="•"/>
            </a:pPr>
            <a:r>
              <a:rPr lang="en-US" sz="3023">
                <a:solidFill>
                  <a:srgbClr val="000000"/>
                </a:solidFill>
                <a:latin typeface="Open Sans"/>
              </a:rPr>
              <a:t>Os serviços de armazenamento online oferecem geralmente </a:t>
            </a:r>
            <a:r>
              <a:rPr lang="en-US" sz="3023">
                <a:solidFill>
                  <a:srgbClr val="000000"/>
                </a:solidFill>
                <a:latin typeface="Open Sans Bold"/>
              </a:rPr>
              <a:t>funcionalidades de segurança</a:t>
            </a:r>
            <a:r>
              <a:rPr lang="en-US" sz="3023">
                <a:solidFill>
                  <a:srgbClr val="000000"/>
                </a:solidFill>
                <a:latin typeface="Open Sans"/>
              </a:rPr>
              <a:t> para proteger os dados dos utilizadores, bem como cópias de segurança automáticas para evitar a perda de dados.</a:t>
            </a:r>
          </a:p>
        </p:txBody>
      </p:sp>
      <p:sp>
        <p:nvSpPr>
          <p:cNvPr name="Freeform 5" id="5"/>
          <p:cNvSpPr/>
          <p:nvPr/>
        </p:nvSpPr>
        <p:spPr>
          <a:xfrm flipH="false" flipV="false" rot="0">
            <a:off x="558400" y="693921"/>
            <a:ext cx="3739784" cy="669558"/>
          </a:xfrm>
          <a:custGeom>
            <a:avLst/>
            <a:gdLst/>
            <a:ahLst/>
            <a:cxnLst/>
            <a:rect r="r" b="b" t="t" l="l"/>
            <a:pathLst>
              <a:path h="669558" w="3739784">
                <a:moveTo>
                  <a:pt x="0" y="0"/>
                </a:moveTo>
                <a:lnTo>
                  <a:pt x="3739783" y="0"/>
                </a:lnTo>
                <a:lnTo>
                  <a:pt x="3739783" y="669558"/>
                </a:lnTo>
                <a:lnTo>
                  <a:pt x="0" y="669558"/>
                </a:lnTo>
                <a:lnTo>
                  <a:pt x="0" y="0"/>
                </a:lnTo>
                <a:close/>
              </a:path>
            </a:pathLst>
          </a:custGeom>
          <a:blipFill>
            <a:blip r:embed="rId4"/>
            <a:stretch>
              <a:fillRect l="0" t="0" r="0" b="0"/>
            </a:stretch>
          </a:blipFill>
        </p:spPr>
      </p:sp>
      <p:sp>
        <p:nvSpPr>
          <p:cNvPr name="TextBox 6" id="6"/>
          <p:cNvSpPr txBox="true"/>
          <p:nvPr/>
        </p:nvSpPr>
        <p:spPr>
          <a:xfrm rot="0">
            <a:off x="558400" y="1893962"/>
            <a:ext cx="1335036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As principais características dos serviços de armazenamento online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9144000" y="2217596"/>
            <a:ext cx="5584302" cy="6315870"/>
          </a:xfrm>
          <a:custGeom>
            <a:avLst/>
            <a:gdLst/>
            <a:ahLst/>
            <a:cxnLst/>
            <a:rect r="r" b="b" t="t" l="l"/>
            <a:pathLst>
              <a:path h="6315870" w="5584302">
                <a:moveTo>
                  <a:pt x="0" y="0"/>
                </a:moveTo>
                <a:lnTo>
                  <a:pt x="5584302" y="0"/>
                </a:lnTo>
                <a:lnTo>
                  <a:pt x="5584302" y="6315870"/>
                </a:lnTo>
                <a:lnTo>
                  <a:pt x="0" y="6315870"/>
                </a:lnTo>
                <a:lnTo>
                  <a:pt x="0" y="0"/>
                </a:lnTo>
                <a:close/>
              </a:path>
            </a:pathLst>
          </a:custGeom>
          <a:blipFill>
            <a:blip r:embed="rId4"/>
            <a:stretch>
              <a:fillRect l="0" t="0" r="0" b="0"/>
            </a:stretch>
          </a:blipFill>
          <a:ln w="38100" cap="sq">
            <a:solidFill>
              <a:srgbClr val="000000"/>
            </a:solidFill>
            <a:prstDash val="solid"/>
            <a:miter/>
          </a:ln>
        </p:spPr>
      </p:sp>
      <p:sp>
        <p:nvSpPr>
          <p:cNvPr name="Freeform 5" id="5"/>
          <p:cNvSpPr/>
          <p:nvPr/>
        </p:nvSpPr>
        <p:spPr>
          <a:xfrm flipH="false" flipV="false" rot="0">
            <a:off x="553622" y="359142"/>
            <a:ext cx="3739784" cy="669558"/>
          </a:xfrm>
          <a:custGeom>
            <a:avLst/>
            <a:gdLst/>
            <a:ahLst/>
            <a:cxnLst/>
            <a:rect r="r" b="b" t="t" l="l"/>
            <a:pathLst>
              <a:path h="669558" w="3739784">
                <a:moveTo>
                  <a:pt x="0" y="0"/>
                </a:moveTo>
                <a:lnTo>
                  <a:pt x="3739783" y="0"/>
                </a:lnTo>
                <a:lnTo>
                  <a:pt x="3739783" y="669558"/>
                </a:lnTo>
                <a:lnTo>
                  <a:pt x="0" y="669558"/>
                </a:lnTo>
                <a:lnTo>
                  <a:pt x="0" y="0"/>
                </a:lnTo>
                <a:close/>
              </a:path>
            </a:pathLst>
          </a:custGeom>
          <a:blipFill>
            <a:blip r:embed="rId5"/>
            <a:stretch>
              <a:fillRect l="0" t="0" r="0" b="0"/>
            </a:stretch>
          </a:blipFill>
        </p:spPr>
      </p:sp>
      <p:sp>
        <p:nvSpPr>
          <p:cNvPr name="TextBox 6" id="6"/>
          <p:cNvSpPr txBox="true"/>
          <p:nvPr/>
        </p:nvSpPr>
        <p:spPr>
          <a:xfrm rot="0">
            <a:off x="553622" y="1270067"/>
            <a:ext cx="1149891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Descobrir e familiarizar-se com o Google Drive</a:t>
            </a:r>
          </a:p>
        </p:txBody>
      </p:sp>
      <p:sp>
        <p:nvSpPr>
          <p:cNvPr name="TextBox 7" id="7"/>
          <p:cNvSpPr txBox="true"/>
          <p:nvPr/>
        </p:nvSpPr>
        <p:spPr>
          <a:xfrm rot="0">
            <a:off x="553622" y="2160446"/>
            <a:ext cx="7969098" cy="43974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Italics"/>
              </a:rPr>
              <a:t>Carregar um ficheiro</a:t>
            </a:r>
          </a:p>
          <a:p>
            <a:pPr algn="just">
              <a:lnSpc>
                <a:spcPts val="4372"/>
              </a:lnSpc>
            </a:pPr>
          </a:p>
          <a:p>
            <a:pPr algn="just">
              <a:lnSpc>
                <a:spcPts val="4372"/>
              </a:lnSpc>
              <a:spcBef>
                <a:spcPct val="0"/>
              </a:spcBef>
            </a:pPr>
            <a:r>
              <a:rPr lang="en-US" sz="3123">
                <a:solidFill>
                  <a:srgbClr val="000000"/>
                </a:solidFill>
                <a:latin typeface="Open Sans"/>
              </a:rPr>
              <a:t>No lado esquerdo do ecrã, ao clicar em "Novo", tem várias opções. Pode criar uma nova pasta, importar um ficheiro ou pasta ou criar um documento utilizando os serviços integrados do Google (por exemplo, Google Docs e Google Sheets).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8326480" y="3468595"/>
            <a:ext cx="8080855" cy="4000023"/>
          </a:xfrm>
          <a:custGeom>
            <a:avLst/>
            <a:gdLst/>
            <a:ahLst/>
            <a:cxnLst/>
            <a:rect r="r" b="b" t="t" l="l"/>
            <a:pathLst>
              <a:path h="4000023" w="8080855">
                <a:moveTo>
                  <a:pt x="0" y="0"/>
                </a:moveTo>
                <a:lnTo>
                  <a:pt x="8080855" y="0"/>
                </a:lnTo>
                <a:lnTo>
                  <a:pt x="8080855" y="4000024"/>
                </a:lnTo>
                <a:lnTo>
                  <a:pt x="0" y="4000024"/>
                </a:lnTo>
                <a:lnTo>
                  <a:pt x="0" y="0"/>
                </a:lnTo>
                <a:close/>
              </a:path>
            </a:pathLst>
          </a:custGeom>
          <a:blipFill>
            <a:blip r:embed="rId4"/>
            <a:stretch>
              <a:fillRect l="0" t="0" r="0" b="0"/>
            </a:stretch>
          </a:blipFill>
          <a:ln w="38100" cap="sq">
            <a:solidFill>
              <a:srgbClr val="000000"/>
            </a:solidFill>
            <a:prstDash val="solid"/>
            <a:miter/>
          </a:ln>
        </p:spPr>
      </p:sp>
      <p:sp>
        <p:nvSpPr>
          <p:cNvPr name="Freeform 5" id="5"/>
          <p:cNvSpPr/>
          <p:nvPr/>
        </p:nvSpPr>
        <p:spPr>
          <a:xfrm flipH="false" flipV="false" rot="0">
            <a:off x="600472" y="417388"/>
            <a:ext cx="3739784" cy="669558"/>
          </a:xfrm>
          <a:custGeom>
            <a:avLst/>
            <a:gdLst/>
            <a:ahLst/>
            <a:cxnLst/>
            <a:rect r="r" b="b" t="t" l="l"/>
            <a:pathLst>
              <a:path h="669558" w="3739784">
                <a:moveTo>
                  <a:pt x="0" y="0"/>
                </a:moveTo>
                <a:lnTo>
                  <a:pt x="3739784" y="0"/>
                </a:lnTo>
                <a:lnTo>
                  <a:pt x="3739784" y="669557"/>
                </a:lnTo>
                <a:lnTo>
                  <a:pt x="0" y="669557"/>
                </a:lnTo>
                <a:lnTo>
                  <a:pt x="0" y="0"/>
                </a:lnTo>
                <a:close/>
              </a:path>
            </a:pathLst>
          </a:custGeom>
          <a:blipFill>
            <a:blip r:embed="rId5"/>
            <a:stretch>
              <a:fillRect l="0" t="0" r="0" b="0"/>
            </a:stretch>
          </a:blipFill>
        </p:spPr>
      </p:sp>
      <p:sp>
        <p:nvSpPr>
          <p:cNvPr name="TextBox 6" id="6"/>
          <p:cNvSpPr txBox="true"/>
          <p:nvPr/>
        </p:nvSpPr>
        <p:spPr>
          <a:xfrm rot="0">
            <a:off x="553622" y="1270067"/>
            <a:ext cx="11498910"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Descobrir e familiarizar-se com o Google Drive</a:t>
            </a:r>
          </a:p>
          <a:p>
            <a:pPr>
              <a:lnSpc>
                <a:spcPts val="4372"/>
              </a:lnSpc>
              <a:spcBef>
                <a:spcPct val="0"/>
              </a:spcBef>
            </a:pPr>
            <a:r>
              <a:rPr lang="en-US" sz="3123">
                <a:solidFill>
                  <a:srgbClr val="000000"/>
                </a:solidFill>
                <a:latin typeface="Open Sans Italics"/>
              </a:rPr>
              <a:t>Partilhar um ficheiro com outros utilizadores</a:t>
            </a:r>
          </a:p>
        </p:txBody>
      </p:sp>
      <p:sp>
        <p:nvSpPr>
          <p:cNvPr name="TextBox 7" id="7"/>
          <p:cNvSpPr txBox="true"/>
          <p:nvPr/>
        </p:nvSpPr>
        <p:spPr>
          <a:xfrm rot="0">
            <a:off x="684701" y="2688873"/>
            <a:ext cx="7311110" cy="5847758"/>
          </a:xfrm>
          <a:prstGeom prst="rect">
            <a:avLst/>
          </a:prstGeom>
        </p:spPr>
        <p:txBody>
          <a:bodyPr anchor="t" rtlCol="false" tIns="0" lIns="0" bIns="0" rIns="0">
            <a:spAutoFit/>
          </a:bodyPr>
          <a:lstStyle/>
          <a:p>
            <a:pPr algn="just">
              <a:lnSpc>
                <a:spcPts val="4232"/>
              </a:lnSpc>
              <a:spcBef>
                <a:spcPct val="0"/>
              </a:spcBef>
            </a:pPr>
            <a:r>
              <a:rPr lang="en-US" sz="3023">
                <a:solidFill>
                  <a:srgbClr val="000000"/>
                </a:solidFill>
                <a:latin typeface="Open Sans"/>
              </a:rPr>
              <a:t>Abra o ficheiro ou a pasta que pretende partilhar e clique em "Partilhar". Pode partilhar o documento adicionando os endereços de correio eletrónico dos seus colegas (ser-lhes-á enviada uma mensagem de correio eletrónico) ou copiando a ligação para lhes enviar mais tarde. Pode também decidir como o documento será acedido e qual o papel dos seus colegas (leitor, comentador ou editor).</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TextBox 4" id="4"/>
          <p:cNvSpPr txBox="true"/>
          <p:nvPr/>
        </p:nvSpPr>
        <p:spPr>
          <a:xfrm rot="0">
            <a:off x="553622" y="3085328"/>
            <a:ext cx="15853713" cy="38449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Reproduzam as funções que descobriram, criando uma pasta "Formação" no vosso Google Drive.</a:t>
            </a:r>
          </a:p>
          <a:p>
            <a:pPr algn="just">
              <a:lnSpc>
                <a:spcPts val="4372"/>
              </a:lnSpc>
            </a:pPr>
          </a:p>
          <a:p>
            <a:pPr algn="just">
              <a:lnSpc>
                <a:spcPts val="4372"/>
              </a:lnSpc>
            </a:pPr>
            <a:r>
              <a:rPr lang="en-US" sz="3123">
                <a:solidFill>
                  <a:srgbClr val="000000"/>
                </a:solidFill>
                <a:latin typeface="Open Sans"/>
              </a:rPr>
              <a:t>Carregue a sua apresentação em Power Point e partilhe-a com o resto do grupo e com o seu formador.</a:t>
            </a:r>
          </a:p>
          <a:p>
            <a:pPr algn="just">
              <a:lnSpc>
                <a:spcPts val="4372"/>
              </a:lnSpc>
            </a:pPr>
          </a:p>
          <a:p>
            <a:pPr algn="just">
              <a:lnSpc>
                <a:spcPts val="4372"/>
              </a:lnSpc>
              <a:spcBef>
                <a:spcPct val="0"/>
              </a:spcBef>
            </a:pPr>
            <a:r>
              <a:rPr lang="en-US" sz="3123">
                <a:solidFill>
                  <a:srgbClr val="000000"/>
                </a:solidFill>
                <a:latin typeface="Open Sans"/>
              </a:rPr>
              <a:t>E já está!</a:t>
            </a:r>
          </a:p>
        </p:txBody>
      </p:sp>
      <p:sp>
        <p:nvSpPr>
          <p:cNvPr name="Freeform 5" id="5"/>
          <p:cNvSpPr/>
          <p:nvPr/>
        </p:nvSpPr>
        <p:spPr>
          <a:xfrm flipH="false" flipV="false" rot="0">
            <a:off x="12499151" y="5571262"/>
            <a:ext cx="3592145" cy="4114800"/>
          </a:xfrm>
          <a:custGeom>
            <a:avLst/>
            <a:gdLst/>
            <a:ahLst/>
            <a:cxnLst/>
            <a:rect r="r" b="b" t="t" l="l"/>
            <a:pathLst>
              <a:path h="4114800" w="3592145">
                <a:moveTo>
                  <a:pt x="0" y="0"/>
                </a:moveTo>
                <a:lnTo>
                  <a:pt x="3592146" y="0"/>
                </a:lnTo>
                <a:lnTo>
                  <a:pt x="3592146"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553622" y="359142"/>
            <a:ext cx="3739784" cy="669558"/>
          </a:xfrm>
          <a:custGeom>
            <a:avLst/>
            <a:gdLst/>
            <a:ahLst/>
            <a:cxnLst/>
            <a:rect r="r" b="b" t="t" l="l"/>
            <a:pathLst>
              <a:path h="669558" w="3739784">
                <a:moveTo>
                  <a:pt x="0" y="0"/>
                </a:moveTo>
                <a:lnTo>
                  <a:pt x="3739783" y="0"/>
                </a:lnTo>
                <a:lnTo>
                  <a:pt x="3739783" y="669558"/>
                </a:lnTo>
                <a:lnTo>
                  <a:pt x="0" y="669558"/>
                </a:lnTo>
                <a:lnTo>
                  <a:pt x="0" y="0"/>
                </a:lnTo>
                <a:close/>
              </a:path>
            </a:pathLst>
          </a:custGeom>
          <a:blipFill>
            <a:blip r:embed="rId6"/>
            <a:stretch>
              <a:fillRect l="0" t="0" r="0" b="0"/>
            </a:stretch>
          </a:blipFill>
        </p:spPr>
      </p:sp>
      <p:sp>
        <p:nvSpPr>
          <p:cNvPr name="TextBox 7" id="7"/>
          <p:cNvSpPr txBox="true"/>
          <p:nvPr/>
        </p:nvSpPr>
        <p:spPr>
          <a:xfrm rot="0">
            <a:off x="553622" y="1516835"/>
            <a:ext cx="911494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Descobrir e familiarizar-se com o Google Drive</a:t>
            </a:r>
          </a:p>
          <a:p>
            <a:pPr>
              <a:lnSpc>
                <a:spcPts val="4372"/>
              </a:lnSpc>
              <a:spcBef>
                <a:spcPct val="0"/>
              </a:spcBef>
            </a:pPr>
            <a:r>
              <a:rPr lang="en-US" sz="3123">
                <a:solidFill>
                  <a:srgbClr val="000000"/>
                </a:solidFill>
                <a:latin typeface="Open Sans Italics"/>
              </a:rPr>
              <a:t>Agora é a tua vez!</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DAFzkRT9LQA</dc:identifier>
  <dcterms:modified xsi:type="dcterms:W3CDTF">2011-08-01T06:04:30Z</dcterms:modified>
  <cp:revision>1</cp:revision>
  <dc:title>Online storage and sharing services_PT</dc:title>
</cp:coreProperties>
</file>