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31" Target="slides/slide10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6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9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.png" Type="http://schemas.openxmlformats.org/officeDocument/2006/relationships/image"/><Relationship Id="rId4" Target="../media/image4.png" Type="http://schemas.openxmlformats.org/officeDocument/2006/relationships/image"/><Relationship Id="rId5" Target="../media/image5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per l'istruzione e la cultura (EACEA). Né l'Unione Europea né l'EACEA possono essere ritenute responsabili. Numero del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Utilizzare efficacemente i fogli di calcolo per creare documenti professionali, accademici o personali.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3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Software per fogli di calcolo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45135" y="4279872"/>
            <a:ext cx="8299330" cy="5537378"/>
          </a:xfrm>
          <a:custGeom>
            <a:avLst/>
            <a:gdLst/>
            <a:ahLst/>
            <a:cxnLst/>
            <a:rect r="r" b="b" t="t" l="l"/>
            <a:pathLst>
              <a:path h="5537378" w="8299330">
                <a:moveTo>
                  <a:pt x="0" y="0"/>
                </a:moveTo>
                <a:lnTo>
                  <a:pt x="8299331" y="0"/>
                </a:lnTo>
                <a:lnTo>
                  <a:pt x="8299331" y="5537378"/>
                </a:lnTo>
                <a:lnTo>
                  <a:pt x="0" y="55373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8725346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3475" y="2403431"/>
            <a:ext cx="16705678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Compito 2: Presentare una scheda di magazzino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1.Eseguire le varie operazioni descritte di seguito.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2.Salvare il documento in formato .pdf con il nome Plomb&amp;Co final.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374192" y="5186020"/>
            <a:ext cx="3129558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32"/>
              </a:lnSpc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Cambiare il carattere</a:t>
            </a:r>
          </a:p>
          <a:p>
            <a:pPr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(Comic Sans Ms)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1374192" y="6444697"/>
            <a:ext cx="265062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Testo in grassetto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374192" y="7256905"/>
            <a:ext cx="580414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Cambiare dimensione dei caratteri (10)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374192" y="8049461"/>
            <a:ext cx="2739777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Aggiungere i bordi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374192" y="8817567"/>
            <a:ext cx="332690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Impostare uno sfondo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241988" y="5014480"/>
            <a:ext cx="1572050" cy="1485972"/>
          </a:xfrm>
          <a:custGeom>
            <a:avLst/>
            <a:gdLst/>
            <a:ahLst/>
            <a:cxnLst/>
            <a:rect r="r" b="b" t="t" l="l"/>
            <a:pathLst>
              <a:path h="1485972" w="1572050">
                <a:moveTo>
                  <a:pt x="0" y="0"/>
                </a:moveTo>
                <a:lnTo>
                  <a:pt x="1572049" y="0"/>
                </a:lnTo>
                <a:lnTo>
                  <a:pt x="1572049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626098" y="4932222"/>
            <a:ext cx="2292168" cy="1723435"/>
          </a:xfrm>
          <a:custGeom>
            <a:avLst/>
            <a:gdLst/>
            <a:ahLst/>
            <a:cxnLst/>
            <a:rect r="r" b="b" t="t" l="l"/>
            <a:pathLst>
              <a:path h="1723435" w="2292168">
                <a:moveTo>
                  <a:pt x="0" y="0"/>
                </a:moveTo>
                <a:lnTo>
                  <a:pt x="2292168" y="0"/>
                </a:lnTo>
                <a:lnTo>
                  <a:pt x="2292168" y="1723435"/>
                </a:lnTo>
                <a:lnTo>
                  <a:pt x="0" y="17234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961660" y="5050953"/>
            <a:ext cx="1449499" cy="1449499"/>
          </a:xfrm>
          <a:custGeom>
            <a:avLst/>
            <a:gdLst/>
            <a:ahLst/>
            <a:cxnLst/>
            <a:rect r="r" b="b" t="t" l="l"/>
            <a:pathLst>
              <a:path h="1449499" w="1449499">
                <a:moveTo>
                  <a:pt x="0" y="0"/>
                </a:moveTo>
                <a:lnTo>
                  <a:pt x="1449499" y="0"/>
                </a:lnTo>
                <a:lnTo>
                  <a:pt x="1449499" y="1449499"/>
                </a:lnTo>
                <a:lnTo>
                  <a:pt x="0" y="144949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00" y="2194754"/>
            <a:ext cx="16083273" cy="10020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Il software del foglio di calcolo viene utilizzato per organizzare, analizzare e calcolare i dati sotto forma di tabelle, grafici e diagrammi.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40636"/>
            <a:ext cx="7932093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il software per fogli di calcolo?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3753662"/>
            <a:ext cx="4824561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fogli di calcolo più diffusi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536379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Excel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Fa parte del pacchetto Microsoft Office e offre un'ampia gamma di funzioni per la gestione dei dati e la creazione di grafici.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280548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Sheets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Offerto da Google, consente la collaborazione in tempo reale e offre l'integrazione con altre applicazioni di Google.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194775" y="6801485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LibreOffice Calc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Incluso nella pacchetto per ufficio open source LibreOffice, è altamente compatibile con i formati di file Microsoft Excel.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5532897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fogli di calcolo sono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software versatili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che offrono molte funzioni essenziali per una varietà di attività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gestione dei dati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sia per uso personale che professionale.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Una delle caratteristiche principali dei fogli di calcolo è la capacità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organizzare i dati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in modo strutturato in tabelle, dove ogni cella può contenere numeri, testo, date, formule e così via. 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fogli di calcolo possono essere utilizzati per creare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grafici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diagrammi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dai dati, che possono anche essere ordinati e filtrati.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0173146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Alcune caratteristiche e vantaggi dei fogli di calcolo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566797" y="3703152"/>
            <a:ext cx="9189574" cy="5090938"/>
          </a:xfrm>
          <a:custGeom>
            <a:avLst/>
            <a:gdLst/>
            <a:ahLst/>
            <a:cxnLst/>
            <a:rect r="r" b="b" t="t" l="l"/>
            <a:pathLst>
              <a:path h="5090938" w="9189574">
                <a:moveTo>
                  <a:pt x="0" y="0"/>
                </a:moveTo>
                <a:lnTo>
                  <a:pt x="9189574" y="0"/>
                </a:lnTo>
                <a:lnTo>
                  <a:pt x="9189574" y="5090937"/>
                </a:lnTo>
                <a:lnTo>
                  <a:pt x="0" y="50909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5038494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Inserire dati e semplici formule di calcolo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Immettere il testo o il numero nella cella attiva, quindi premere Invio per spostarsi nella cella sottostante o Tab ↹ per spostarsi nella cella a destra.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3400535"/>
            <a:ext cx="7013175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inserire formule di calcolo semplici, passare alla cella del risultato e digitare il segno =.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Fare clic sulle celle numeriche, aggiungendo il segno di operazione richiesto tra ogni cella: +, -, * o / . 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Premere </a:t>
            </a:r>
            <a:r>
              <a:rPr lang="en-US" sz="3123">
                <a:solidFill>
                  <a:srgbClr val="000000"/>
                </a:solidFill>
                <a:latin typeface="Open Sans Italics"/>
              </a:rPr>
              <a:t>Invio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01202" y="3728189"/>
            <a:ext cx="15390095" cy="3454976"/>
          </a:xfrm>
          <a:custGeom>
            <a:avLst/>
            <a:gdLst/>
            <a:ahLst/>
            <a:cxnLst/>
            <a:rect r="r" b="b" t="t" l="l"/>
            <a:pathLst>
              <a:path h="3454976" w="15390095">
                <a:moveTo>
                  <a:pt x="0" y="0"/>
                </a:moveTo>
                <a:lnTo>
                  <a:pt x="15390095" y="0"/>
                </a:lnTo>
                <a:lnTo>
                  <a:pt x="15390095" y="3454976"/>
                </a:lnTo>
                <a:lnTo>
                  <a:pt x="0" y="34549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4683" b="-169731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290732" y="7581602"/>
            <a:ext cx="155555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 Bold"/>
              </a:rPr>
              <a:t>Grassetto</a:t>
            </a:r>
          </a:p>
        </p:txBody>
      </p:sp>
      <p:sp>
        <p:nvSpPr>
          <p:cNvPr name="AutoShape 7" id="7"/>
          <p:cNvSpPr/>
          <p:nvPr/>
        </p:nvSpPr>
        <p:spPr>
          <a:xfrm flipV="true">
            <a:off x="2103053" y="5450281"/>
            <a:ext cx="394185" cy="218847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8" id="8"/>
          <p:cNvSpPr txBox="true"/>
          <p:nvPr/>
        </p:nvSpPr>
        <p:spPr>
          <a:xfrm rot="0">
            <a:off x="1549922" y="8420773"/>
            <a:ext cx="327615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Modificare il carattere</a:t>
            </a:r>
          </a:p>
        </p:txBody>
      </p:sp>
      <p:sp>
        <p:nvSpPr>
          <p:cNvPr name="AutoShape 9" id="9"/>
          <p:cNvSpPr/>
          <p:nvPr/>
        </p:nvSpPr>
        <p:spPr>
          <a:xfrm flipH="true" flipV="true">
            <a:off x="2955601" y="4931704"/>
            <a:ext cx="220474" cy="354621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0" id="10"/>
          <p:cNvSpPr txBox="true"/>
          <p:nvPr/>
        </p:nvSpPr>
        <p:spPr>
          <a:xfrm rot="0">
            <a:off x="2846283" y="9128206"/>
            <a:ext cx="5653980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Modificare la dimensione dei caratteri</a:t>
            </a:r>
          </a:p>
        </p:txBody>
      </p:sp>
      <p:sp>
        <p:nvSpPr>
          <p:cNvPr name="AutoShape 11" id="11"/>
          <p:cNvSpPr/>
          <p:nvPr/>
        </p:nvSpPr>
        <p:spPr>
          <a:xfrm flipH="true" flipV="true">
            <a:off x="4340739" y="4931787"/>
            <a:ext cx="1275043" cy="425357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2" id="12"/>
          <p:cNvSpPr txBox="true"/>
          <p:nvPr/>
        </p:nvSpPr>
        <p:spPr>
          <a:xfrm rot="0">
            <a:off x="6062470" y="7503873"/>
            <a:ext cx="2739777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Aggiungere i bordi</a:t>
            </a:r>
          </a:p>
        </p:txBody>
      </p:sp>
      <p:sp>
        <p:nvSpPr>
          <p:cNvPr name="AutoShape 13" id="13"/>
          <p:cNvSpPr/>
          <p:nvPr/>
        </p:nvSpPr>
        <p:spPr>
          <a:xfrm flipH="true" flipV="true">
            <a:off x="3928771" y="5409295"/>
            <a:ext cx="3216857" cy="215172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4" id="14"/>
          <p:cNvSpPr txBox="true"/>
          <p:nvPr/>
        </p:nvSpPr>
        <p:spPr>
          <a:xfrm rot="0">
            <a:off x="553622" y="1270067"/>
            <a:ext cx="16675531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Formattazione di una tabella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Come in Microsoft Word, è possibile modificare il layout di un testo, di una cella o di un'intera tabella selezionandola e facendo clic sull'icona corrispondente.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999097" y="8363623"/>
            <a:ext cx="4508450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Impostare un colore di sfondo</a:t>
            </a:r>
          </a:p>
        </p:txBody>
      </p:sp>
      <p:sp>
        <p:nvSpPr>
          <p:cNvPr name="AutoShape 16" id="16"/>
          <p:cNvSpPr/>
          <p:nvPr/>
        </p:nvSpPr>
        <p:spPr>
          <a:xfrm flipH="true" flipV="true">
            <a:off x="4834312" y="5342857"/>
            <a:ext cx="6419010" cy="3077916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472435" y="2992059"/>
            <a:ext cx="9331627" cy="5493744"/>
          </a:xfrm>
          <a:custGeom>
            <a:avLst/>
            <a:gdLst/>
            <a:ahLst/>
            <a:cxnLst/>
            <a:rect r="r" b="b" t="t" l="l"/>
            <a:pathLst>
              <a:path h="5493744" w="9331627">
                <a:moveTo>
                  <a:pt x="0" y="0"/>
                </a:moveTo>
                <a:lnTo>
                  <a:pt x="9331627" y="0"/>
                </a:lnTo>
                <a:lnTo>
                  <a:pt x="9331627" y="5493743"/>
                </a:lnTo>
                <a:lnTo>
                  <a:pt x="0" y="54937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503849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893962"/>
            <a:ext cx="5918813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Assegnare un nome a un foglio di lavoro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Fare doppio clic sulla scheda Foglio1. Immettere il nome del foglio di lavoro e premere Invio o fare clic sul foglio di lavoro.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2591461"/>
            <a:ext cx="5670016" cy="5308450"/>
          </a:xfrm>
          <a:custGeom>
            <a:avLst/>
            <a:gdLst/>
            <a:ahLst/>
            <a:cxnLst/>
            <a:rect r="r" b="b" t="t" l="l"/>
            <a:pathLst>
              <a:path h="5308450" w="5670016">
                <a:moveTo>
                  <a:pt x="0" y="0"/>
                </a:moveTo>
                <a:lnTo>
                  <a:pt x="5670016" y="0"/>
                </a:lnTo>
                <a:lnTo>
                  <a:pt x="5670016" y="5308450"/>
                </a:lnTo>
                <a:lnTo>
                  <a:pt x="0" y="53084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5038494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Salva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87978" y="2534311"/>
            <a:ext cx="8268511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salvare un documento, fare clic su "File" e poi su "Salva" (se il documento è già stato salvato una volta) o "Salva con nome". Verranno presentate diverse opzioni di salvataggio. </a:t>
            </a:r>
          </a:p>
          <a:p>
            <a:pPr>
              <a:lnSpc>
                <a:spcPts val="4372"/>
              </a:lnSpc>
            </a:pP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È inoltre possibile modificare il nome del documento, che viene assegnato per impostazione predefinita, e il formato (.xlsx, .pdf, ecc.).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3085328"/>
            <a:ext cx="16705678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Il vostro periodo di formazione si svolgerà nel reparto vendite di Plomb&amp;Co, un distributore di materiale idraulico e di riscaldamento.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 Il vostro manager vi affida l'inserimento di diverse tabelle per monitorare le vendite dell'azienda.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via!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8725346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714097" y="4746465"/>
            <a:ext cx="8130369" cy="5200334"/>
          </a:xfrm>
          <a:custGeom>
            <a:avLst/>
            <a:gdLst/>
            <a:ahLst/>
            <a:cxnLst/>
            <a:rect r="r" b="b" t="t" l="l"/>
            <a:pathLst>
              <a:path h="5200334" w="8130369">
                <a:moveTo>
                  <a:pt x="0" y="0"/>
                </a:moveTo>
                <a:lnTo>
                  <a:pt x="8130369" y="0"/>
                </a:lnTo>
                <a:lnTo>
                  <a:pt x="8130369" y="5200334"/>
                </a:lnTo>
                <a:lnTo>
                  <a:pt x="0" y="52003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565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3319663" y="9258300"/>
            <a:ext cx="6188472" cy="633276"/>
            <a:chOff x="0" y="0"/>
            <a:chExt cx="1629886" cy="1667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629886" cy="166789"/>
            </a:xfrm>
            <a:custGeom>
              <a:avLst/>
              <a:gdLst/>
              <a:ahLst/>
              <a:cxnLst/>
              <a:rect r="r" b="b" t="t" l="l"/>
              <a:pathLst>
                <a:path h="166789" w="1629886">
                  <a:moveTo>
                    <a:pt x="0" y="0"/>
                  </a:moveTo>
                  <a:lnTo>
                    <a:pt x="1629886" y="0"/>
                  </a:lnTo>
                  <a:lnTo>
                    <a:pt x="1629886" y="166789"/>
                  </a:lnTo>
                  <a:lnTo>
                    <a:pt x="0" y="1667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84DB9C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1629886" cy="2239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1920" y="6830924"/>
            <a:ext cx="1464071" cy="2203132"/>
            <a:chOff x="0" y="0"/>
            <a:chExt cx="385599" cy="58024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85599" cy="580249"/>
            </a:xfrm>
            <a:custGeom>
              <a:avLst/>
              <a:gdLst/>
              <a:ahLst/>
              <a:cxnLst/>
              <a:rect r="r" b="b" t="t" l="l"/>
              <a:pathLst>
                <a:path h="580249" w="385599">
                  <a:moveTo>
                    <a:pt x="0" y="0"/>
                  </a:moveTo>
                  <a:lnTo>
                    <a:pt x="385599" y="0"/>
                  </a:lnTo>
                  <a:lnTo>
                    <a:pt x="385599" y="580249"/>
                  </a:lnTo>
                  <a:lnTo>
                    <a:pt x="0" y="58024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84DB9C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385599" cy="6373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553622" y="1270067"/>
            <a:ext cx="8725346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Excel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Compito 1: Creare un foglio di magazzino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1.Inserite il nome del Foglio1: Scorte.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2.Eseguire le varie operazioni descritte di seguito.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3.Salvate il documento con il nome Lead&amp;Co e presentatelo al vostro trainer.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0877227" y="5998407"/>
            <a:ext cx="375136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Nome del foglio di lavoro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877227" y="6746223"/>
            <a:ext cx="19573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Inserire i dati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877227" y="7491757"/>
            <a:ext cx="519499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Inserire semplici formule di calcolo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877227" y="8237290"/>
            <a:ext cx="4978003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Salvare un nuovo foglio di calcolo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DAFzw7I3WZU</dc:identifier>
  <dcterms:modified xsi:type="dcterms:W3CDTF">2011-08-01T06:04:30Z</dcterms:modified>
  <cp:revision>1</cp:revision>
  <dc:title>Spreadsheet software ITA</dc:title>
</cp:coreProperties>
</file>