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7"/>
    <p:sldId id="257" r:id="rId28"/>
    <p:sldId id="258" r:id="rId29"/>
    <p:sldId id="259" r:id="rId30"/>
    <p:sldId id="260" r:id="rId31"/>
    <p:sldId id="261" r:id="rId32"/>
    <p:sldId id="262" r:id="rId33"/>
    <p:sldId id="263" r:id="rId34"/>
    <p:sldId id="264" r:id="rId35"/>
    <p:sldId id="265" r:id="rId36"/>
  </p:sldIdLst>
  <p:sldSz cx="18288000" cy="102870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Open Sans" charset="1" panose="020B0606030504020204"/>
      <p:regular r:id="rId14"/>
    </p:embeddedFont>
    <p:embeddedFont>
      <p:font typeface="Open Sans Bold" charset="1" panose="020B0806030504020204"/>
      <p:regular r:id="rId15"/>
    </p:embeddedFont>
    <p:embeddedFont>
      <p:font typeface="Open Sans Italics" charset="1" panose="020B0606030504020204"/>
      <p:regular r:id="rId16"/>
    </p:embeddedFont>
    <p:embeddedFont>
      <p:font typeface="Open Sans Bold Italics" charset="1" panose="020B0806030504020204"/>
      <p:regular r:id="rId17"/>
    </p:embeddedFont>
    <p:embeddedFont>
      <p:font typeface="Open Sans Light" charset="1" panose="020B0306030504020204"/>
      <p:regular r:id="rId18"/>
    </p:embeddedFont>
    <p:embeddedFont>
      <p:font typeface="Open Sans Light Italics" charset="1" panose="020B0306030504020204"/>
      <p:regular r:id="rId19"/>
    </p:embeddedFont>
    <p:embeddedFont>
      <p:font typeface="Open Sans Ultra-Bold" charset="1" panose="00000000000000000000"/>
      <p:regular r:id="rId20"/>
    </p:embeddedFont>
    <p:embeddedFont>
      <p:font typeface="Open Sans Ultra-Bold Italics" charset="1" panose="00000000000000000000"/>
      <p:regular r:id="rId21"/>
    </p:embeddedFont>
    <p:embeddedFont>
      <p:font typeface="Adam Script" charset="1" panose="00000500000000000000"/>
      <p:regular r:id="rId22"/>
    </p:embeddedFont>
    <p:embeddedFont>
      <p:font typeface="Adam Script Bold" charset="1" panose="00000800000000000000"/>
      <p:regular r:id="rId23"/>
    </p:embeddedFont>
    <p:embeddedFont>
      <p:font typeface="Adam Script Thin" charset="1" panose="00000200000000000000"/>
      <p:regular r:id="rId24"/>
    </p:embeddedFont>
    <p:embeddedFont>
      <p:font typeface="Adam Script Light" charset="1" panose="00000400000000000000"/>
      <p:regular r:id="rId25"/>
    </p:embeddedFont>
    <p:embeddedFont>
      <p:font typeface="Adam Script Heavy" charset="1" panose="00000A00000000000000"/>
      <p:regular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slides/slide1.xml" Type="http://schemas.openxmlformats.org/officeDocument/2006/relationships/slide"/><Relationship Id="rId28" Target="slides/slide2.xml" Type="http://schemas.openxmlformats.org/officeDocument/2006/relationships/slide"/><Relationship Id="rId29" Target="slides/slide3.xml" Type="http://schemas.openxmlformats.org/officeDocument/2006/relationships/slide"/><Relationship Id="rId3" Target="viewProps.xml" Type="http://schemas.openxmlformats.org/officeDocument/2006/relationships/viewProps"/><Relationship Id="rId30" Target="slides/slide4.xml" Type="http://schemas.openxmlformats.org/officeDocument/2006/relationships/slide"/><Relationship Id="rId31" Target="slides/slide5.xml" Type="http://schemas.openxmlformats.org/officeDocument/2006/relationships/slide"/><Relationship Id="rId32" Target="slides/slide6.xml" Type="http://schemas.openxmlformats.org/officeDocument/2006/relationships/slide"/><Relationship Id="rId33" Target="slides/slide7.xml" Type="http://schemas.openxmlformats.org/officeDocument/2006/relationships/slide"/><Relationship Id="rId34" Target="slides/slide8.xml" Type="http://schemas.openxmlformats.org/officeDocument/2006/relationships/slide"/><Relationship Id="rId35" Target="slides/slide9.xml" Type="http://schemas.openxmlformats.org/officeDocument/2006/relationships/slide"/><Relationship Id="rId36" Target="slides/slide10.xml" Type="http://schemas.openxmlformats.org/officeDocument/2006/relationships/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5.jpe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png" Type="http://schemas.openxmlformats.org/officeDocument/2006/relationships/image"/><Relationship Id="rId8" Target="../media/image9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1.png" Type="http://schemas.openxmlformats.org/officeDocument/2006/relationships/image"/><Relationship Id="rId4" Target="../media/image4.png" Type="http://schemas.openxmlformats.org/officeDocument/2006/relationships/image"/><Relationship Id="rId5" Target="../media/image5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1.pn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2.pn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3.png" Type="http://schemas.openxmlformats.org/officeDocument/2006/relationships/image"/><Relationship Id="rId6" Target="../media/image14.sv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4489596"/>
            <a:ext cx="4059584" cy="5797404"/>
          </a:xfrm>
          <a:custGeom>
            <a:avLst/>
            <a:gdLst/>
            <a:ahLst/>
            <a:cxnLst/>
            <a:rect r="r" b="b" t="t" l="l"/>
            <a:pathLst>
              <a:path h="5797404" w="4059584">
                <a:moveTo>
                  <a:pt x="0" y="0"/>
                </a:moveTo>
                <a:lnTo>
                  <a:pt x="4059584" y="0"/>
                </a:lnTo>
                <a:lnTo>
                  <a:pt x="4059584" y="5797404"/>
                </a:lnTo>
                <a:lnTo>
                  <a:pt x="0" y="5797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560599" y="9453894"/>
            <a:ext cx="7175130" cy="659999"/>
          </a:xfrm>
          <a:custGeom>
            <a:avLst/>
            <a:gdLst/>
            <a:ahLst/>
            <a:cxnLst/>
            <a:rect r="r" b="b" t="t" l="l"/>
            <a:pathLst>
              <a:path h="659999" w="7175130">
                <a:moveTo>
                  <a:pt x="0" y="0"/>
                </a:moveTo>
                <a:lnTo>
                  <a:pt x="7175130" y="0"/>
                </a:lnTo>
                <a:lnTo>
                  <a:pt x="7175130" y="659999"/>
                </a:lnTo>
                <a:lnTo>
                  <a:pt x="0" y="659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142790" y="8648944"/>
            <a:ext cx="8010747" cy="5532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1"/>
              </a:lnSpc>
            </a:pPr>
            <a:r>
              <a:rPr lang="en-US" sz="1087">
                <a:solidFill>
                  <a:srgbClr val="000000"/>
                </a:solidFill>
                <a:latin typeface="Glacial Indifference"/>
              </a:rPr>
              <a:t>Finanziato dall'Unione Europea. I punti di vista e le opinioni espresse sono tuttavia esclusivamente quelli dell'autore o degli autori e non riflettono necessariamente quelli dell'Unione Europea o dell'Agenzia esecutiva europea per l'istruzione e la cultura (EACEA). Né l'Unione Europea né l'EACEA possono essere ritenute responsabili. Numero di progetto KA220-YOU-000087118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665326" y="4297341"/>
            <a:ext cx="12957347" cy="1635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72"/>
              </a:lnSpc>
            </a:pPr>
          </a:p>
          <a:p>
            <a:pPr algn="ctr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Utilizzare efficacemente il software di elaborazione testi per creare documenti professionali, accademici o personali.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665326" y="3292652"/>
            <a:ext cx="12957347" cy="1409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72"/>
              </a:lnSpc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Modulo 3</a:t>
            </a:r>
          </a:p>
          <a:p>
            <a:pPr algn="ctr">
              <a:lnSpc>
                <a:spcPts val="5772"/>
              </a:lnSpc>
              <a:spcBef>
                <a:spcPct val="0"/>
              </a:spcBef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Il software di elaborazione di testi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533000" y="4667483"/>
            <a:ext cx="12232390" cy="5166521"/>
            <a:chOff x="0" y="0"/>
            <a:chExt cx="3221699" cy="136073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221699" cy="1360730"/>
            </a:xfrm>
            <a:custGeom>
              <a:avLst/>
              <a:gdLst/>
              <a:ahLst/>
              <a:cxnLst/>
              <a:rect r="r" b="b" t="t" l="l"/>
              <a:pathLst>
                <a:path h="1360730" w="3221699">
                  <a:moveTo>
                    <a:pt x="0" y="0"/>
                  </a:moveTo>
                  <a:lnTo>
                    <a:pt x="3221699" y="0"/>
                  </a:lnTo>
                  <a:lnTo>
                    <a:pt x="3221699" y="1360730"/>
                  </a:lnTo>
                  <a:lnTo>
                    <a:pt x="0" y="136073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0C9EE0"/>
              </a:solidFill>
              <a:prstDash val="solid"/>
              <a:miter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57150"/>
              <a:ext cx="3221699" cy="14178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532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5709646" y="5321783"/>
            <a:ext cx="1879099" cy="1251949"/>
          </a:xfrm>
          <a:custGeom>
            <a:avLst/>
            <a:gdLst/>
            <a:ahLst/>
            <a:cxnLst/>
            <a:rect r="r" b="b" t="t" l="l"/>
            <a:pathLst>
              <a:path h="1251949" w="1879099">
                <a:moveTo>
                  <a:pt x="0" y="0"/>
                </a:moveTo>
                <a:lnTo>
                  <a:pt x="1879098" y="0"/>
                </a:lnTo>
                <a:lnTo>
                  <a:pt x="1879098" y="1251949"/>
                </a:lnTo>
                <a:lnTo>
                  <a:pt x="0" y="125194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553622" y="1270067"/>
            <a:ext cx="8774757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Microsoft Word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Esempio pratico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23475" y="2403431"/>
            <a:ext cx="16705678" cy="32925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 u="sng">
                <a:solidFill>
                  <a:srgbClr val="000000"/>
                </a:solidFill>
                <a:latin typeface="Open Sans"/>
              </a:rPr>
              <a:t>Compito 3: Completare il layout della lettera di compleanno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1.Completate l'impaginazione del documento secondo le istruzioni riportate di seguito.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2.Salvate il documento in formato .pdf sul desktop e rinominatelo "Lettera di Sara Institut".</a:t>
            </a:r>
          </a:p>
          <a:p>
            <a:pPr algn="just">
              <a:lnSpc>
                <a:spcPts val="4372"/>
              </a:lnSpc>
            </a:pPr>
          </a:p>
          <a:p>
            <a:pPr algn="just">
              <a:lnSpc>
                <a:spcPts val="4372"/>
              </a:lnSpc>
              <a:spcBef>
                <a:spcPct val="0"/>
              </a:spcBef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13275717" y="5698816"/>
            <a:ext cx="5012283" cy="8884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C9EE0"/>
                </a:solidFill>
                <a:latin typeface="Open Sans"/>
              </a:rPr>
              <a:t>Aggiungi un'immagine cercando su internet "compleanno".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3275717" y="8369892"/>
            <a:ext cx="3651796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C9EE0"/>
                </a:solidFill>
                <a:latin typeface="Open Sans"/>
              </a:rPr>
              <a:t>Modifica l'interlinea </a:t>
            </a:r>
            <a:r>
              <a:rPr lang="en-US" sz="2523">
                <a:solidFill>
                  <a:srgbClr val="0C9EE0"/>
                </a:solidFill>
                <a:latin typeface="Open Sans"/>
              </a:rPr>
              <a:t>(1,0)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834168" y="4818549"/>
            <a:ext cx="11559445" cy="53901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32"/>
              </a:lnSpc>
            </a:pPr>
            <a:r>
              <a:rPr lang="en-US" sz="2166">
                <a:solidFill>
                  <a:srgbClr val="000000"/>
                </a:solidFill>
                <a:latin typeface="Open Sans"/>
              </a:rPr>
              <a:t>Birthday mail</a:t>
            </a:r>
          </a:p>
          <a:p>
            <a:pPr algn="ctr">
              <a:lnSpc>
                <a:spcPts val="2332"/>
              </a:lnSpc>
            </a:pPr>
          </a:p>
          <a:p>
            <a:pPr algn="r"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Subject: Your birthday</a:t>
            </a:r>
          </a:p>
          <a:p>
            <a:pPr algn="ctr">
              <a:lnSpc>
                <a:spcPts val="2332"/>
              </a:lnSpc>
            </a:pPr>
          </a:p>
          <a:p>
            <a:pPr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Dear customer, </a:t>
            </a:r>
          </a:p>
          <a:p>
            <a:pPr>
              <a:lnSpc>
                <a:spcPts val="2332"/>
              </a:lnSpc>
            </a:pPr>
          </a:p>
          <a:p>
            <a:pPr algn="ctr">
              <a:lnSpc>
                <a:spcPts val="2332"/>
              </a:lnSpc>
            </a:pPr>
            <a:r>
              <a:rPr lang="en-US" sz="1666" u="sng">
                <a:solidFill>
                  <a:srgbClr val="000000"/>
                </a:solidFill>
                <a:latin typeface="Adam Script"/>
              </a:rPr>
              <a:t>SARA BEAUTY SALON</a:t>
            </a:r>
            <a:r>
              <a:rPr lang="en-US" sz="1666">
                <a:solidFill>
                  <a:srgbClr val="000000"/>
                </a:solidFill>
                <a:latin typeface="Adam Script"/>
              </a:rPr>
              <a:t> is thinking of you! </a:t>
            </a:r>
          </a:p>
          <a:p>
            <a:pPr algn="ctr">
              <a:lnSpc>
                <a:spcPts val="2332"/>
              </a:lnSpc>
            </a:pPr>
          </a:p>
          <a:p>
            <a:pPr algn="ctr"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During the month of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 your birthday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, you can benefit from a 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20% discount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 on the service of your choice.</a:t>
            </a:r>
          </a:p>
          <a:p>
            <a:pPr algn="ctr">
              <a:lnSpc>
                <a:spcPts val="2332"/>
              </a:lnSpc>
            </a:pPr>
          </a:p>
          <a:p>
            <a:pPr algn="ctr"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What's more, you'll be able to pick up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 a lovely pocket mirror 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for women / 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an elegant key ring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 for men,</a:t>
            </a:r>
            <a:r>
              <a:rPr lang="en-US" sz="1666">
                <a:solidFill>
                  <a:srgbClr val="000000"/>
                </a:solidFill>
                <a:latin typeface="Open Sans Italics"/>
              </a:rPr>
              <a:t> with no obligation to buy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, on presentation of this letter.</a:t>
            </a:r>
          </a:p>
          <a:p>
            <a:pPr algn="ctr">
              <a:lnSpc>
                <a:spcPts val="2332"/>
              </a:lnSpc>
            </a:pPr>
          </a:p>
          <a:p>
            <a:pPr algn="ctr"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We look forward to welcoming you and taking care of you.</a:t>
            </a:r>
          </a:p>
          <a:p>
            <a:pPr algn="ctr">
              <a:lnSpc>
                <a:spcPts val="2332"/>
              </a:lnSpc>
            </a:pPr>
          </a:p>
          <a:p>
            <a:pPr algn="ctr">
              <a:lnSpc>
                <a:spcPts val="2332"/>
              </a:lnSpc>
            </a:pPr>
            <a:r>
              <a:rPr lang="en-US" sz="1666">
                <a:solidFill>
                  <a:srgbClr val="CE0B3D"/>
                </a:solidFill>
                <a:latin typeface="Open Sans Bold"/>
              </a:rPr>
              <a:t>We hope to see you soon!</a:t>
            </a:r>
          </a:p>
          <a:p>
            <a:pPr algn="ctr">
              <a:lnSpc>
                <a:spcPts val="2332"/>
              </a:lnSpc>
            </a:pPr>
          </a:p>
          <a:p>
            <a:pPr algn="ctr">
              <a:lnSpc>
                <a:spcPts val="2332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881742" y="4676775"/>
            <a:ext cx="2290594" cy="2294844"/>
          </a:xfrm>
          <a:custGeom>
            <a:avLst/>
            <a:gdLst/>
            <a:ahLst/>
            <a:cxnLst/>
            <a:rect r="r" b="b" t="t" l="l"/>
            <a:pathLst>
              <a:path h="2294844" w="2290594">
                <a:moveTo>
                  <a:pt x="0" y="0"/>
                </a:moveTo>
                <a:lnTo>
                  <a:pt x="2290594" y="0"/>
                </a:lnTo>
                <a:lnTo>
                  <a:pt x="2290594" y="2294844"/>
                </a:lnTo>
                <a:lnTo>
                  <a:pt x="0" y="229484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374058" y="4957729"/>
            <a:ext cx="2794301" cy="1579197"/>
          </a:xfrm>
          <a:custGeom>
            <a:avLst/>
            <a:gdLst/>
            <a:ahLst/>
            <a:cxnLst/>
            <a:rect r="r" b="b" t="t" l="l"/>
            <a:pathLst>
              <a:path h="1579197" w="2794301">
                <a:moveTo>
                  <a:pt x="0" y="0"/>
                </a:moveTo>
                <a:lnTo>
                  <a:pt x="2794301" y="0"/>
                </a:lnTo>
                <a:lnTo>
                  <a:pt x="2794301" y="1579196"/>
                </a:lnTo>
                <a:lnTo>
                  <a:pt x="0" y="15791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9944642" y="5050953"/>
            <a:ext cx="1481589" cy="1485972"/>
          </a:xfrm>
          <a:custGeom>
            <a:avLst/>
            <a:gdLst/>
            <a:ahLst/>
            <a:cxnLst/>
            <a:rect r="r" b="b" t="t" l="l"/>
            <a:pathLst>
              <a:path h="1485972" w="1481589">
                <a:moveTo>
                  <a:pt x="0" y="0"/>
                </a:moveTo>
                <a:lnTo>
                  <a:pt x="1481588" y="0"/>
                </a:lnTo>
                <a:lnTo>
                  <a:pt x="1481588" y="1485972"/>
                </a:lnTo>
                <a:lnTo>
                  <a:pt x="0" y="148597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3855758" y="5049115"/>
            <a:ext cx="1487810" cy="1487810"/>
          </a:xfrm>
          <a:custGeom>
            <a:avLst/>
            <a:gdLst/>
            <a:ahLst/>
            <a:cxnLst/>
            <a:rect r="r" b="b" t="t" l="l"/>
            <a:pathLst>
              <a:path h="1487810" w="1487810">
                <a:moveTo>
                  <a:pt x="0" y="0"/>
                </a:moveTo>
                <a:lnTo>
                  <a:pt x="1487810" y="0"/>
                </a:lnTo>
                <a:lnTo>
                  <a:pt x="1487810" y="1487810"/>
                </a:lnTo>
                <a:lnTo>
                  <a:pt x="0" y="148781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558476" y="2016166"/>
            <a:ext cx="16083273" cy="15164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Il software di elaborazione testi viene utilizzato per creare, modificare, formattare e stampare documenti di testo. Questi programmi sono progettati per facilitare la creazione di documenti come lettere, relazioni, tesi di laurea, articoli, CV, etc.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58400" y="1340636"/>
            <a:ext cx="8380809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Che cos'è il software di elaborazione testi?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58400" y="3753662"/>
            <a:ext cx="8153698" cy="487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 Bold"/>
              </a:rPr>
              <a:t>I software di elaborazione di testi più diffusi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535405" y="6498825"/>
            <a:ext cx="2983267" cy="2656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Microsoft Word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Sviluppato da Microsoft come parte della suite Microsoft Office, è uno degli strumenti di elaborazione testi più popolari al mondo.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279575" y="6832200"/>
            <a:ext cx="2983267" cy="19900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Google Docs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Offerto da Google, consente agli utenti di creare, modificare e condividere documenti online in tempo reale.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193802" y="6801485"/>
            <a:ext cx="2983267" cy="16567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LibreOffice Writer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Fa parte della suite per ufficio LibreOffice, è gratuito e disponibile su diverse piattaforme.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3108029" y="6801485"/>
            <a:ext cx="2983267" cy="2990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WordPad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Un editor di testo di base integrato nella maggior parte delle versioni di Windows, è più semplice di Microsoft Word, ma può essere utilizzato per creare semplici documenti di testo.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58400" y="2185229"/>
            <a:ext cx="16083273" cy="60547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È possibile applicare una varietà di stili, caratteri, dimensioni del testo, colori e altri attributi di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formattazione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al testo per migliorare la leggibilità e l'estetica.</a:t>
            </a:r>
          </a:p>
          <a:p>
            <a:pPr>
              <a:lnSpc>
                <a:spcPts val="4372"/>
              </a:lnSpc>
            </a:pP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I word processor consentono di inserire immagini, grafici e altri oggetti per illustrare il contenuto del documento.</a:t>
            </a:r>
          </a:p>
          <a:p>
            <a:pPr>
              <a:lnSpc>
                <a:spcPts val="4372"/>
              </a:lnSpc>
            </a:pP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La maggior parte dei word processor include funzioni di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controllo ortografico e grammaticale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per garantire che il testo sia corretto e ben scritto.</a:t>
            </a:r>
          </a:p>
          <a:p>
            <a:pPr>
              <a:lnSpc>
                <a:spcPts val="4372"/>
              </a:lnSpc>
            </a:pP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Si possono aggiungere numeri di pagina, intestazioni e piè di pagina per organizzare e formattare il documento.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58400" y="1340636"/>
            <a:ext cx="13255377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Alcune caratteristiche e vantaggi del software di elaborazione testi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53622" y="3752960"/>
            <a:ext cx="14999640" cy="3883367"/>
          </a:xfrm>
          <a:custGeom>
            <a:avLst/>
            <a:gdLst/>
            <a:ahLst/>
            <a:cxnLst/>
            <a:rect r="r" b="b" t="t" l="l"/>
            <a:pathLst>
              <a:path h="3883367" w="14999640">
                <a:moveTo>
                  <a:pt x="0" y="0"/>
                </a:moveTo>
                <a:lnTo>
                  <a:pt x="14999640" y="0"/>
                </a:lnTo>
                <a:lnTo>
                  <a:pt x="14999640" y="3883367"/>
                </a:lnTo>
                <a:lnTo>
                  <a:pt x="0" y="38833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-88379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130088" y="8247181"/>
            <a:ext cx="1555552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 Bold"/>
              </a:rPr>
              <a:t>Grassetto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3696103" y="9201150"/>
            <a:ext cx="1040457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 Italics"/>
              </a:rPr>
              <a:t>Corsivo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4433817" y="8247181"/>
            <a:ext cx="1812578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 u="sng">
                <a:solidFill>
                  <a:srgbClr val="000000"/>
                </a:solidFill>
                <a:latin typeface="Open Sans"/>
              </a:rPr>
              <a:t>Sottolineato</a:t>
            </a:r>
          </a:p>
        </p:txBody>
      </p:sp>
      <p:sp>
        <p:nvSpPr>
          <p:cNvPr name="AutoShape 9" id="9"/>
          <p:cNvSpPr/>
          <p:nvPr/>
        </p:nvSpPr>
        <p:spPr>
          <a:xfrm flipV="true">
            <a:off x="3006514" y="6968323"/>
            <a:ext cx="687193" cy="1336008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AutoShape 10" id="10"/>
          <p:cNvSpPr/>
          <p:nvPr/>
        </p:nvSpPr>
        <p:spPr>
          <a:xfrm flipH="true" flipV="true">
            <a:off x="4203890" y="6968323"/>
            <a:ext cx="11480" cy="2289977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AutoShape 11" id="11"/>
          <p:cNvSpPr/>
          <p:nvPr/>
        </p:nvSpPr>
        <p:spPr>
          <a:xfrm flipH="true" flipV="true">
            <a:off x="4766896" y="6968112"/>
            <a:ext cx="501262" cy="1336219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2" id="12"/>
          <p:cNvSpPr txBox="true"/>
          <p:nvPr/>
        </p:nvSpPr>
        <p:spPr>
          <a:xfrm rot="0">
            <a:off x="5315706" y="8935565"/>
            <a:ext cx="3912096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Cambiare tipo di carattere</a:t>
            </a:r>
          </a:p>
        </p:txBody>
      </p:sp>
      <p:sp>
        <p:nvSpPr>
          <p:cNvPr name="AutoShape 13" id="13"/>
          <p:cNvSpPr/>
          <p:nvPr/>
        </p:nvSpPr>
        <p:spPr>
          <a:xfrm flipH="true" flipV="true">
            <a:off x="5657415" y="6381997"/>
            <a:ext cx="1503860" cy="2610717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4" id="14"/>
          <p:cNvSpPr txBox="true"/>
          <p:nvPr/>
        </p:nvSpPr>
        <p:spPr>
          <a:xfrm rot="0">
            <a:off x="8613482" y="9377349"/>
            <a:ext cx="4723209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Cambiare dimensione carattere</a:t>
            </a:r>
          </a:p>
        </p:txBody>
      </p:sp>
      <p:sp>
        <p:nvSpPr>
          <p:cNvPr name="AutoShape 15" id="15"/>
          <p:cNvSpPr/>
          <p:nvPr/>
        </p:nvSpPr>
        <p:spPr>
          <a:xfrm flipH="true" flipV="true">
            <a:off x="6456737" y="6454713"/>
            <a:ext cx="4245116" cy="2979786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6" id="16"/>
          <p:cNvSpPr txBox="true"/>
          <p:nvPr/>
        </p:nvSpPr>
        <p:spPr>
          <a:xfrm rot="0">
            <a:off x="9253163" y="7887456"/>
            <a:ext cx="3898702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Cambiare colore carattere</a:t>
            </a:r>
          </a:p>
        </p:txBody>
      </p:sp>
      <p:sp>
        <p:nvSpPr>
          <p:cNvPr name="AutoShape 17" id="17"/>
          <p:cNvSpPr/>
          <p:nvPr/>
        </p:nvSpPr>
        <p:spPr>
          <a:xfrm flipH="true" flipV="true">
            <a:off x="7891477" y="6805306"/>
            <a:ext cx="2833963" cy="113930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grpSp>
        <p:nvGrpSpPr>
          <p:cNvPr name="Group 18" id="18"/>
          <p:cNvGrpSpPr/>
          <p:nvPr/>
        </p:nvGrpSpPr>
        <p:grpSpPr>
          <a:xfrm rot="0">
            <a:off x="2834245" y="3752960"/>
            <a:ext cx="6309755" cy="807638"/>
            <a:chOff x="0" y="0"/>
            <a:chExt cx="1661829" cy="212711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661829" cy="212711"/>
            </a:xfrm>
            <a:custGeom>
              <a:avLst/>
              <a:gdLst/>
              <a:ahLst/>
              <a:cxnLst/>
              <a:rect r="r" b="b" t="t" l="l"/>
              <a:pathLst>
                <a:path h="212711" w="1661829">
                  <a:moveTo>
                    <a:pt x="0" y="0"/>
                  </a:moveTo>
                  <a:lnTo>
                    <a:pt x="1661829" y="0"/>
                  </a:lnTo>
                  <a:lnTo>
                    <a:pt x="1661829" y="212711"/>
                  </a:lnTo>
                  <a:lnTo>
                    <a:pt x="0" y="212711"/>
                  </a:lnTo>
                  <a:close/>
                </a:path>
              </a:pathLst>
            </a:custGeom>
            <a:solidFill>
              <a:srgbClr val="2E549A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57150"/>
              <a:ext cx="1661829" cy="26986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532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553622" y="1270067"/>
            <a:ext cx="15038494" cy="2187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Microsoft Word</a:t>
            </a:r>
          </a:p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La formattazione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Per modificare il layout di un testo, la procedura è sempre la stessa: selezionare il testo, quindi fare clic sull'icona corrispondente.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2925374" y="8351542"/>
            <a:ext cx="4861024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Cambiare allineamento del testo</a:t>
            </a:r>
          </a:p>
        </p:txBody>
      </p:sp>
      <p:sp>
        <p:nvSpPr>
          <p:cNvPr name="AutoShape 23" id="23"/>
          <p:cNvSpPr/>
          <p:nvPr/>
        </p:nvSpPr>
        <p:spPr>
          <a:xfrm flipH="true" flipV="true">
            <a:off x="11178825" y="6983059"/>
            <a:ext cx="4177062" cy="1425633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24" id="24"/>
          <p:cNvSpPr txBox="true"/>
          <p:nvPr/>
        </p:nvSpPr>
        <p:spPr>
          <a:xfrm rot="0">
            <a:off x="14810759" y="7503873"/>
            <a:ext cx="3081486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Cambiare l’interlinea</a:t>
            </a:r>
          </a:p>
        </p:txBody>
      </p:sp>
      <p:sp>
        <p:nvSpPr>
          <p:cNvPr name="AutoShape 25" id="25"/>
          <p:cNvSpPr/>
          <p:nvPr/>
        </p:nvSpPr>
        <p:spPr>
          <a:xfrm flipH="true" flipV="true">
            <a:off x="11850374" y="6805306"/>
            <a:ext cx="4501128" cy="755717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53622" y="3752850"/>
            <a:ext cx="10993976" cy="2808646"/>
          </a:xfrm>
          <a:custGeom>
            <a:avLst/>
            <a:gdLst/>
            <a:ahLst/>
            <a:cxnLst/>
            <a:rect r="r" b="b" t="t" l="l"/>
            <a:pathLst>
              <a:path h="2808646" w="10993976">
                <a:moveTo>
                  <a:pt x="0" y="0"/>
                </a:moveTo>
                <a:lnTo>
                  <a:pt x="10993975" y="0"/>
                </a:lnTo>
                <a:lnTo>
                  <a:pt x="10993975" y="2808646"/>
                </a:lnTo>
                <a:lnTo>
                  <a:pt x="0" y="280864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-198467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53622" y="1270067"/>
            <a:ext cx="15038494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Microsoft Word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1822406"/>
            <a:ext cx="15038494" cy="1635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Inserire gli oggetti 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Facendo clic su "Inserisci", è possibile aggiungere immagini, grafici, tabelle o persino forme al documento per illustrarne il contenuto.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3797841" y="5914047"/>
            <a:ext cx="659083" cy="647449"/>
          </a:xfrm>
          <a:custGeom>
            <a:avLst/>
            <a:gdLst/>
            <a:ahLst/>
            <a:cxnLst/>
            <a:rect r="r" b="b" t="t" l="l"/>
            <a:pathLst>
              <a:path h="647449" w="659083">
                <a:moveTo>
                  <a:pt x="0" y="0"/>
                </a:moveTo>
                <a:lnTo>
                  <a:pt x="659083" y="0"/>
                </a:lnTo>
                <a:lnTo>
                  <a:pt x="659083" y="647449"/>
                </a:lnTo>
                <a:lnTo>
                  <a:pt x="0" y="64744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890768" t="-335281" r="-682992" b="-863894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53622" y="2905235"/>
            <a:ext cx="4547719" cy="4892719"/>
          </a:xfrm>
          <a:custGeom>
            <a:avLst/>
            <a:gdLst/>
            <a:ahLst/>
            <a:cxnLst/>
            <a:rect r="r" b="b" t="t" l="l"/>
            <a:pathLst>
              <a:path h="4892719" w="4547719">
                <a:moveTo>
                  <a:pt x="0" y="0"/>
                </a:moveTo>
                <a:lnTo>
                  <a:pt x="4547719" y="0"/>
                </a:lnTo>
                <a:lnTo>
                  <a:pt x="4547719" y="4892719"/>
                </a:lnTo>
                <a:lnTo>
                  <a:pt x="0" y="489271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553622" y="1270067"/>
            <a:ext cx="15038494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Microsoft Word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Salva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694903" y="2848085"/>
            <a:ext cx="9144000" cy="49498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Per salvare un documento, fare clic su "File" e poi su "Salva" (se il documento è già stato salvato una volta) o "Salva con nome". Verranno presentate diverse opzioni di salvataggio.</a:t>
            </a:r>
          </a:p>
          <a:p>
            <a:pPr>
              <a:lnSpc>
                <a:spcPts val="4372"/>
              </a:lnSpc>
            </a:pP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È inoltre possibile modificare il nome del documento, che viene assegnato per impostazione predefinita, e il formato (.doc, .pdf, etc.).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53622" y="1516835"/>
            <a:ext cx="8774757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Microsoft Word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Esempio pratico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53622" y="3085328"/>
            <a:ext cx="16705678" cy="55023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Farete un tirocinio nel salone di bellezza Sara. </a:t>
            </a:r>
          </a:p>
          <a:p>
            <a:pPr algn="just">
              <a:lnSpc>
                <a:spcPts val="4372"/>
              </a:lnSpc>
            </a:pP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Per fidelizzare i clienti vengono effettuate diverse operazioni: promozioni, dimostrazioni, lettere inviate ai clienti per i loro compleanni o per le festività, etc.</a:t>
            </a:r>
          </a:p>
          <a:p>
            <a:pPr algn="just">
              <a:lnSpc>
                <a:spcPts val="4372"/>
              </a:lnSpc>
            </a:pP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Il direttore del salone vi ha chiesto di preparare alcune 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di queste lettere.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 </a:t>
            </a:r>
          </a:p>
          <a:p>
            <a:pPr algn="just">
              <a:lnSpc>
                <a:spcPts val="4372"/>
              </a:lnSpc>
            </a:pPr>
          </a:p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Via!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3293959" y="5425347"/>
            <a:ext cx="3592145" cy="4114800"/>
          </a:xfrm>
          <a:custGeom>
            <a:avLst/>
            <a:gdLst/>
            <a:ahLst/>
            <a:cxnLst/>
            <a:rect r="r" b="b" t="t" l="l"/>
            <a:pathLst>
              <a:path h="4114800" w="3592145">
                <a:moveTo>
                  <a:pt x="0" y="0"/>
                </a:moveTo>
                <a:lnTo>
                  <a:pt x="3592145" y="0"/>
                </a:lnTo>
                <a:lnTo>
                  <a:pt x="35921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533000" y="4667483"/>
            <a:ext cx="12232390" cy="5166521"/>
            <a:chOff x="0" y="0"/>
            <a:chExt cx="3221699" cy="136073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221699" cy="1360730"/>
            </a:xfrm>
            <a:custGeom>
              <a:avLst/>
              <a:gdLst/>
              <a:ahLst/>
              <a:cxnLst/>
              <a:rect r="r" b="b" t="t" l="l"/>
              <a:pathLst>
                <a:path h="1360730" w="3221699">
                  <a:moveTo>
                    <a:pt x="0" y="0"/>
                  </a:moveTo>
                  <a:lnTo>
                    <a:pt x="3221699" y="0"/>
                  </a:lnTo>
                  <a:lnTo>
                    <a:pt x="3221699" y="1360730"/>
                  </a:lnTo>
                  <a:lnTo>
                    <a:pt x="0" y="136073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0C9EE0"/>
              </a:solidFill>
              <a:prstDash val="solid"/>
              <a:miter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57150"/>
              <a:ext cx="3221699" cy="14178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532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553622" y="1270067"/>
            <a:ext cx="8774757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Microsoft Word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Esempio pratico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3475" y="2403431"/>
            <a:ext cx="16705678" cy="274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 u="sng">
                <a:solidFill>
                  <a:srgbClr val="000000"/>
                </a:solidFill>
                <a:latin typeface="Open Sans"/>
              </a:rPr>
              <a:t>Compito 1: Preparare una lettera di compleanno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1.Inserire e presentare la lettera di compleanno (sotto).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2.Eseguire le varie operazioni descritte di seguito.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3.Salvare il documento come "Compleanno" e presentarlo al proprio trainer.</a:t>
            </a:r>
          </a:p>
          <a:p>
            <a:pPr algn="just">
              <a:lnSpc>
                <a:spcPts val="4372"/>
              </a:lnSpc>
              <a:spcBef>
                <a:spcPct val="0"/>
              </a:spcBef>
            </a:pPr>
          </a:p>
        </p:txBody>
      </p:sp>
      <p:sp>
        <p:nvSpPr>
          <p:cNvPr name="TextBox 10" id="10"/>
          <p:cNvSpPr txBox="true"/>
          <p:nvPr/>
        </p:nvSpPr>
        <p:spPr>
          <a:xfrm rot="0">
            <a:off x="834168" y="4818549"/>
            <a:ext cx="11931222" cy="50154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Birthday mail</a:t>
            </a:r>
          </a:p>
          <a:p>
            <a:pPr>
              <a:lnSpc>
                <a:spcPts val="2332"/>
              </a:lnSpc>
            </a:pPr>
          </a:p>
          <a:p>
            <a:pPr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Subject: Your birthday</a:t>
            </a:r>
          </a:p>
          <a:p>
            <a:pPr>
              <a:lnSpc>
                <a:spcPts val="2332"/>
              </a:lnSpc>
            </a:pPr>
          </a:p>
          <a:p>
            <a:pPr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Dear customer, </a:t>
            </a:r>
          </a:p>
          <a:p>
            <a:pPr>
              <a:lnSpc>
                <a:spcPts val="2332"/>
              </a:lnSpc>
            </a:pPr>
          </a:p>
          <a:p>
            <a:pPr>
              <a:lnSpc>
                <a:spcPts val="2332"/>
              </a:lnSpc>
            </a:pPr>
            <a:r>
              <a:rPr lang="en-US" sz="1666" u="sng">
                <a:solidFill>
                  <a:srgbClr val="000000"/>
                </a:solidFill>
                <a:latin typeface="Open Sans"/>
              </a:rPr>
              <a:t>SARA BEAUTY SALON 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is thinking of you! </a:t>
            </a:r>
          </a:p>
          <a:p>
            <a:pPr>
              <a:lnSpc>
                <a:spcPts val="2332"/>
              </a:lnSpc>
            </a:pPr>
          </a:p>
          <a:p>
            <a:pPr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During the month of 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your birthday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, you can benefit from a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 20% discount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 on the service of your choice.</a:t>
            </a:r>
          </a:p>
          <a:p>
            <a:pPr>
              <a:lnSpc>
                <a:spcPts val="2332"/>
              </a:lnSpc>
            </a:pPr>
          </a:p>
          <a:p>
            <a:pPr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What's more, you'll be able to pick up 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a lovely pocket mirror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 for women / 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an elegant key ring 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for men, </a:t>
            </a:r>
            <a:r>
              <a:rPr lang="en-US" sz="1666">
                <a:solidFill>
                  <a:srgbClr val="000000"/>
                </a:solidFill>
                <a:latin typeface="Open Sans Italics"/>
              </a:rPr>
              <a:t>with no obligation to buy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, on presentation of this letter.</a:t>
            </a:r>
          </a:p>
          <a:p>
            <a:pPr>
              <a:lnSpc>
                <a:spcPts val="2332"/>
              </a:lnSpc>
            </a:pPr>
          </a:p>
          <a:p>
            <a:pPr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We look forward to welcoming you and taking care of you.</a:t>
            </a:r>
          </a:p>
          <a:p>
            <a:pPr>
              <a:lnSpc>
                <a:spcPts val="2332"/>
              </a:lnSpc>
            </a:pPr>
          </a:p>
          <a:p>
            <a:pPr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 Bold"/>
              </a:rPr>
              <a:t>We hope to see you soon!</a:t>
            </a:r>
          </a:p>
          <a:p>
            <a:pPr>
              <a:lnSpc>
                <a:spcPts val="2332"/>
              </a:lnSpc>
              <a:spcBef>
                <a:spcPct val="0"/>
              </a:spcBef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13651954" y="6495032"/>
            <a:ext cx="2586930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C9EE0"/>
                </a:solidFill>
                <a:latin typeface="Open Sans"/>
              </a:rPr>
              <a:t>Sottolinea il testo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3651954" y="7001802"/>
            <a:ext cx="2650629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C9EE0"/>
                </a:solidFill>
                <a:latin typeface="Open Sans"/>
              </a:rPr>
              <a:t>Testo in grassetto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3651954" y="7640446"/>
            <a:ext cx="2325588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C9EE0"/>
                </a:solidFill>
                <a:latin typeface="Open Sans"/>
              </a:rPr>
              <a:t>Testo in corsivo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3651954" y="8786029"/>
            <a:ext cx="4078039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C9EE0"/>
                </a:solidFill>
                <a:latin typeface="Open Sans"/>
              </a:rPr>
              <a:t>Salva un nuovo documento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533000" y="4667483"/>
            <a:ext cx="12232390" cy="5166521"/>
            <a:chOff x="0" y="0"/>
            <a:chExt cx="3221699" cy="136073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221699" cy="1360730"/>
            </a:xfrm>
            <a:custGeom>
              <a:avLst/>
              <a:gdLst/>
              <a:ahLst/>
              <a:cxnLst/>
              <a:rect r="r" b="b" t="t" l="l"/>
              <a:pathLst>
                <a:path h="1360730" w="3221699">
                  <a:moveTo>
                    <a:pt x="0" y="0"/>
                  </a:moveTo>
                  <a:lnTo>
                    <a:pt x="3221699" y="0"/>
                  </a:lnTo>
                  <a:lnTo>
                    <a:pt x="3221699" y="1360730"/>
                  </a:lnTo>
                  <a:lnTo>
                    <a:pt x="0" y="136073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0C9EE0"/>
              </a:solidFill>
              <a:prstDash val="solid"/>
              <a:miter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57150"/>
              <a:ext cx="3221699" cy="14178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532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553622" y="1270067"/>
            <a:ext cx="8774757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Scoprire e familiarizzare con Microsoft Word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Esempio pratico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3475" y="2403431"/>
            <a:ext cx="16705678" cy="274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 u="sng">
                <a:solidFill>
                  <a:srgbClr val="000000"/>
                </a:solidFill>
                <a:latin typeface="Open Sans"/>
              </a:rPr>
              <a:t>Compito 2: migliorare l'impaginazione della lettera di compleanno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1.Completate l'impaginazione del documento secondo le istruzioni riportate di seguito.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2. Salvare il documento come file .doc sul desktop.</a:t>
            </a:r>
          </a:p>
          <a:p>
            <a:pPr algn="just">
              <a:lnSpc>
                <a:spcPts val="4372"/>
              </a:lnSpc>
            </a:pPr>
          </a:p>
          <a:p>
            <a:pPr algn="just">
              <a:lnSpc>
                <a:spcPts val="4372"/>
              </a:lnSpc>
              <a:spcBef>
                <a:spcPct val="0"/>
              </a:spcBef>
            </a:pPr>
          </a:p>
        </p:txBody>
      </p:sp>
      <p:sp>
        <p:nvSpPr>
          <p:cNvPr name="TextBox 10" id="10"/>
          <p:cNvSpPr txBox="true"/>
          <p:nvPr/>
        </p:nvSpPr>
        <p:spPr>
          <a:xfrm rot="0">
            <a:off x="834168" y="4818549"/>
            <a:ext cx="11559445" cy="50948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32"/>
              </a:lnSpc>
            </a:pPr>
            <a:r>
              <a:rPr lang="en-US" sz="2166">
                <a:solidFill>
                  <a:srgbClr val="000000"/>
                </a:solidFill>
                <a:latin typeface="Open Sans"/>
              </a:rPr>
              <a:t>Birthday mail</a:t>
            </a:r>
          </a:p>
          <a:p>
            <a:pPr algn="ctr">
              <a:lnSpc>
                <a:spcPts val="2332"/>
              </a:lnSpc>
            </a:pPr>
          </a:p>
          <a:p>
            <a:pPr algn="r"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Subject: Your birthday</a:t>
            </a:r>
          </a:p>
          <a:p>
            <a:pPr algn="ctr">
              <a:lnSpc>
                <a:spcPts val="2332"/>
              </a:lnSpc>
            </a:pPr>
          </a:p>
          <a:p>
            <a:pPr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Dear customer, </a:t>
            </a:r>
          </a:p>
          <a:p>
            <a:pPr algn="ctr">
              <a:lnSpc>
                <a:spcPts val="2332"/>
              </a:lnSpc>
            </a:pPr>
            <a:r>
              <a:rPr lang="en-US" sz="1666" u="sng">
                <a:solidFill>
                  <a:srgbClr val="000000"/>
                </a:solidFill>
                <a:latin typeface="Adam Script"/>
              </a:rPr>
              <a:t>SARA BEAUTY SALON</a:t>
            </a:r>
            <a:r>
              <a:rPr lang="en-US" sz="1666">
                <a:solidFill>
                  <a:srgbClr val="000000"/>
                </a:solidFill>
                <a:latin typeface="Adam Script"/>
              </a:rPr>
              <a:t> is thinking of you! </a:t>
            </a:r>
          </a:p>
          <a:p>
            <a:pPr algn="ctr">
              <a:lnSpc>
                <a:spcPts val="2332"/>
              </a:lnSpc>
            </a:pPr>
          </a:p>
          <a:p>
            <a:pPr algn="ctr"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During the month of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 your birthday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, you can benefit from a 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20% discount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 on the service of your choice.</a:t>
            </a:r>
          </a:p>
          <a:p>
            <a:pPr algn="ctr">
              <a:lnSpc>
                <a:spcPts val="2332"/>
              </a:lnSpc>
            </a:pPr>
          </a:p>
          <a:p>
            <a:pPr algn="ctr"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What's more, you'll be able to pick up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 a lovely pocket mirror 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for women / 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an elegant key ring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 for men,</a:t>
            </a:r>
            <a:r>
              <a:rPr lang="en-US" sz="1666">
                <a:solidFill>
                  <a:srgbClr val="000000"/>
                </a:solidFill>
                <a:latin typeface="Open Sans Italics"/>
              </a:rPr>
              <a:t> with no obligation to buy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, on presentation of this letter.</a:t>
            </a:r>
          </a:p>
          <a:p>
            <a:pPr algn="ctr">
              <a:lnSpc>
                <a:spcPts val="2332"/>
              </a:lnSpc>
            </a:pPr>
          </a:p>
          <a:p>
            <a:pPr algn="ctr"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We look forward to welcoming you and taking care of you.</a:t>
            </a:r>
          </a:p>
          <a:p>
            <a:pPr algn="ctr">
              <a:lnSpc>
                <a:spcPts val="2332"/>
              </a:lnSpc>
            </a:pPr>
          </a:p>
          <a:p>
            <a:pPr algn="ctr">
              <a:lnSpc>
                <a:spcPts val="2332"/>
              </a:lnSpc>
            </a:pPr>
            <a:r>
              <a:rPr lang="en-US" sz="1666">
                <a:solidFill>
                  <a:srgbClr val="CE0B3D"/>
                </a:solidFill>
                <a:latin typeface="Open Sans Bold"/>
              </a:rPr>
              <a:t>We hope to see you soon!</a:t>
            </a:r>
          </a:p>
          <a:p>
            <a:pPr algn="ctr">
              <a:lnSpc>
                <a:spcPts val="2332"/>
              </a:lnSpc>
            </a:pPr>
          </a:p>
          <a:p>
            <a:pPr algn="ctr">
              <a:lnSpc>
                <a:spcPts val="2332"/>
              </a:lnSpc>
              <a:spcBef>
                <a:spcPct val="0"/>
              </a:spcBef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13585726" y="4877047"/>
            <a:ext cx="3545532" cy="8884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</a:pPr>
            <a:r>
              <a:rPr lang="en-US" sz="2523">
                <a:solidFill>
                  <a:srgbClr val="0C9EE0"/>
                </a:solidFill>
                <a:latin typeface="Open Sans"/>
              </a:rPr>
              <a:t>Modifica la dimensione </a:t>
            </a:r>
          </a:p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C9EE0"/>
                </a:solidFill>
                <a:latin typeface="Open Sans"/>
              </a:rPr>
              <a:t>carattere </a:t>
            </a:r>
            <a:r>
              <a:rPr lang="en-US" sz="2523">
                <a:solidFill>
                  <a:srgbClr val="0C9EE0"/>
                </a:solidFill>
                <a:latin typeface="Open Sans"/>
              </a:rPr>
              <a:t>(20)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3585726" y="7900100"/>
            <a:ext cx="3556248" cy="8884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</a:pPr>
            <a:r>
              <a:rPr lang="en-US" sz="2523">
                <a:solidFill>
                  <a:srgbClr val="0C9EE0"/>
                </a:solidFill>
                <a:latin typeface="Open Sans"/>
              </a:rPr>
              <a:t>Modifica l'allineamento </a:t>
            </a:r>
          </a:p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C9EE0"/>
                </a:solidFill>
                <a:latin typeface="Open Sans"/>
              </a:rPr>
              <a:t>del testo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3585726" y="6611642"/>
            <a:ext cx="4218831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C9EE0"/>
                </a:solidFill>
                <a:latin typeface="Open Sans"/>
              </a:rPr>
              <a:t>Modifica carattere (Algerian)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3585726" y="9201150"/>
            <a:ext cx="3916412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C9EE0"/>
                </a:solidFill>
                <a:latin typeface="Open Sans"/>
              </a:rPr>
              <a:t>Modifica il colore del testo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DAFzw4M-T7M</dc:identifier>
  <dcterms:modified xsi:type="dcterms:W3CDTF">2011-08-01T06:04:30Z</dcterms:modified>
  <cp:revision>1</cp:revision>
  <dc:title>Word processing software ITA </dc:title>
</cp:coreProperties>
</file>