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  <p:sldId id="261" r:id="rId27"/>
    <p:sldId id="262" r:id="rId28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27" Target="slides/slide6.xml" Type="http://schemas.openxmlformats.org/officeDocument/2006/relationships/slide"/><Relationship Id="rId28" Target="slides/slide7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png" Type="http://schemas.openxmlformats.org/officeDocument/2006/relationships/image"/><Relationship Id="rId8" Target="../media/image9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0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1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2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3.png" Type="http://schemas.openxmlformats.org/officeDocument/2006/relationships/image"/><Relationship Id="rId6" Target="../media/image1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Finanziato dall'Unione europea. I punti di vista e le opinioni espresse sono tuttavia esclusivamente quelli dell'autore o degli autori e non riflettono necessariamente quelli dell'Unione europea o dell'Agenzia esecutiva per l'istruzione e la cultura (EACEA). Né l'Unione Europea né l'EACEA possono essere ritenute responsabili. Numero del progetto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65326" y="4297341"/>
            <a:ext cx="12957347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2"/>
              </a:lnSpc>
            </a:pPr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Ottimizzare la preparazione e lo svolgimento delle sessioni online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65326" y="3292652"/>
            <a:ext cx="12957347" cy="1409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Modulo 4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Servizi di videoconferenza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182950" y="5050953"/>
            <a:ext cx="1688178" cy="1392747"/>
          </a:xfrm>
          <a:custGeom>
            <a:avLst/>
            <a:gdLst/>
            <a:ahLst/>
            <a:cxnLst/>
            <a:rect r="r" b="b" t="t" l="l"/>
            <a:pathLst>
              <a:path h="1392747" w="1688178">
                <a:moveTo>
                  <a:pt x="0" y="0"/>
                </a:moveTo>
                <a:lnTo>
                  <a:pt x="1688178" y="0"/>
                </a:lnTo>
                <a:lnTo>
                  <a:pt x="1688178" y="1392748"/>
                </a:lnTo>
                <a:lnTo>
                  <a:pt x="0" y="139274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316467" y="4824112"/>
            <a:ext cx="2909483" cy="1939655"/>
          </a:xfrm>
          <a:custGeom>
            <a:avLst/>
            <a:gdLst/>
            <a:ahLst/>
            <a:cxnLst/>
            <a:rect r="r" b="b" t="t" l="l"/>
            <a:pathLst>
              <a:path h="1939655" w="2909483">
                <a:moveTo>
                  <a:pt x="0" y="0"/>
                </a:moveTo>
                <a:lnTo>
                  <a:pt x="2909483" y="0"/>
                </a:lnTo>
                <a:lnTo>
                  <a:pt x="2909483" y="1939655"/>
                </a:lnTo>
                <a:lnTo>
                  <a:pt x="0" y="19396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743537" y="5095109"/>
            <a:ext cx="3712252" cy="1348592"/>
          </a:xfrm>
          <a:custGeom>
            <a:avLst/>
            <a:gdLst/>
            <a:ahLst/>
            <a:cxnLst/>
            <a:rect r="r" b="b" t="t" l="l"/>
            <a:pathLst>
              <a:path h="1348592" w="3712252">
                <a:moveTo>
                  <a:pt x="0" y="0"/>
                </a:moveTo>
                <a:lnTo>
                  <a:pt x="3712252" y="0"/>
                </a:lnTo>
                <a:lnTo>
                  <a:pt x="3712252" y="1348592"/>
                </a:lnTo>
                <a:lnTo>
                  <a:pt x="0" y="134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9834282" y="5050953"/>
            <a:ext cx="1702307" cy="1485972"/>
          </a:xfrm>
          <a:custGeom>
            <a:avLst/>
            <a:gdLst/>
            <a:ahLst/>
            <a:cxnLst/>
            <a:rect r="r" b="b" t="t" l="l"/>
            <a:pathLst>
              <a:path h="1485972" w="1702307">
                <a:moveTo>
                  <a:pt x="0" y="0"/>
                </a:moveTo>
                <a:lnTo>
                  <a:pt x="1702307" y="0"/>
                </a:lnTo>
                <a:lnTo>
                  <a:pt x="1702307" y="1485972"/>
                </a:lnTo>
                <a:lnTo>
                  <a:pt x="0" y="148597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558400" y="2000627"/>
            <a:ext cx="16083273" cy="10020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È un'applicazione che offre una soluzione di comunicazione audio e video dal vivo, spesso utilizzata per riunioni di lavoro, conferenze, formazione a distanza e chiamate personali.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8400" y="1340636"/>
            <a:ext cx="8134052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Che cos'è un servizio di videoconferenza?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8400" y="3753662"/>
            <a:ext cx="6987034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I servizi di videoconferenza più diffusi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535405" y="6498825"/>
            <a:ext cx="2983267" cy="2656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Google Meet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Il servizio di videoconferenza di Google è ampiamente utilizzato nelle aziende e per l'apprendimento a distanza.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279575" y="6832200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Zoom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Uno dei servizi di videoconferenza più utilizzati, offre una serie di funzioni per riunioni, webinar e conferenze online.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193802" y="6801485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Microsoft Teams 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Come parte della pacchetto Microsoft 365, Teams offre funzioni di videoconferenza, chat, condivisione di file e collaborazione.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3108029" y="6801485"/>
            <a:ext cx="2983267" cy="1990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Skype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Ora integrato in Microsoft Teams, Skype viene utilizzato sia per le comunicazioni aziendali che per quelle personali.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8400" y="2185229"/>
            <a:ext cx="16083273" cy="5502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Video e audio in diretta: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tramite telecamere, microfoni e altoparlanti. 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Condivisione dello schermo: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consente a un partecipante di condividere il proprio schermo con gli altri, facilitando la presentazione di diapositive e documenti.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Chat online: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per porre domande, condividere link o chattare senza interrompere la conversazione video principale.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Registrazione della riunione: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per riferimenti futuri o per condividerla con chi non ha potuto partecipare dal vivo.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Gestione dei partecipanti: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gli organizzatori possono controllare le autorizzazioni, come lo spostamento dei partecipanti, l'attivazione o la disattivazione delle telecamere e la gestione dell'ammissione alla riunione.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58400" y="1340636"/>
            <a:ext cx="11414224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Le principali caratteristiche dei servizi di videoconferenza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826963" y="2392451"/>
            <a:ext cx="7189253" cy="6273955"/>
          </a:xfrm>
          <a:custGeom>
            <a:avLst/>
            <a:gdLst/>
            <a:ahLst/>
            <a:cxnLst/>
            <a:rect r="r" b="b" t="t" l="l"/>
            <a:pathLst>
              <a:path h="6273955" w="7189253">
                <a:moveTo>
                  <a:pt x="0" y="0"/>
                </a:moveTo>
                <a:lnTo>
                  <a:pt x="7189254" y="0"/>
                </a:lnTo>
                <a:lnTo>
                  <a:pt x="7189254" y="6273955"/>
                </a:lnTo>
                <a:lnTo>
                  <a:pt x="0" y="62739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2825369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Google Meet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Avviare o programmare una riunione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295635"/>
            <a:ext cx="6675999" cy="60547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Andare su meet.google.com </a:t>
            </a:r>
          </a:p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Fare clic su "Nuova riunione" per avviare una riunione istantanea o su "Pianifica una riunione" per pianificare una riunione in anticipo, definendo il nome, la data e l'ora.</a:t>
            </a:r>
          </a:p>
          <a:p>
            <a:pPr>
              <a:lnSpc>
                <a:spcPts val="4372"/>
              </a:lnSpc>
            </a:pP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È anche possibile unirsi a una riunione come partecipante in questa pagina, inserendo il codice di connessione o il link.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8184897" y="2776229"/>
            <a:ext cx="7425052" cy="6482071"/>
          </a:xfrm>
          <a:custGeom>
            <a:avLst/>
            <a:gdLst/>
            <a:ahLst/>
            <a:cxnLst/>
            <a:rect r="r" b="b" t="t" l="l"/>
            <a:pathLst>
              <a:path h="6482071" w="7425052">
                <a:moveTo>
                  <a:pt x="0" y="0"/>
                </a:moveTo>
                <a:lnTo>
                  <a:pt x="7425053" y="0"/>
                </a:lnTo>
                <a:lnTo>
                  <a:pt x="7425053" y="6482071"/>
                </a:lnTo>
                <a:lnTo>
                  <a:pt x="0" y="648207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2199478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Google Meet</a:t>
            </a:r>
          </a:p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Avviare o programmare una riunione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314685"/>
            <a:ext cx="7381326" cy="71596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Quando si pianifica una riunione con Google Meet, si può scegliere di salvarla contemporaneamente nel proprio Calendario Google.</a:t>
            </a:r>
          </a:p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Scegliendo questa opzione, è possibile aggiungere gli invitati, che riceveranno direttamente il link di collegamento alla riunione, senza dover inviare loro un'email. </a:t>
            </a:r>
          </a:p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 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Per partecipare alla riunione, è sufficiente fare clic sul link "Partecipa a Google Meet" nell'evento creato.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28700" y="3960078"/>
            <a:ext cx="14682189" cy="2788341"/>
          </a:xfrm>
          <a:custGeom>
            <a:avLst/>
            <a:gdLst/>
            <a:ahLst/>
            <a:cxnLst/>
            <a:rect r="r" b="b" t="t" l="l"/>
            <a:pathLst>
              <a:path h="2788341" w="14682189">
                <a:moveTo>
                  <a:pt x="0" y="0"/>
                </a:moveTo>
                <a:lnTo>
                  <a:pt x="14682189" y="0"/>
                </a:lnTo>
                <a:lnTo>
                  <a:pt x="14682189" y="2788341"/>
                </a:lnTo>
                <a:lnTo>
                  <a:pt x="0" y="2788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41653" r="0" b="-36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422148" y="4415454"/>
            <a:ext cx="1539627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Microfono</a:t>
            </a:r>
          </a:p>
        </p:txBody>
      </p:sp>
      <p:sp>
        <p:nvSpPr>
          <p:cNvPr name="AutoShape 7" id="7"/>
          <p:cNvSpPr/>
          <p:nvPr/>
        </p:nvSpPr>
        <p:spPr>
          <a:xfrm>
            <a:off x="6191961" y="4856188"/>
            <a:ext cx="0" cy="907703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8" id="8"/>
          <p:cNvSpPr txBox="true"/>
          <p:nvPr/>
        </p:nvSpPr>
        <p:spPr>
          <a:xfrm rot="0">
            <a:off x="5374736" y="8215269"/>
            <a:ext cx="1783259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Fotocamera</a:t>
            </a:r>
          </a:p>
        </p:txBody>
      </p:sp>
      <p:sp>
        <p:nvSpPr>
          <p:cNvPr name="AutoShape 9" id="9"/>
          <p:cNvSpPr/>
          <p:nvPr/>
        </p:nvSpPr>
        <p:spPr>
          <a:xfrm flipV="true">
            <a:off x="6329164" y="6792576"/>
            <a:ext cx="484546" cy="1479843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0" id="10"/>
          <p:cNvSpPr txBox="true"/>
          <p:nvPr/>
        </p:nvSpPr>
        <p:spPr>
          <a:xfrm rot="0">
            <a:off x="7215010" y="8817567"/>
            <a:ext cx="1258342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Reazioni</a:t>
            </a:r>
          </a:p>
        </p:txBody>
      </p:sp>
      <p:sp>
        <p:nvSpPr>
          <p:cNvPr name="AutoShape 11" id="11"/>
          <p:cNvSpPr/>
          <p:nvPr/>
        </p:nvSpPr>
        <p:spPr>
          <a:xfrm flipV="true">
            <a:off x="7859115" y="6792377"/>
            <a:ext cx="162143" cy="208234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2" id="12"/>
          <p:cNvSpPr txBox="true"/>
          <p:nvPr/>
        </p:nvSpPr>
        <p:spPr>
          <a:xfrm rot="0">
            <a:off x="6670990" y="3519345"/>
            <a:ext cx="1452116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Sottotitoli</a:t>
            </a:r>
          </a:p>
        </p:txBody>
      </p:sp>
      <p:sp>
        <p:nvSpPr>
          <p:cNvPr name="AutoShape 13" id="13"/>
          <p:cNvSpPr/>
          <p:nvPr/>
        </p:nvSpPr>
        <p:spPr>
          <a:xfrm>
            <a:off x="7397095" y="3960078"/>
            <a:ext cx="451" cy="1803813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4" id="14"/>
          <p:cNvSpPr txBox="true"/>
          <p:nvPr/>
        </p:nvSpPr>
        <p:spPr>
          <a:xfrm rot="0">
            <a:off x="7908943" y="4157555"/>
            <a:ext cx="1388715" cy="88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Condividi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schermo</a:t>
            </a:r>
          </a:p>
        </p:txBody>
      </p:sp>
      <p:sp>
        <p:nvSpPr>
          <p:cNvPr name="AutoShape 15" id="15"/>
          <p:cNvSpPr/>
          <p:nvPr/>
        </p:nvSpPr>
        <p:spPr>
          <a:xfrm>
            <a:off x="8606141" y="5045963"/>
            <a:ext cx="4906" cy="717927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6" id="16"/>
          <p:cNvSpPr txBox="true"/>
          <p:nvPr/>
        </p:nvSpPr>
        <p:spPr>
          <a:xfrm rot="0">
            <a:off x="8635648" y="7967752"/>
            <a:ext cx="1209080" cy="88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Alzare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la mano</a:t>
            </a:r>
          </a:p>
        </p:txBody>
      </p:sp>
      <p:sp>
        <p:nvSpPr>
          <p:cNvPr name="AutoShape 17" id="17"/>
          <p:cNvSpPr/>
          <p:nvPr/>
        </p:nvSpPr>
        <p:spPr>
          <a:xfrm flipH="true" flipV="true">
            <a:off x="9220907" y="6813310"/>
            <a:ext cx="14357" cy="1211593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8" id="18"/>
          <p:cNvSpPr txBox="true"/>
          <p:nvPr/>
        </p:nvSpPr>
        <p:spPr>
          <a:xfrm rot="0">
            <a:off x="553622" y="1270067"/>
            <a:ext cx="11557539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Google Meet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L'interfaccia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6732388" y="2064428"/>
            <a:ext cx="7162205" cy="88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Altre opzioni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(Registrazione di riunioni, gestione del display...)</a:t>
            </a:r>
          </a:p>
        </p:txBody>
      </p:sp>
      <p:sp>
        <p:nvSpPr>
          <p:cNvPr name="AutoShape 20" id="20"/>
          <p:cNvSpPr/>
          <p:nvPr/>
        </p:nvSpPr>
        <p:spPr>
          <a:xfrm flipH="true">
            <a:off x="9744564" y="2952836"/>
            <a:ext cx="496880" cy="2866463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21" id="21"/>
          <p:cNvSpPr txBox="true"/>
          <p:nvPr/>
        </p:nvSpPr>
        <p:spPr>
          <a:xfrm rot="0">
            <a:off x="9725794" y="8817567"/>
            <a:ext cx="2055912" cy="88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Fine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del</a:t>
            </a:r>
            <a:r>
              <a:rPr lang="en-US" sz="2523">
                <a:solidFill>
                  <a:srgbClr val="000000"/>
                </a:solidFill>
                <a:latin typeface="Open Sans"/>
              </a:rPr>
              <a:t>la riunione</a:t>
            </a:r>
          </a:p>
        </p:txBody>
      </p:sp>
      <p:sp>
        <p:nvSpPr>
          <p:cNvPr name="AutoShape 22" id="22"/>
          <p:cNvSpPr/>
          <p:nvPr/>
        </p:nvSpPr>
        <p:spPr>
          <a:xfrm flipH="true" flipV="true">
            <a:off x="10493281" y="6792476"/>
            <a:ext cx="217129" cy="2082241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23" id="23"/>
          <p:cNvSpPr txBox="true"/>
          <p:nvPr/>
        </p:nvSpPr>
        <p:spPr>
          <a:xfrm rot="0">
            <a:off x="11795888" y="8796797"/>
            <a:ext cx="3750915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Gestione dei partecipanti</a:t>
            </a:r>
          </a:p>
        </p:txBody>
      </p:sp>
      <p:sp>
        <p:nvSpPr>
          <p:cNvPr name="AutoShape 24" id="24"/>
          <p:cNvSpPr/>
          <p:nvPr/>
        </p:nvSpPr>
        <p:spPr>
          <a:xfrm flipH="true" flipV="true">
            <a:off x="13663022" y="6792476"/>
            <a:ext cx="7615" cy="2061472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3622" y="1516835"/>
            <a:ext cx="8194179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Google Meet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Esempio pratico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53622" y="3085328"/>
            <a:ext cx="16705678" cy="38449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State organizzando una festa di compleanno a sorpresa per il vostro migliore amico. 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Per definire i dettagli, si organizza una videoconferenza con tutti gli invitati. Pianificate una riunione su Google Meet, compilando tutti i campi richiesti e invitando almeno uno dei vostri colleghi.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E via!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2098521" y="5461826"/>
            <a:ext cx="3592145" cy="4114800"/>
          </a:xfrm>
          <a:custGeom>
            <a:avLst/>
            <a:gdLst/>
            <a:ahLst/>
            <a:cxnLst/>
            <a:rect r="r" b="b" t="t" l="l"/>
            <a:pathLst>
              <a:path h="4114800" w="3592145">
                <a:moveTo>
                  <a:pt x="0" y="0"/>
                </a:moveTo>
                <a:lnTo>
                  <a:pt x="3592145" y="0"/>
                </a:lnTo>
                <a:lnTo>
                  <a:pt x="35921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DAF0awhyrbI</dc:identifier>
  <dcterms:modified xsi:type="dcterms:W3CDTF">2011-08-01T06:04:30Z</dcterms:modified>
  <cp:revision>1</cp:revision>
  <dc:title>Video conferencing services ITA </dc:title>
</cp:coreProperties>
</file>