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4" r:id="rId30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29" Target="slides/slide8.xml" Type="http://schemas.openxmlformats.org/officeDocument/2006/relationships/slide"/><Relationship Id="rId3" Target="viewProps.xml" Type="http://schemas.openxmlformats.org/officeDocument/2006/relationships/viewProps"/><Relationship Id="rId30" Target="slides/slide9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9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0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1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0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2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3.png" Type="http://schemas.openxmlformats.org/officeDocument/2006/relationships/image"/><Relationship Id="rId6" Target="../media/image1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Finanziato dall'Unione Europea. I punti di vista e le opinioni espresse sono tuttavia esclusivamente quelli dell'autore o degli autori e non riflettono necessariamente quelli dell'Unione Europea o dell'Agenzia esecutiva europea per l'istruzione e la cultura (EACEA). Né l'Unione Europea né l'EACEA possono essere ritenute responsabili. Numero di progetto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97341"/>
            <a:ext cx="12957347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Scoprire e ottimizzare i principali servizi di email, con un'attenzione particolare a Gmail.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Modulo 2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Servizi di messaggistica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723097" y="5517310"/>
            <a:ext cx="1881745" cy="1411309"/>
          </a:xfrm>
          <a:custGeom>
            <a:avLst/>
            <a:gdLst/>
            <a:ahLst/>
            <a:cxnLst/>
            <a:rect r="r" b="b" t="t" l="l"/>
            <a:pathLst>
              <a:path h="1411309" w="1881745">
                <a:moveTo>
                  <a:pt x="0" y="0"/>
                </a:moveTo>
                <a:lnTo>
                  <a:pt x="1881745" y="0"/>
                </a:lnTo>
                <a:lnTo>
                  <a:pt x="1881745" y="1411309"/>
                </a:lnTo>
                <a:lnTo>
                  <a:pt x="0" y="141130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074424" y="5442279"/>
            <a:ext cx="1678722" cy="1561371"/>
          </a:xfrm>
          <a:custGeom>
            <a:avLst/>
            <a:gdLst/>
            <a:ahLst/>
            <a:cxnLst/>
            <a:rect r="r" b="b" t="t" l="l"/>
            <a:pathLst>
              <a:path h="1561371" w="1678722">
                <a:moveTo>
                  <a:pt x="0" y="0"/>
                </a:moveTo>
                <a:lnTo>
                  <a:pt x="1678722" y="0"/>
                </a:lnTo>
                <a:lnTo>
                  <a:pt x="1678722" y="1561371"/>
                </a:lnTo>
                <a:lnTo>
                  <a:pt x="0" y="15613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1383143" y="5517310"/>
            <a:ext cx="1561371" cy="1561371"/>
          </a:xfrm>
          <a:custGeom>
            <a:avLst/>
            <a:gdLst/>
            <a:ahLst/>
            <a:cxnLst/>
            <a:rect r="r" b="b" t="t" l="l"/>
            <a:pathLst>
              <a:path h="1561371" w="1561371">
                <a:moveTo>
                  <a:pt x="0" y="0"/>
                </a:moveTo>
                <a:lnTo>
                  <a:pt x="1561371" y="0"/>
                </a:lnTo>
                <a:lnTo>
                  <a:pt x="1561371" y="1561372"/>
                </a:lnTo>
                <a:lnTo>
                  <a:pt x="0" y="15613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58476" y="2016166"/>
            <a:ext cx="16083273" cy="2030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Un servizio di messaggistica è una piattaforma o un'applicazione informatica che consente agli utenti di inviare, ricevere, archiviare, organizzare e gestire messaggi elettronici. Questi servizi facilitano la comunicazione online, consentendo alle persone di scambiarsi messaggi, file, immagini e altri contenuti.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8400" y="1340636"/>
            <a:ext cx="7611070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Che cos'è un servizio di messaggistica?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4280451"/>
            <a:ext cx="4712791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I servizi email più comuni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172336" y="7370130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Gmail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Il servizio di messaggistica di Google, noto per la sua capacità di archiviazione e la potente funzione di ricerca.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422152" y="7460045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Outlook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Il servizio di messaggistica di Microsoft, che include un calendario e la compatibilità con Microsoft Office.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672195" y="7460045"/>
            <a:ext cx="2983267" cy="1323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Yahoo Mail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Yahoo Mail è un'opzione che punta sulla semplicità e sulla personalizzazione.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8400" y="2194754"/>
            <a:ext cx="16083273" cy="51168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I messaggi elettronici vengono trasmessi istantaneamente, consentendo scambi </a:t>
            </a:r>
            <a:r>
              <a:rPr lang="en-US" sz="2923">
                <a:solidFill>
                  <a:srgbClr val="000000"/>
                </a:solidFill>
                <a:latin typeface="Open Sans Bold"/>
              </a:rPr>
              <a:t>rapidi ed efficienti.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È possibile accedere alle email da qualsiasi luogo, purché si disponga di una connessione a Internet, il che offre una grande </a:t>
            </a:r>
            <a:r>
              <a:rPr lang="en-US" sz="2923">
                <a:solidFill>
                  <a:srgbClr val="000000"/>
                </a:solidFill>
                <a:latin typeface="Open Sans Bold"/>
              </a:rPr>
              <a:t>flessibilità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.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È possibile </a:t>
            </a:r>
            <a:r>
              <a:rPr lang="en-US" sz="2923">
                <a:solidFill>
                  <a:srgbClr val="000000"/>
                </a:solidFill>
                <a:latin typeface="Open Sans Bold"/>
              </a:rPr>
              <a:t>memorizzare e archiviare 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facilmente i messaggi email importanti e recuperarli in un secondo momento. 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I servizi di email offrono funzioni di </a:t>
            </a:r>
            <a:r>
              <a:rPr lang="en-US" sz="2923">
                <a:solidFill>
                  <a:srgbClr val="000000"/>
                </a:solidFill>
                <a:latin typeface="Open Sans Bold"/>
              </a:rPr>
              <a:t>ordinamento, ricerca e filtraggio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 per organizzare i messaggi in modo efficiente in cartelle.</a:t>
            </a:r>
          </a:p>
          <a:p>
            <a:pPr marL="631138" indent="-315569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I servizi di messaggistica consentono di inviare </a:t>
            </a:r>
            <a:r>
              <a:rPr lang="en-US" sz="2923">
                <a:solidFill>
                  <a:srgbClr val="000000"/>
                </a:solidFill>
                <a:latin typeface="Open Sans Bold"/>
              </a:rPr>
              <a:t>allegati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, facilitando la condivisione di documenti, foto, video e altri file.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8400" y="1340636"/>
            <a:ext cx="8474720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Alcuni vantaggi dei servizi di messaggistica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156996" y="4030861"/>
            <a:ext cx="4534540" cy="5227439"/>
          </a:xfrm>
          <a:custGeom>
            <a:avLst/>
            <a:gdLst/>
            <a:ahLst/>
            <a:cxnLst/>
            <a:rect r="r" b="b" t="t" l="l"/>
            <a:pathLst>
              <a:path h="5227439" w="4534540">
                <a:moveTo>
                  <a:pt x="0" y="0"/>
                </a:moveTo>
                <a:lnTo>
                  <a:pt x="4534540" y="0"/>
                </a:lnTo>
                <a:lnTo>
                  <a:pt x="4534540" y="5227439"/>
                </a:lnTo>
                <a:lnTo>
                  <a:pt x="0" y="52274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2276144"/>
            <a:ext cx="16486027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Creare un account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Andare alla pagina di registrazione e cliccare su "Crea un account".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Compilare i campi con i </a:t>
            </a:r>
            <a:r>
              <a:rPr lang="en-US" sz="2923">
                <a:solidFill>
                  <a:srgbClr val="000000"/>
                </a:solidFill>
                <a:latin typeface="Open Sans Bold"/>
              </a:rPr>
              <a:t>dati personali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 (cognome, nome, data di nascita, numero di telefono).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1516835"/>
            <a:ext cx="720357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principali caratteristiche di Gmail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4278342"/>
            <a:ext cx="10971159" cy="4088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Scegliere il nome che si desidera per il proprio indirizzo e-mail, assicurandosi che sia unico e disponibile. Dovrebbe essere seguito da @gmail.com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Utilizzare una </a:t>
            </a:r>
            <a:r>
              <a:rPr lang="en-US" sz="2923">
                <a:solidFill>
                  <a:srgbClr val="000000"/>
                </a:solidFill>
                <a:latin typeface="Open Sans Bold"/>
              </a:rPr>
              <a:t>password 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forte con una varietà di caratteri per rafforzare la sicurezza del proprio account (combinazione di lettere, numeri e caratteri speciali).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Per una maggiore sicurezza, attivare l'autenticazione a due fattori.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918662" y="3310832"/>
            <a:ext cx="7488672" cy="5947468"/>
          </a:xfrm>
          <a:custGeom>
            <a:avLst/>
            <a:gdLst/>
            <a:ahLst/>
            <a:cxnLst/>
            <a:rect r="r" b="b" t="t" l="l"/>
            <a:pathLst>
              <a:path h="5947468" w="7488672">
                <a:moveTo>
                  <a:pt x="0" y="0"/>
                </a:moveTo>
                <a:lnTo>
                  <a:pt x="7488673" y="0"/>
                </a:lnTo>
                <a:lnTo>
                  <a:pt x="7488673" y="5947468"/>
                </a:lnTo>
                <a:lnTo>
                  <a:pt x="0" y="59474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2067719"/>
            <a:ext cx="7901285" cy="76886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Inviare un’email</a:t>
            </a:r>
          </a:p>
          <a:p>
            <a:pPr>
              <a:lnSpc>
                <a:spcPts val="4092"/>
              </a:lnSpc>
            </a:pP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Cliccare su "Nuovo messaggio".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Aggiungere il destinatario (tre campi disponibili: to, cc o bcc). 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Dare un titolo alla sua e-mail compilando il campo "Oggetto". Deve essere chiaro e conciso per catturare l'attenzione del destinatario. 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Scrivere il </a:t>
            </a:r>
            <a:r>
              <a:rPr lang="en-US" sz="2923">
                <a:solidFill>
                  <a:srgbClr val="000000"/>
                </a:solidFill>
                <a:latin typeface="Open Sans Bold"/>
              </a:rPr>
              <a:t>messaggio 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nell'apposita casella di testo. 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È possibile anche formattare il testo utilizzando gli strumenti di formattazione disponibili. 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Cliccare su "Invia".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1280275"/>
            <a:ext cx="720357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principali caratteristiche di Gmail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436437" y="3066250"/>
            <a:ext cx="6432890" cy="5194926"/>
          </a:xfrm>
          <a:custGeom>
            <a:avLst/>
            <a:gdLst/>
            <a:ahLst/>
            <a:cxnLst/>
            <a:rect r="r" b="b" t="t" l="l"/>
            <a:pathLst>
              <a:path h="5194926" w="6432890">
                <a:moveTo>
                  <a:pt x="0" y="0"/>
                </a:moveTo>
                <a:lnTo>
                  <a:pt x="6432890" y="0"/>
                </a:lnTo>
                <a:lnTo>
                  <a:pt x="6432890" y="5194926"/>
                </a:lnTo>
                <a:lnTo>
                  <a:pt x="0" y="51949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2067719"/>
            <a:ext cx="8288814" cy="76886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Rispondere o inoltrare un'e-mail</a:t>
            </a:r>
          </a:p>
          <a:p>
            <a:pPr>
              <a:lnSpc>
                <a:spcPts val="4092"/>
              </a:lnSpc>
            </a:pP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Aprire l'e-mail a cui si desidera rispondere. 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Si può scegliere tra "</a:t>
            </a:r>
            <a:r>
              <a:rPr lang="en-US" sz="2923">
                <a:solidFill>
                  <a:srgbClr val="000000"/>
                </a:solidFill>
                <a:latin typeface="Open Sans Bold"/>
              </a:rPr>
              <a:t>Rispondi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" o "</a:t>
            </a:r>
            <a:r>
              <a:rPr lang="en-US" sz="2923">
                <a:solidFill>
                  <a:srgbClr val="000000"/>
                </a:solidFill>
                <a:latin typeface="Open Sans Bold"/>
              </a:rPr>
              <a:t>Rispondi a tutti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", che includerà tutti i destinatari dell'e-mail iniziale nella risposta. Si può anche decidere di </a:t>
            </a:r>
            <a:r>
              <a:rPr lang="en-US" sz="2923">
                <a:solidFill>
                  <a:srgbClr val="000000"/>
                </a:solidFill>
                <a:latin typeface="Open Sans Bold"/>
              </a:rPr>
              <a:t>inoltrare </a:t>
            </a:r>
            <a:r>
              <a:rPr lang="en-US" sz="2923">
                <a:solidFill>
                  <a:srgbClr val="000000"/>
                </a:solidFill>
                <a:latin typeface="Open Sans"/>
              </a:rPr>
              <a:t>l'e-mail ad un terzo contatto.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Scrivere il messaggio nell'apposita casella di testo (Gmail offre spesso suggerimenti per risposte rapide, per risparmiare tempo durante la scrittura delle e-mail).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Cliccare su "Invia".</a:t>
            </a:r>
          </a:p>
          <a:p>
            <a:pPr>
              <a:lnSpc>
                <a:spcPts val="4092"/>
              </a:lnSpc>
            </a:pPr>
          </a:p>
          <a:p>
            <a:pPr>
              <a:lnSpc>
                <a:spcPts val="4092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1280275"/>
            <a:ext cx="720357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principali caratteristiche di Gmail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2067719"/>
            <a:ext cx="14581089" cy="4088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Allegare un file a un'email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Osservando più da vicino l'area di inserimento del testo, si noteranno varie icone. L'icona 'Allega un file', spesso rappresentata da una graffetta o da un file, è cerchiata in rosso e consente di selezionare il file che si desidera allegare all'e-mail navigando tra le cartelle del proprio computer.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Una volta selezionato il file, attendere che venga scaricato completamente prima di inviare l'e-mail (la velocità di download dipende dalle dimensioni del file e dalla qualità della connessione Internet).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5055044" y="6537406"/>
            <a:ext cx="12485669" cy="3098131"/>
          </a:xfrm>
          <a:custGeom>
            <a:avLst/>
            <a:gdLst/>
            <a:ahLst/>
            <a:cxnLst/>
            <a:rect r="r" b="b" t="t" l="l"/>
            <a:pathLst>
              <a:path h="3098131" w="12485669">
                <a:moveTo>
                  <a:pt x="0" y="0"/>
                </a:moveTo>
                <a:lnTo>
                  <a:pt x="12485669" y="0"/>
                </a:lnTo>
                <a:lnTo>
                  <a:pt x="12485669" y="3098131"/>
                </a:lnTo>
                <a:lnTo>
                  <a:pt x="0" y="30981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7004" t="-402517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grpSp>
        <p:nvGrpSpPr>
          <p:cNvPr name="Group 7" id="7"/>
          <p:cNvGrpSpPr/>
          <p:nvPr/>
        </p:nvGrpSpPr>
        <p:grpSpPr>
          <a:xfrm rot="0">
            <a:off x="8869227" y="8321482"/>
            <a:ext cx="1314056" cy="1314056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71450" cap="sq">
              <a:solidFill>
                <a:srgbClr val="CD0A3C"/>
              </a:solidFill>
              <a:prstDash val="solid"/>
              <a:miter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553622" y="1280275"/>
            <a:ext cx="720357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principali caratteristiche di Gmail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2115344"/>
            <a:ext cx="3449838" cy="6148933"/>
          </a:xfrm>
          <a:custGeom>
            <a:avLst/>
            <a:gdLst/>
            <a:ahLst/>
            <a:cxnLst/>
            <a:rect r="r" b="b" t="t" l="l"/>
            <a:pathLst>
              <a:path h="6148933" w="3449838">
                <a:moveTo>
                  <a:pt x="0" y="0"/>
                </a:moveTo>
                <a:lnTo>
                  <a:pt x="3449837" y="0"/>
                </a:lnTo>
                <a:lnTo>
                  <a:pt x="3449837" y="6148933"/>
                </a:lnTo>
                <a:lnTo>
                  <a:pt x="0" y="614893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80275"/>
            <a:ext cx="720357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principali caratteristiche di Gmail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504264" y="2130337"/>
            <a:ext cx="9390329" cy="35738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Le etichette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Sul lato destro dell'interfaccia, troverà varie etichette per facilitare l'utilizzo della sua posta elettronica. 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Simili alle cartelle, aiutano a organizzare e classificare le email. Possono essere personalizzate in base alle proprie esigenze, e possono essere visualizzate o nascoste.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6391342"/>
            <a:ext cx="11067985" cy="2573996"/>
          </a:xfrm>
          <a:custGeom>
            <a:avLst/>
            <a:gdLst/>
            <a:ahLst/>
            <a:cxnLst/>
            <a:rect r="r" b="b" t="t" l="l"/>
            <a:pathLst>
              <a:path h="2573996" w="11067985">
                <a:moveTo>
                  <a:pt x="0" y="0"/>
                </a:moveTo>
                <a:lnTo>
                  <a:pt x="11067984" y="0"/>
                </a:lnTo>
                <a:lnTo>
                  <a:pt x="11067984" y="2573996"/>
                </a:lnTo>
                <a:lnTo>
                  <a:pt x="0" y="257399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62112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6572815" y="3063699"/>
            <a:ext cx="10097583" cy="3022843"/>
          </a:xfrm>
          <a:custGeom>
            <a:avLst/>
            <a:gdLst/>
            <a:ahLst/>
            <a:cxnLst/>
            <a:rect r="r" b="b" t="t" l="l"/>
            <a:pathLst>
              <a:path h="3022843" w="10097583">
                <a:moveTo>
                  <a:pt x="0" y="0"/>
                </a:moveTo>
                <a:lnTo>
                  <a:pt x="10097583" y="0"/>
                </a:lnTo>
                <a:lnTo>
                  <a:pt x="10097583" y="3022843"/>
                </a:lnTo>
                <a:lnTo>
                  <a:pt x="0" y="302284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7" id="7"/>
          <p:cNvSpPr txBox="true"/>
          <p:nvPr/>
        </p:nvSpPr>
        <p:spPr>
          <a:xfrm rot="0">
            <a:off x="11953607" y="6339870"/>
            <a:ext cx="5808839" cy="30594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Cerca email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Cliccando su "Cerca email" nella parte superiore della pagina, è possibile trovare rapidamente le vecchie email, utilizzando filtri e criteri di ricerca.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1280275"/>
            <a:ext cx="720357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principali caratteristiche di Gmail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3622" y="1903487"/>
            <a:ext cx="5797483" cy="4088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Spam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Gmail dispone di un filtro antispam che riduce la quantità di posta indesiderata che si riceve e che viene inserita in una cartella separata. Queste email vengono eliminate automaticamente dopo 30 giorni.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DAFzq5P_ezU</dc:identifier>
  <dcterms:modified xsi:type="dcterms:W3CDTF">2011-08-01T06:04:30Z</dcterms:modified>
  <cp:revision>1</cp:revision>
  <dc:title>Messaging services ITA </dc:title>
</cp:coreProperties>
</file>