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 Id="rId6" Target="http://www.meet.google.com" TargetMode="External" Type="http://schemas.openxmlformats.org/officeDocument/2006/relationships/hyperlink"/></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Optimiser la préparation et la conduite de séance en ligne</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4</a:t>
            </a:r>
          </a:p>
          <a:p>
            <a:pPr algn="ctr">
              <a:lnSpc>
                <a:spcPts val="5772"/>
              </a:lnSpc>
              <a:spcBef>
                <a:spcPct val="0"/>
              </a:spcBef>
            </a:pPr>
            <a:r>
              <a:rPr lang="en-US" sz="4123">
                <a:solidFill>
                  <a:srgbClr val="000000"/>
                </a:solidFill>
                <a:latin typeface="Open Sans Bold"/>
              </a:rPr>
              <a:t>Les services de visioconférence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182950" y="5050953"/>
            <a:ext cx="1688178" cy="1392747"/>
          </a:xfrm>
          <a:custGeom>
            <a:avLst/>
            <a:gdLst/>
            <a:ahLst/>
            <a:cxnLst/>
            <a:rect r="r" b="b" t="t" l="l"/>
            <a:pathLst>
              <a:path h="1392747" w="1688178">
                <a:moveTo>
                  <a:pt x="0" y="0"/>
                </a:moveTo>
                <a:lnTo>
                  <a:pt x="1688178" y="0"/>
                </a:lnTo>
                <a:lnTo>
                  <a:pt x="1688178" y="1392748"/>
                </a:lnTo>
                <a:lnTo>
                  <a:pt x="0" y="1392748"/>
                </a:lnTo>
                <a:lnTo>
                  <a:pt x="0" y="0"/>
                </a:lnTo>
                <a:close/>
              </a:path>
            </a:pathLst>
          </a:custGeom>
          <a:blipFill>
            <a:blip r:embed="rId5"/>
            <a:stretch>
              <a:fillRect l="0" t="0" r="0" b="0"/>
            </a:stretch>
          </a:blipFill>
        </p:spPr>
      </p:sp>
      <p:sp>
        <p:nvSpPr>
          <p:cNvPr name="Freeform 6" id="6"/>
          <p:cNvSpPr/>
          <p:nvPr/>
        </p:nvSpPr>
        <p:spPr>
          <a:xfrm flipH="false" flipV="false" rot="0">
            <a:off x="5316467" y="4824112"/>
            <a:ext cx="2909483" cy="1939655"/>
          </a:xfrm>
          <a:custGeom>
            <a:avLst/>
            <a:gdLst/>
            <a:ahLst/>
            <a:cxnLst/>
            <a:rect r="r" b="b" t="t" l="l"/>
            <a:pathLst>
              <a:path h="1939655" w="2909483">
                <a:moveTo>
                  <a:pt x="0" y="0"/>
                </a:moveTo>
                <a:lnTo>
                  <a:pt x="2909483" y="0"/>
                </a:lnTo>
                <a:lnTo>
                  <a:pt x="2909483" y="1939655"/>
                </a:lnTo>
                <a:lnTo>
                  <a:pt x="0" y="1939655"/>
                </a:lnTo>
                <a:lnTo>
                  <a:pt x="0" y="0"/>
                </a:lnTo>
                <a:close/>
              </a:path>
            </a:pathLst>
          </a:custGeom>
          <a:blipFill>
            <a:blip r:embed="rId6"/>
            <a:stretch>
              <a:fillRect l="0" t="0" r="0" b="0"/>
            </a:stretch>
          </a:blipFill>
        </p:spPr>
      </p:sp>
      <p:sp>
        <p:nvSpPr>
          <p:cNvPr name="Freeform 7" id="7"/>
          <p:cNvSpPr/>
          <p:nvPr/>
        </p:nvSpPr>
        <p:spPr>
          <a:xfrm flipH="false" flipV="false" rot="0">
            <a:off x="12743537" y="5095109"/>
            <a:ext cx="3712252" cy="1348592"/>
          </a:xfrm>
          <a:custGeom>
            <a:avLst/>
            <a:gdLst/>
            <a:ahLst/>
            <a:cxnLst/>
            <a:rect r="r" b="b" t="t" l="l"/>
            <a:pathLst>
              <a:path h="1348592" w="3712252">
                <a:moveTo>
                  <a:pt x="0" y="0"/>
                </a:moveTo>
                <a:lnTo>
                  <a:pt x="3712252" y="0"/>
                </a:lnTo>
                <a:lnTo>
                  <a:pt x="3712252" y="1348592"/>
                </a:lnTo>
                <a:lnTo>
                  <a:pt x="0" y="1348592"/>
                </a:lnTo>
                <a:lnTo>
                  <a:pt x="0" y="0"/>
                </a:lnTo>
                <a:close/>
              </a:path>
            </a:pathLst>
          </a:custGeom>
          <a:blipFill>
            <a:blip r:embed="rId7"/>
            <a:stretch>
              <a:fillRect l="0" t="0" r="0" b="0"/>
            </a:stretch>
          </a:blipFill>
        </p:spPr>
      </p:sp>
      <p:sp>
        <p:nvSpPr>
          <p:cNvPr name="Freeform 8" id="8"/>
          <p:cNvSpPr/>
          <p:nvPr/>
        </p:nvSpPr>
        <p:spPr>
          <a:xfrm flipH="false" flipV="false" rot="0">
            <a:off x="9834282" y="5050953"/>
            <a:ext cx="1702307" cy="1485972"/>
          </a:xfrm>
          <a:custGeom>
            <a:avLst/>
            <a:gdLst/>
            <a:ahLst/>
            <a:cxnLst/>
            <a:rect r="r" b="b" t="t" l="l"/>
            <a:pathLst>
              <a:path h="1485972" w="1702307">
                <a:moveTo>
                  <a:pt x="0" y="0"/>
                </a:moveTo>
                <a:lnTo>
                  <a:pt x="1702307" y="0"/>
                </a:lnTo>
                <a:lnTo>
                  <a:pt x="1702307" y="1485972"/>
                </a:lnTo>
                <a:lnTo>
                  <a:pt x="0" y="1485972"/>
                </a:lnTo>
                <a:lnTo>
                  <a:pt x="0" y="0"/>
                </a:lnTo>
                <a:close/>
              </a:path>
            </a:pathLst>
          </a:custGeom>
          <a:blipFill>
            <a:blip r:embed="rId8"/>
            <a:stretch>
              <a:fillRect l="0" t="0" r="0" b="0"/>
            </a:stretch>
          </a:blipFill>
        </p:spPr>
      </p:sp>
      <p:sp>
        <p:nvSpPr>
          <p:cNvPr name="TextBox 9" id="9"/>
          <p:cNvSpPr txBox="true"/>
          <p:nvPr/>
        </p:nvSpPr>
        <p:spPr>
          <a:xfrm rot="0">
            <a:off x="558400" y="2000627"/>
            <a:ext cx="16083273"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a:rPr>
              <a:t>C’est une application qui offre une solution de communication audio et vidéo en direct, souvent utilisée pour les réunions professionnelles, les conférences, les formations à distance et les appels personnels.</a:t>
            </a:r>
          </a:p>
          <a:p>
            <a:pPr>
              <a:lnSpc>
                <a:spcPts val="4092"/>
              </a:lnSpc>
              <a:spcBef>
                <a:spcPct val="0"/>
              </a:spcBef>
            </a:pPr>
          </a:p>
        </p:txBody>
      </p:sp>
      <p:sp>
        <p:nvSpPr>
          <p:cNvPr name="TextBox 10" id="10"/>
          <p:cNvSpPr txBox="true"/>
          <p:nvPr/>
        </p:nvSpPr>
        <p:spPr>
          <a:xfrm rot="0">
            <a:off x="558400" y="1340636"/>
            <a:ext cx="865892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service de visioconférence? </a:t>
            </a:r>
          </a:p>
        </p:txBody>
      </p:sp>
      <p:sp>
        <p:nvSpPr>
          <p:cNvPr name="TextBox 11" id="11"/>
          <p:cNvSpPr txBox="true"/>
          <p:nvPr/>
        </p:nvSpPr>
        <p:spPr>
          <a:xfrm rot="0">
            <a:off x="558400" y="3753662"/>
            <a:ext cx="9416355"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services de visioconférence les plus populaires </a:t>
            </a:r>
          </a:p>
        </p:txBody>
      </p:sp>
      <p:sp>
        <p:nvSpPr>
          <p:cNvPr name="TextBox 12" id="12"/>
          <p:cNvSpPr txBox="true"/>
          <p:nvPr/>
        </p:nvSpPr>
        <p:spPr>
          <a:xfrm rot="0">
            <a:off x="1535405" y="6498825"/>
            <a:ext cx="2983267" cy="232346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Google Meet</a:t>
            </a:r>
          </a:p>
          <a:p>
            <a:pPr algn="ctr">
              <a:lnSpc>
                <a:spcPts val="2659"/>
              </a:lnSpc>
              <a:spcBef>
                <a:spcPct val="0"/>
              </a:spcBef>
            </a:pPr>
            <a:r>
              <a:rPr lang="en-US" sz="1899">
                <a:solidFill>
                  <a:srgbClr val="000000"/>
                </a:solidFill>
                <a:latin typeface="Open Sans"/>
              </a:rPr>
              <a:t>Service de visioconférence de Google, il est largement utilisé en entreprise et pour l'enseignement à distance.</a:t>
            </a:r>
          </a:p>
        </p:txBody>
      </p:sp>
      <p:sp>
        <p:nvSpPr>
          <p:cNvPr name="TextBox 13" id="13"/>
          <p:cNvSpPr txBox="true"/>
          <p:nvPr/>
        </p:nvSpPr>
        <p:spPr>
          <a:xfrm rot="0">
            <a:off x="5279575" y="6832200"/>
            <a:ext cx="2983267"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Zoom</a:t>
            </a:r>
          </a:p>
          <a:p>
            <a:pPr algn="ctr">
              <a:lnSpc>
                <a:spcPts val="2659"/>
              </a:lnSpc>
              <a:spcBef>
                <a:spcPct val="0"/>
              </a:spcBef>
            </a:pPr>
            <a:r>
              <a:rPr lang="en-US" sz="1899">
                <a:solidFill>
                  <a:srgbClr val="000000"/>
                </a:solidFill>
                <a:latin typeface="Open Sans"/>
              </a:rPr>
              <a:t>L'un des services de visioconférence les plus utilisés, il offre une gamme de fonctionnalités pour les réunions en ligne, les webinaires et les conférences.</a:t>
            </a:r>
          </a:p>
        </p:txBody>
      </p:sp>
      <p:sp>
        <p:nvSpPr>
          <p:cNvPr name="TextBox 14" id="14"/>
          <p:cNvSpPr txBox="true"/>
          <p:nvPr/>
        </p:nvSpPr>
        <p:spPr>
          <a:xfrm rot="0">
            <a:off x="9193802" y="6801485"/>
            <a:ext cx="2983267" cy="29902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Microsoft Teams  </a:t>
            </a:r>
          </a:p>
          <a:p>
            <a:pPr algn="ctr">
              <a:lnSpc>
                <a:spcPts val="2659"/>
              </a:lnSpc>
              <a:spcBef>
                <a:spcPct val="0"/>
              </a:spcBef>
            </a:pPr>
            <a:r>
              <a:rPr lang="en-US" sz="1899">
                <a:solidFill>
                  <a:srgbClr val="000000"/>
                </a:solidFill>
                <a:latin typeface="Open Sans"/>
              </a:rPr>
              <a:t>I</a:t>
            </a:r>
            <a:r>
              <a:rPr lang="en-US" sz="1899">
                <a:solidFill>
                  <a:srgbClr val="000000"/>
                </a:solidFill>
                <a:latin typeface="Open Sans"/>
              </a:rPr>
              <a:t>ntégré à la suite Microsoft 365, Teams propose des fonctionnalités de visioconférence, de chat, de partage de fichiers et de collaboration.</a:t>
            </a:r>
          </a:p>
          <a:p>
            <a:pPr algn="ctr">
              <a:lnSpc>
                <a:spcPts val="2659"/>
              </a:lnSpc>
              <a:spcBef>
                <a:spcPct val="0"/>
              </a:spcBef>
            </a:pPr>
          </a:p>
        </p:txBody>
      </p:sp>
      <p:sp>
        <p:nvSpPr>
          <p:cNvPr name="TextBox 15" id="15"/>
          <p:cNvSpPr txBox="true"/>
          <p:nvPr/>
        </p:nvSpPr>
        <p:spPr>
          <a:xfrm rot="0">
            <a:off x="13108029"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Skype</a:t>
            </a:r>
          </a:p>
          <a:p>
            <a:pPr algn="ctr">
              <a:lnSpc>
                <a:spcPts val="2659"/>
              </a:lnSpc>
              <a:spcBef>
                <a:spcPct val="0"/>
              </a:spcBef>
            </a:pPr>
            <a:r>
              <a:rPr lang="en-US" sz="1899">
                <a:solidFill>
                  <a:srgbClr val="000000"/>
                </a:solidFill>
                <a:latin typeface="Open Sans"/>
              </a:rPr>
              <a:t>Maintenant intégré dans Microsoft Teams, Skype est utilisé pour les communications professionnelles mais aussi personnelles.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55023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Bold"/>
              </a:rPr>
              <a:t>Vidéo et audio en direct</a:t>
            </a:r>
            <a:r>
              <a:rPr lang="en-US" sz="3123">
                <a:solidFill>
                  <a:srgbClr val="000000"/>
                </a:solidFill>
                <a:latin typeface="Open Sans"/>
              </a:rPr>
              <a:t> : via les caméras, les microphones et les haut-parleurs. </a:t>
            </a:r>
          </a:p>
          <a:p>
            <a:pPr marL="674317" indent="-337159" lvl="1">
              <a:lnSpc>
                <a:spcPts val="4372"/>
              </a:lnSpc>
              <a:buFont typeface="Arial"/>
              <a:buChar char="•"/>
            </a:pPr>
            <a:r>
              <a:rPr lang="en-US" sz="3123">
                <a:solidFill>
                  <a:srgbClr val="000000"/>
                </a:solidFill>
                <a:latin typeface="Open Sans Bold"/>
              </a:rPr>
              <a:t>Partage d'écran</a:t>
            </a:r>
            <a:r>
              <a:rPr lang="en-US" sz="3123">
                <a:solidFill>
                  <a:srgbClr val="000000"/>
                </a:solidFill>
                <a:latin typeface="Open Sans"/>
              </a:rPr>
              <a:t> : en permettant à un participant de partager son écran avec les autres, ce qui facilite la présentation de diaporamas et de documents.</a:t>
            </a:r>
          </a:p>
          <a:p>
            <a:pPr marL="674317" indent="-337159" lvl="1">
              <a:lnSpc>
                <a:spcPts val="4372"/>
              </a:lnSpc>
              <a:buFont typeface="Arial"/>
              <a:buChar char="•"/>
            </a:pPr>
            <a:r>
              <a:rPr lang="en-US" sz="3123">
                <a:solidFill>
                  <a:srgbClr val="000000"/>
                </a:solidFill>
                <a:latin typeface="Open Sans Bold"/>
              </a:rPr>
              <a:t>Chat en ligne</a:t>
            </a:r>
            <a:r>
              <a:rPr lang="en-US" sz="3123">
                <a:solidFill>
                  <a:srgbClr val="000000"/>
                </a:solidFill>
                <a:latin typeface="Open Sans"/>
              </a:rPr>
              <a:t> : pour poser des questions, partager des liens ou discuter sans interrompre la conversation vidéo principale.</a:t>
            </a:r>
          </a:p>
          <a:p>
            <a:pPr marL="674317" indent="-337159" lvl="1">
              <a:lnSpc>
                <a:spcPts val="4372"/>
              </a:lnSpc>
              <a:buFont typeface="Arial"/>
              <a:buChar char="•"/>
            </a:pPr>
            <a:r>
              <a:rPr lang="en-US" sz="3123">
                <a:solidFill>
                  <a:srgbClr val="000000"/>
                </a:solidFill>
                <a:latin typeface="Open Sans Bold"/>
              </a:rPr>
              <a:t>Enregistrement de la réunion</a:t>
            </a:r>
            <a:r>
              <a:rPr lang="en-US" sz="3123">
                <a:solidFill>
                  <a:srgbClr val="000000"/>
                </a:solidFill>
                <a:latin typeface="Open Sans"/>
              </a:rPr>
              <a:t> : pour une consultation ultérieure ou pour partager avec ceux qui n'ont pas pu y assister en direct.</a:t>
            </a:r>
          </a:p>
          <a:p>
            <a:pPr marL="674317" indent="-337159" lvl="1">
              <a:lnSpc>
                <a:spcPts val="4372"/>
              </a:lnSpc>
              <a:buFont typeface="Arial"/>
              <a:buChar char="•"/>
            </a:pPr>
            <a:r>
              <a:rPr lang="en-US" sz="3123">
                <a:solidFill>
                  <a:srgbClr val="000000"/>
                </a:solidFill>
                <a:latin typeface="Open Sans Bold"/>
              </a:rPr>
              <a:t>Gestion des participants</a:t>
            </a:r>
            <a:r>
              <a:rPr lang="en-US" sz="3123">
                <a:solidFill>
                  <a:srgbClr val="000000"/>
                </a:solidFill>
                <a:latin typeface="Open Sans"/>
              </a:rPr>
              <a:t> : les organisateurs peuvent contrôler les autorisations, comme muter les participants, activer ou désactiver les caméras, et gérer l'admission à la réunion.</a:t>
            </a:r>
          </a:p>
        </p:txBody>
      </p:sp>
      <p:sp>
        <p:nvSpPr>
          <p:cNvPr name="TextBox 6" id="6"/>
          <p:cNvSpPr txBox="true"/>
          <p:nvPr/>
        </p:nvSpPr>
        <p:spPr>
          <a:xfrm rot="0">
            <a:off x="558400" y="1340636"/>
            <a:ext cx="1006316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fonctionnalités des services de visioconférence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7826963" y="2392451"/>
            <a:ext cx="7189253" cy="6273955"/>
          </a:xfrm>
          <a:custGeom>
            <a:avLst/>
            <a:gdLst/>
            <a:ahLst/>
            <a:cxnLst/>
            <a:rect r="r" b="b" t="t" l="l"/>
            <a:pathLst>
              <a:path h="6273955" w="7189253">
                <a:moveTo>
                  <a:pt x="0" y="0"/>
                </a:moveTo>
                <a:lnTo>
                  <a:pt x="7189254" y="0"/>
                </a:lnTo>
                <a:lnTo>
                  <a:pt x="7189254" y="6273955"/>
                </a:lnTo>
                <a:lnTo>
                  <a:pt x="0" y="6273955"/>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017736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Google Meet</a:t>
            </a:r>
          </a:p>
          <a:p>
            <a:pPr>
              <a:lnSpc>
                <a:spcPts val="4372"/>
              </a:lnSpc>
              <a:spcBef>
                <a:spcPct val="0"/>
              </a:spcBef>
            </a:pPr>
            <a:r>
              <a:rPr lang="en-US" sz="3123">
                <a:solidFill>
                  <a:srgbClr val="000000"/>
                </a:solidFill>
                <a:latin typeface="Open Sans Italics"/>
              </a:rPr>
              <a:t>Démarrer ou Planifier une réunion</a:t>
            </a:r>
          </a:p>
        </p:txBody>
      </p:sp>
      <p:sp>
        <p:nvSpPr>
          <p:cNvPr name="TextBox 7" id="7"/>
          <p:cNvSpPr txBox="true"/>
          <p:nvPr/>
        </p:nvSpPr>
        <p:spPr>
          <a:xfrm rot="0">
            <a:off x="553622" y="2295635"/>
            <a:ext cx="6675999" cy="66072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Rendez-vous sur </a:t>
            </a:r>
            <a:r>
              <a:rPr lang="en-US" sz="3123" u="sng">
                <a:solidFill>
                  <a:srgbClr val="000000"/>
                </a:solidFill>
                <a:latin typeface="Open Sans"/>
                <a:hlinkClick r:id="rId6" tooltip="http://www.meet.google.com"/>
              </a:rPr>
              <a:t>meet.google.com</a:t>
            </a:r>
            <a:r>
              <a:rPr lang="en-US" sz="3123">
                <a:solidFill>
                  <a:srgbClr val="000000"/>
                </a:solidFill>
                <a:latin typeface="Open Sans"/>
              </a:rPr>
              <a:t> </a:t>
            </a:r>
          </a:p>
          <a:p>
            <a:pPr>
              <a:lnSpc>
                <a:spcPts val="4372"/>
              </a:lnSpc>
            </a:pPr>
            <a:r>
              <a:rPr lang="en-US" sz="3123">
                <a:solidFill>
                  <a:srgbClr val="000000"/>
                </a:solidFill>
                <a:latin typeface="Open Sans"/>
              </a:rPr>
              <a:t>Cliquez sur “Nouvelle réunion” pour démarrer une réunion instantanée ou cliquez sur “Planifier une réunion” pour programmer une réunion à l’avance, en définissant le nom, la date et l‘heure.</a:t>
            </a:r>
          </a:p>
          <a:p>
            <a:pPr>
              <a:lnSpc>
                <a:spcPts val="4372"/>
              </a:lnSpc>
            </a:pPr>
          </a:p>
          <a:p>
            <a:pPr>
              <a:lnSpc>
                <a:spcPts val="4372"/>
              </a:lnSpc>
              <a:spcBef>
                <a:spcPct val="0"/>
              </a:spcBef>
            </a:pPr>
            <a:r>
              <a:rPr lang="en-US" sz="3123">
                <a:solidFill>
                  <a:srgbClr val="000000"/>
                </a:solidFill>
                <a:latin typeface="Open Sans"/>
              </a:rPr>
              <a:t>Vous pouvez également rejoindre une réunion en tant que participant de cette page, en insérant le code ou le lien de connexion.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184897" y="2776229"/>
            <a:ext cx="7425052" cy="6482071"/>
          </a:xfrm>
          <a:custGeom>
            <a:avLst/>
            <a:gdLst/>
            <a:ahLst/>
            <a:cxnLst/>
            <a:rect r="r" b="b" t="t" l="l"/>
            <a:pathLst>
              <a:path h="6482071" w="7425052">
                <a:moveTo>
                  <a:pt x="0" y="0"/>
                </a:moveTo>
                <a:lnTo>
                  <a:pt x="7425053" y="0"/>
                </a:lnTo>
                <a:lnTo>
                  <a:pt x="7425053" y="6482071"/>
                </a:lnTo>
                <a:lnTo>
                  <a:pt x="0" y="6482071"/>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017736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Google Meet</a:t>
            </a:r>
          </a:p>
          <a:p>
            <a:pPr>
              <a:lnSpc>
                <a:spcPts val="4372"/>
              </a:lnSpc>
              <a:spcBef>
                <a:spcPct val="0"/>
              </a:spcBef>
            </a:pPr>
            <a:r>
              <a:rPr lang="en-US" sz="3123">
                <a:solidFill>
                  <a:srgbClr val="000000"/>
                </a:solidFill>
                <a:latin typeface="Open Sans Italics"/>
              </a:rPr>
              <a:t>Accéder à une réunion planifiée depuis votre agenda</a:t>
            </a:r>
          </a:p>
        </p:txBody>
      </p:sp>
      <p:sp>
        <p:nvSpPr>
          <p:cNvPr name="TextBox 7" id="7"/>
          <p:cNvSpPr txBox="true"/>
          <p:nvPr/>
        </p:nvSpPr>
        <p:spPr>
          <a:xfrm rot="0">
            <a:off x="553622" y="2314685"/>
            <a:ext cx="7381326" cy="77121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En planifiant une réunion avec Google Meet, vous pouvez choisir de l’enregistrer par la même occasion dans votre Google Agenda.</a:t>
            </a:r>
          </a:p>
          <a:p>
            <a:pPr>
              <a:lnSpc>
                <a:spcPts val="4372"/>
              </a:lnSpc>
            </a:pPr>
            <a:r>
              <a:rPr lang="en-US" sz="3123">
                <a:solidFill>
                  <a:srgbClr val="000000"/>
                </a:solidFill>
                <a:latin typeface="Open Sans"/>
              </a:rPr>
              <a:t>En choisissant cette option, vous pouvez ajouter vos invités, qui recevront directement le lien de connexion à la réunion, sans besoin de leur envoyer dans un mail. </a:t>
            </a:r>
          </a:p>
          <a:p>
            <a:pPr>
              <a:lnSpc>
                <a:spcPts val="4372"/>
              </a:lnSpc>
            </a:pPr>
            <a:r>
              <a:rPr lang="en-US" sz="3123">
                <a:solidFill>
                  <a:srgbClr val="000000"/>
                </a:solidFill>
                <a:latin typeface="Open Sans"/>
              </a:rPr>
              <a:t> </a:t>
            </a:r>
          </a:p>
          <a:p>
            <a:pPr>
              <a:lnSpc>
                <a:spcPts val="4372"/>
              </a:lnSpc>
            </a:pPr>
            <a:r>
              <a:rPr lang="en-US" sz="3123">
                <a:solidFill>
                  <a:srgbClr val="000000"/>
                </a:solidFill>
                <a:latin typeface="Open Sans"/>
              </a:rPr>
              <a:t>Pour rejoindre la réunion, il suffira de cliquer sur le lien “Rejoindre la réunion Google Meet” dans l’évènement créé. </a:t>
            </a:r>
          </a:p>
          <a:p>
            <a:pPr>
              <a:lnSpc>
                <a:spcPts val="4372"/>
              </a:lnSpc>
              <a:spcBef>
                <a:spcPct val="0"/>
              </a:spcBef>
            </a:pP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028700" y="3960078"/>
            <a:ext cx="14682189" cy="2788341"/>
          </a:xfrm>
          <a:custGeom>
            <a:avLst/>
            <a:gdLst/>
            <a:ahLst/>
            <a:cxnLst/>
            <a:rect r="r" b="b" t="t" l="l"/>
            <a:pathLst>
              <a:path h="2788341" w="14682189">
                <a:moveTo>
                  <a:pt x="0" y="0"/>
                </a:moveTo>
                <a:lnTo>
                  <a:pt x="14682189" y="0"/>
                </a:lnTo>
                <a:lnTo>
                  <a:pt x="14682189" y="2788341"/>
                </a:lnTo>
                <a:lnTo>
                  <a:pt x="0" y="2788341"/>
                </a:lnTo>
                <a:lnTo>
                  <a:pt x="0" y="0"/>
                </a:lnTo>
                <a:close/>
              </a:path>
            </a:pathLst>
          </a:custGeom>
          <a:blipFill>
            <a:blip r:embed="rId5"/>
            <a:stretch>
              <a:fillRect l="0" t="-141653" r="0" b="-36"/>
            </a:stretch>
          </a:blipFill>
          <a:ln w="38100" cap="sq">
            <a:solidFill>
              <a:srgbClr val="000000"/>
            </a:solidFill>
            <a:prstDash val="solid"/>
            <a:miter/>
          </a:ln>
        </p:spPr>
      </p:sp>
      <p:sp>
        <p:nvSpPr>
          <p:cNvPr name="TextBox 6" id="6"/>
          <p:cNvSpPr txBox="true"/>
          <p:nvPr/>
        </p:nvSpPr>
        <p:spPr>
          <a:xfrm rot="0">
            <a:off x="5286838" y="4415454"/>
            <a:ext cx="1810246"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Microphone</a:t>
            </a:r>
          </a:p>
        </p:txBody>
      </p:sp>
      <p:sp>
        <p:nvSpPr>
          <p:cNvPr name="AutoShape 7" id="7"/>
          <p:cNvSpPr/>
          <p:nvPr/>
        </p:nvSpPr>
        <p:spPr>
          <a:xfrm>
            <a:off x="6191961" y="4856188"/>
            <a:ext cx="0" cy="907703"/>
          </a:xfrm>
          <a:prstGeom prst="line">
            <a:avLst/>
          </a:prstGeom>
          <a:ln cap="flat" w="38100">
            <a:solidFill>
              <a:srgbClr val="000000"/>
            </a:solidFill>
            <a:prstDash val="solid"/>
            <a:headEnd type="none" len="sm" w="sm"/>
            <a:tailEnd type="arrow" len="sm" w="med"/>
          </a:ln>
        </p:spPr>
      </p:sp>
      <p:sp>
        <p:nvSpPr>
          <p:cNvPr name="TextBox 8" id="8"/>
          <p:cNvSpPr txBox="true"/>
          <p:nvPr/>
        </p:nvSpPr>
        <p:spPr>
          <a:xfrm rot="0">
            <a:off x="6249387" y="8351335"/>
            <a:ext cx="1167209"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Caméra</a:t>
            </a:r>
          </a:p>
        </p:txBody>
      </p:sp>
      <p:sp>
        <p:nvSpPr>
          <p:cNvPr name="AutoShape 9" id="9"/>
          <p:cNvSpPr/>
          <p:nvPr/>
        </p:nvSpPr>
        <p:spPr>
          <a:xfrm flipH="true" flipV="true">
            <a:off x="6813710" y="6792576"/>
            <a:ext cx="17236" cy="1615910"/>
          </a:xfrm>
          <a:prstGeom prst="line">
            <a:avLst/>
          </a:prstGeom>
          <a:ln cap="flat" w="38100">
            <a:solidFill>
              <a:srgbClr val="000000"/>
            </a:solidFill>
            <a:prstDash val="solid"/>
            <a:headEnd type="none" len="sm" w="sm"/>
            <a:tailEnd type="arrow" len="sm" w="med"/>
          </a:ln>
        </p:spPr>
      </p:sp>
      <p:sp>
        <p:nvSpPr>
          <p:cNvPr name="TextBox 10" id="10"/>
          <p:cNvSpPr txBox="true"/>
          <p:nvPr/>
        </p:nvSpPr>
        <p:spPr>
          <a:xfrm rot="0">
            <a:off x="7317631" y="8796634"/>
            <a:ext cx="1445816"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Réactions</a:t>
            </a:r>
          </a:p>
        </p:txBody>
      </p:sp>
      <p:sp>
        <p:nvSpPr>
          <p:cNvPr name="AutoShape 11" id="11"/>
          <p:cNvSpPr/>
          <p:nvPr/>
        </p:nvSpPr>
        <p:spPr>
          <a:xfrm flipH="true" flipV="true">
            <a:off x="8021257" y="6792377"/>
            <a:ext cx="17641" cy="2061407"/>
          </a:xfrm>
          <a:prstGeom prst="line">
            <a:avLst/>
          </a:prstGeom>
          <a:ln cap="flat" w="38100">
            <a:solidFill>
              <a:srgbClr val="000000"/>
            </a:solidFill>
            <a:prstDash val="solid"/>
            <a:headEnd type="none" len="sm" w="sm"/>
            <a:tailEnd type="arrow" len="sm" w="med"/>
          </a:ln>
        </p:spPr>
      </p:sp>
      <p:sp>
        <p:nvSpPr>
          <p:cNvPr name="TextBox 12" id="12"/>
          <p:cNvSpPr txBox="true"/>
          <p:nvPr/>
        </p:nvSpPr>
        <p:spPr>
          <a:xfrm rot="0">
            <a:off x="6652212" y="3519345"/>
            <a:ext cx="1489670"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Soustitres</a:t>
            </a:r>
          </a:p>
        </p:txBody>
      </p:sp>
      <p:sp>
        <p:nvSpPr>
          <p:cNvPr name="AutoShape 13" id="13"/>
          <p:cNvSpPr/>
          <p:nvPr/>
        </p:nvSpPr>
        <p:spPr>
          <a:xfrm>
            <a:off x="7397095" y="3960078"/>
            <a:ext cx="451" cy="1803813"/>
          </a:xfrm>
          <a:prstGeom prst="line">
            <a:avLst/>
          </a:prstGeom>
          <a:ln cap="flat" w="38100">
            <a:solidFill>
              <a:srgbClr val="000000"/>
            </a:solidFill>
            <a:prstDash val="solid"/>
            <a:headEnd type="none" len="sm" w="sm"/>
            <a:tailEnd type="arrow" len="sm" w="med"/>
          </a:ln>
        </p:spPr>
      </p:sp>
      <p:sp>
        <p:nvSpPr>
          <p:cNvPr name="TextBox 14" id="14"/>
          <p:cNvSpPr txBox="true"/>
          <p:nvPr/>
        </p:nvSpPr>
        <p:spPr>
          <a:xfrm rot="0">
            <a:off x="7987400" y="4157555"/>
            <a:ext cx="1231801" cy="888408"/>
          </a:xfrm>
          <a:prstGeom prst="rect">
            <a:avLst/>
          </a:prstGeom>
        </p:spPr>
        <p:txBody>
          <a:bodyPr anchor="t" rtlCol="false" tIns="0" lIns="0" bIns="0" rIns="0">
            <a:spAutoFit/>
          </a:bodyPr>
          <a:lstStyle/>
          <a:p>
            <a:pPr algn="ctr">
              <a:lnSpc>
                <a:spcPts val="3532"/>
              </a:lnSpc>
            </a:pPr>
            <a:r>
              <a:rPr lang="en-US" sz="2523">
                <a:solidFill>
                  <a:srgbClr val="000000"/>
                </a:solidFill>
                <a:latin typeface="Open Sans"/>
              </a:rPr>
              <a:t>Partage </a:t>
            </a:r>
          </a:p>
          <a:p>
            <a:pPr algn="ctr">
              <a:lnSpc>
                <a:spcPts val="3532"/>
              </a:lnSpc>
              <a:spcBef>
                <a:spcPct val="0"/>
              </a:spcBef>
            </a:pPr>
            <a:r>
              <a:rPr lang="en-US" sz="2523">
                <a:solidFill>
                  <a:srgbClr val="000000"/>
                </a:solidFill>
                <a:latin typeface="Open Sans"/>
              </a:rPr>
              <a:t>d’écran</a:t>
            </a:r>
          </a:p>
        </p:txBody>
      </p:sp>
      <p:sp>
        <p:nvSpPr>
          <p:cNvPr name="AutoShape 15" id="15"/>
          <p:cNvSpPr/>
          <p:nvPr/>
        </p:nvSpPr>
        <p:spPr>
          <a:xfrm>
            <a:off x="8606141" y="5045963"/>
            <a:ext cx="4906" cy="717927"/>
          </a:xfrm>
          <a:prstGeom prst="line">
            <a:avLst/>
          </a:prstGeom>
          <a:ln cap="flat" w="38100">
            <a:solidFill>
              <a:srgbClr val="000000"/>
            </a:solidFill>
            <a:prstDash val="solid"/>
            <a:headEnd type="none" len="sm" w="sm"/>
            <a:tailEnd type="arrow" len="sm" w="med"/>
          </a:ln>
        </p:spPr>
      </p:sp>
      <p:sp>
        <p:nvSpPr>
          <p:cNvPr name="TextBox 16" id="16"/>
          <p:cNvSpPr txBox="true"/>
          <p:nvPr/>
        </p:nvSpPr>
        <p:spPr>
          <a:xfrm rot="0">
            <a:off x="8241750" y="7967752"/>
            <a:ext cx="1996877"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Lever la main</a:t>
            </a:r>
          </a:p>
        </p:txBody>
      </p:sp>
      <p:sp>
        <p:nvSpPr>
          <p:cNvPr name="AutoShape 17" id="17"/>
          <p:cNvSpPr/>
          <p:nvPr/>
        </p:nvSpPr>
        <p:spPr>
          <a:xfrm flipH="true" flipV="true">
            <a:off x="9220907" y="6813310"/>
            <a:ext cx="16647" cy="1211593"/>
          </a:xfrm>
          <a:prstGeom prst="line">
            <a:avLst/>
          </a:prstGeom>
          <a:ln cap="flat" w="38100">
            <a:solidFill>
              <a:srgbClr val="000000"/>
            </a:solidFill>
            <a:prstDash val="solid"/>
            <a:headEnd type="none" len="sm" w="sm"/>
            <a:tailEnd type="arrow" len="sm" w="med"/>
          </a:ln>
        </p:spPr>
      </p:sp>
      <p:sp>
        <p:nvSpPr>
          <p:cNvPr name="TextBox 18" id="18"/>
          <p:cNvSpPr txBox="true"/>
          <p:nvPr/>
        </p:nvSpPr>
        <p:spPr>
          <a:xfrm rot="0">
            <a:off x="553622" y="1270067"/>
            <a:ext cx="1017736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Google Meet</a:t>
            </a:r>
          </a:p>
          <a:p>
            <a:pPr>
              <a:lnSpc>
                <a:spcPts val="4372"/>
              </a:lnSpc>
              <a:spcBef>
                <a:spcPct val="0"/>
              </a:spcBef>
            </a:pPr>
            <a:r>
              <a:rPr lang="en-US" sz="3123">
                <a:solidFill>
                  <a:srgbClr val="000000"/>
                </a:solidFill>
                <a:latin typeface="Open Sans Italics"/>
              </a:rPr>
              <a:t>L’interface</a:t>
            </a:r>
          </a:p>
        </p:txBody>
      </p:sp>
      <p:sp>
        <p:nvSpPr>
          <p:cNvPr name="TextBox 19" id="19"/>
          <p:cNvSpPr txBox="true"/>
          <p:nvPr/>
        </p:nvSpPr>
        <p:spPr>
          <a:xfrm rot="0">
            <a:off x="6139613" y="2240411"/>
            <a:ext cx="7125990" cy="888408"/>
          </a:xfrm>
          <a:prstGeom prst="rect">
            <a:avLst/>
          </a:prstGeom>
        </p:spPr>
        <p:txBody>
          <a:bodyPr anchor="t" rtlCol="false" tIns="0" lIns="0" bIns="0" rIns="0">
            <a:spAutoFit/>
          </a:bodyPr>
          <a:lstStyle/>
          <a:p>
            <a:pPr algn="ctr">
              <a:lnSpc>
                <a:spcPts val="3532"/>
              </a:lnSpc>
            </a:pPr>
            <a:r>
              <a:rPr lang="en-US" sz="2523">
                <a:solidFill>
                  <a:srgbClr val="000000"/>
                </a:solidFill>
                <a:latin typeface="Open Sans"/>
              </a:rPr>
              <a:t>Plus d’options </a:t>
            </a:r>
          </a:p>
          <a:p>
            <a:pPr algn="ctr">
              <a:lnSpc>
                <a:spcPts val="3532"/>
              </a:lnSpc>
              <a:spcBef>
                <a:spcPct val="0"/>
              </a:spcBef>
            </a:pPr>
            <a:r>
              <a:rPr lang="en-US" sz="2523">
                <a:solidFill>
                  <a:srgbClr val="000000"/>
                </a:solidFill>
                <a:latin typeface="Open Sans"/>
              </a:rPr>
              <a:t>(Enregistrer la réunion, Gestion de l’affichage...)l</a:t>
            </a:r>
          </a:p>
        </p:txBody>
      </p:sp>
      <p:sp>
        <p:nvSpPr>
          <p:cNvPr name="AutoShape 20" id="20"/>
          <p:cNvSpPr/>
          <p:nvPr/>
        </p:nvSpPr>
        <p:spPr>
          <a:xfrm>
            <a:off x="9708222" y="3128820"/>
            <a:ext cx="36342" cy="2690480"/>
          </a:xfrm>
          <a:prstGeom prst="line">
            <a:avLst/>
          </a:prstGeom>
          <a:ln cap="flat" w="38100">
            <a:solidFill>
              <a:srgbClr val="000000"/>
            </a:solidFill>
            <a:prstDash val="solid"/>
            <a:headEnd type="none" len="sm" w="sm"/>
            <a:tailEnd type="arrow" len="sm" w="med"/>
          </a:ln>
        </p:spPr>
      </p:sp>
      <p:sp>
        <p:nvSpPr>
          <p:cNvPr name="TextBox 21" id="21"/>
          <p:cNvSpPr txBox="true"/>
          <p:nvPr/>
        </p:nvSpPr>
        <p:spPr>
          <a:xfrm rot="0">
            <a:off x="9612058" y="8796797"/>
            <a:ext cx="1779091" cy="888408"/>
          </a:xfrm>
          <a:prstGeom prst="rect">
            <a:avLst/>
          </a:prstGeom>
        </p:spPr>
        <p:txBody>
          <a:bodyPr anchor="t" rtlCol="false" tIns="0" lIns="0" bIns="0" rIns="0">
            <a:spAutoFit/>
          </a:bodyPr>
          <a:lstStyle/>
          <a:p>
            <a:pPr algn="ctr">
              <a:lnSpc>
                <a:spcPts val="3532"/>
              </a:lnSpc>
            </a:pPr>
            <a:r>
              <a:rPr lang="en-US" sz="2523">
                <a:solidFill>
                  <a:srgbClr val="000000"/>
                </a:solidFill>
                <a:latin typeface="Open Sans"/>
              </a:rPr>
              <a:t>Mettre fin </a:t>
            </a:r>
          </a:p>
          <a:p>
            <a:pPr algn="ctr">
              <a:lnSpc>
                <a:spcPts val="3532"/>
              </a:lnSpc>
              <a:spcBef>
                <a:spcPct val="0"/>
              </a:spcBef>
            </a:pPr>
            <a:r>
              <a:rPr lang="en-US" sz="2523">
                <a:solidFill>
                  <a:srgbClr val="000000"/>
                </a:solidFill>
                <a:latin typeface="Open Sans"/>
              </a:rPr>
              <a:t>à la réunion</a:t>
            </a:r>
          </a:p>
        </p:txBody>
      </p:sp>
      <p:sp>
        <p:nvSpPr>
          <p:cNvPr name="AutoShape 22" id="22"/>
          <p:cNvSpPr/>
          <p:nvPr/>
        </p:nvSpPr>
        <p:spPr>
          <a:xfrm flipH="true" flipV="true">
            <a:off x="10493281" y="6792476"/>
            <a:ext cx="6927" cy="2061472"/>
          </a:xfrm>
          <a:prstGeom prst="line">
            <a:avLst/>
          </a:prstGeom>
          <a:ln cap="flat" w="38100">
            <a:solidFill>
              <a:srgbClr val="000000"/>
            </a:solidFill>
            <a:prstDash val="solid"/>
            <a:headEnd type="none" len="sm" w="sm"/>
            <a:tailEnd type="arrow" len="sm" w="med"/>
          </a:ln>
        </p:spPr>
      </p:sp>
      <p:sp>
        <p:nvSpPr>
          <p:cNvPr name="TextBox 23" id="23"/>
          <p:cNvSpPr txBox="true"/>
          <p:nvPr/>
        </p:nvSpPr>
        <p:spPr>
          <a:xfrm rot="0">
            <a:off x="11863332" y="8796797"/>
            <a:ext cx="3616028"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Gestion des participants</a:t>
            </a:r>
          </a:p>
        </p:txBody>
      </p:sp>
      <p:sp>
        <p:nvSpPr>
          <p:cNvPr name="AutoShape 24" id="24"/>
          <p:cNvSpPr/>
          <p:nvPr/>
        </p:nvSpPr>
        <p:spPr>
          <a:xfrm flipH="true" flipV="true">
            <a:off x="13663022" y="6792476"/>
            <a:ext cx="7615" cy="2061472"/>
          </a:xfrm>
          <a:prstGeom prst="line">
            <a:avLst/>
          </a:prstGeom>
          <a:ln cap="flat" w="38100">
            <a:solidFill>
              <a:srgbClr val="000000"/>
            </a:solidFill>
            <a:prstDash val="solid"/>
            <a:headEnd type="none" len="sm" w="sm"/>
            <a:tailEnd type="arrow" len="sm" w="med"/>
          </a:ln>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8759627"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Google Meet</a:t>
            </a:r>
          </a:p>
          <a:p>
            <a:pPr>
              <a:lnSpc>
                <a:spcPts val="4372"/>
              </a:lnSpc>
              <a:spcBef>
                <a:spcPct val="0"/>
              </a:spcBef>
            </a:pPr>
            <a:r>
              <a:rPr lang="en-US" sz="3123">
                <a:solidFill>
                  <a:srgbClr val="000000"/>
                </a:solidFill>
                <a:latin typeface="Open Sans Italics"/>
              </a:rPr>
              <a:t>Cas pratique </a:t>
            </a:r>
          </a:p>
        </p:txBody>
      </p:sp>
      <p:sp>
        <p:nvSpPr>
          <p:cNvPr name="TextBox 6" id="6"/>
          <p:cNvSpPr txBox="true"/>
          <p:nvPr/>
        </p:nvSpPr>
        <p:spPr>
          <a:xfrm rot="0">
            <a:off x="553622" y="3085328"/>
            <a:ext cx="16705678" cy="60547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Vous organisez une fête d’anniversaire surprise pour votre meilleure amie. </a:t>
            </a:r>
          </a:p>
          <a:p>
            <a:pPr algn="just">
              <a:lnSpc>
                <a:spcPts val="4372"/>
              </a:lnSpc>
            </a:pPr>
          </a:p>
          <a:p>
            <a:pPr algn="just">
              <a:lnSpc>
                <a:spcPts val="4372"/>
              </a:lnSpc>
            </a:pPr>
            <a:r>
              <a:rPr lang="en-US" sz="3123">
                <a:solidFill>
                  <a:srgbClr val="000000"/>
                </a:solidFill>
                <a:latin typeface="Open Sans"/>
              </a:rPr>
              <a:t>Afin de finaliser les derniers détails, vous organisez une réunion en visioconférence avec tous les invités. Planifiez une réunion sur Google Meet, en remplissant tous les champs demandés et en invitant au moins l’une de vos camarades </a:t>
            </a:r>
          </a:p>
          <a:p>
            <a:pPr algn="just">
              <a:lnSpc>
                <a:spcPts val="4372"/>
              </a:lnSpc>
            </a:pPr>
            <a:r>
              <a:rPr lang="en-US" sz="3123">
                <a:solidFill>
                  <a:srgbClr val="000000"/>
                </a:solidFill>
                <a:latin typeface="Open Sans"/>
              </a:rPr>
              <a:t>de la formation. </a:t>
            </a:r>
          </a:p>
          <a:p>
            <a:pPr algn="just">
              <a:lnSpc>
                <a:spcPts val="4372"/>
              </a:lnSpc>
            </a:pPr>
          </a:p>
          <a:p>
            <a:pPr algn="just">
              <a:lnSpc>
                <a:spcPts val="4372"/>
              </a:lnSpc>
            </a:pPr>
            <a:r>
              <a:rPr lang="en-US" sz="3123">
                <a:solidFill>
                  <a:srgbClr val="000000"/>
                </a:solidFill>
                <a:latin typeface="Open Sans"/>
              </a:rPr>
              <a:t>C’est parti ! </a:t>
            </a:r>
          </a:p>
          <a:p>
            <a:pPr algn="just">
              <a:lnSpc>
                <a:spcPts val="4372"/>
              </a:lnSpc>
            </a:pPr>
            <a:r>
              <a:rPr lang="en-US" sz="3123">
                <a:solidFill>
                  <a:srgbClr val="000000"/>
                </a:solidFill>
                <a:latin typeface="Open Sans"/>
              </a:rPr>
              <a:t> </a:t>
            </a:r>
          </a:p>
          <a:p>
            <a:pPr algn="just">
              <a:lnSpc>
                <a:spcPts val="4372"/>
              </a:lnSpc>
            </a:pPr>
          </a:p>
          <a:p>
            <a:pPr algn="just">
              <a:lnSpc>
                <a:spcPts val="4372"/>
              </a:lnSpc>
              <a:spcBef>
                <a:spcPct val="0"/>
              </a:spcBef>
            </a:pPr>
          </a:p>
        </p:txBody>
      </p:sp>
      <p:sp>
        <p:nvSpPr>
          <p:cNvPr name="Freeform 7" id="7"/>
          <p:cNvSpPr/>
          <p:nvPr/>
        </p:nvSpPr>
        <p:spPr>
          <a:xfrm flipH="false" flipV="false" rot="0">
            <a:off x="12098521" y="5461826"/>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DAFxyuO-M0g</dc:identifier>
  <dcterms:modified xsi:type="dcterms:W3CDTF">2011-08-01T06:04:30Z</dcterms:modified>
  <cp:revision>1</cp:revision>
  <dc:title>Les services de visioconférence</dc:title>
</cp:coreProperties>
</file>