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 id="263" r:id="rId29"/>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29" Target="slides/slide8.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4.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5.png" Type="http://schemas.openxmlformats.org/officeDocument/2006/relationships/image"/><Relationship Id="rId6" Target="../media/image1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 Numéro projet KA220-YOU-000087118</a:t>
            </a:r>
          </a:p>
        </p:txBody>
      </p:sp>
      <p:sp>
        <p:nvSpPr>
          <p:cNvPr name="TextBox 8" id="8"/>
          <p:cNvSpPr txBox="true"/>
          <p:nvPr/>
        </p:nvSpPr>
        <p:spPr>
          <a:xfrm rot="0">
            <a:off x="2665326" y="4297341"/>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Maîtriser Power Point pout créer des présentations professionnelles</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5</a:t>
            </a:r>
          </a:p>
          <a:p>
            <a:pPr algn="ctr">
              <a:lnSpc>
                <a:spcPts val="5772"/>
              </a:lnSpc>
              <a:spcBef>
                <a:spcPct val="0"/>
              </a:spcBef>
            </a:pPr>
            <a:r>
              <a:rPr lang="en-US" sz="4123">
                <a:solidFill>
                  <a:srgbClr val="000000"/>
                </a:solidFill>
                <a:latin typeface="Open Sans Bold"/>
              </a:rPr>
              <a:t>Les logiciels de présentation</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2369363" y="5329288"/>
            <a:ext cx="1315352" cy="1194608"/>
          </a:xfrm>
          <a:custGeom>
            <a:avLst/>
            <a:gdLst/>
            <a:ahLst/>
            <a:cxnLst/>
            <a:rect r="r" b="b" t="t" l="l"/>
            <a:pathLst>
              <a:path h="1194608" w="1315352">
                <a:moveTo>
                  <a:pt x="0" y="0"/>
                </a:moveTo>
                <a:lnTo>
                  <a:pt x="1315352" y="0"/>
                </a:lnTo>
                <a:lnTo>
                  <a:pt x="1315352" y="1194608"/>
                </a:lnTo>
                <a:lnTo>
                  <a:pt x="0" y="1194608"/>
                </a:lnTo>
                <a:lnTo>
                  <a:pt x="0" y="0"/>
                </a:lnTo>
                <a:close/>
              </a:path>
            </a:pathLst>
          </a:custGeom>
          <a:blipFill>
            <a:blip r:embed="rId5"/>
            <a:stretch>
              <a:fillRect l="0" t="0" r="0" b="0"/>
            </a:stretch>
          </a:blipFill>
        </p:spPr>
      </p:sp>
      <p:sp>
        <p:nvSpPr>
          <p:cNvPr name="Freeform 6" id="6"/>
          <p:cNvSpPr/>
          <p:nvPr/>
        </p:nvSpPr>
        <p:spPr>
          <a:xfrm flipH="false" flipV="false" rot="0">
            <a:off x="5861477" y="5050953"/>
            <a:ext cx="1819463" cy="1751278"/>
          </a:xfrm>
          <a:custGeom>
            <a:avLst/>
            <a:gdLst/>
            <a:ahLst/>
            <a:cxnLst/>
            <a:rect r="r" b="b" t="t" l="l"/>
            <a:pathLst>
              <a:path h="1751278" w="1819463">
                <a:moveTo>
                  <a:pt x="0" y="0"/>
                </a:moveTo>
                <a:lnTo>
                  <a:pt x="1819463" y="0"/>
                </a:lnTo>
                <a:lnTo>
                  <a:pt x="1819463" y="1751278"/>
                </a:lnTo>
                <a:lnTo>
                  <a:pt x="0" y="1751278"/>
                </a:lnTo>
                <a:lnTo>
                  <a:pt x="0" y="0"/>
                </a:lnTo>
                <a:close/>
              </a:path>
            </a:pathLst>
          </a:custGeom>
          <a:blipFill>
            <a:blip r:embed="rId6"/>
            <a:stretch>
              <a:fillRect l="0" t="0" r="0" b="0"/>
            </a:stretch>
          </a:blipFill>
        </p:spPr>
      </p:sp>
      <p:sp>
        <p:nvSpPr>
          <p:cNvPr name="Freeform 7" id="7"/>
          <p:cNvSpPr/>
          <p:nvPr/>
        </p:nvSpPr>
        <p:spPr>
          <a:xfrm flipH="false" flipV="false" rot="0">
            <a:off x="9388694" y="5509906"/>
            <a:ext cx="2593483" cy="833373"/>
          </a:xfrm>
          <a:custGeom>
            <a:avLst/>
            <a:gdLst/>
            <a:ahLst/>
            <a:cxnLst/>
            <a:rect r="r" b="b" t="t" l="l"/>
            <a:pathLst>
              <a:path h="833373" w="2593483">
                <a:moveTo>
                  <a:pt x="0" y="0"/>
                </a:moveTo>
                <a:lnTo>
                  <a:pt x="2593483" y="0"/>
                </a:lnTo>
                <a:lnTo>
                  <a:pt x="2593483" y="833372"/>
                </a:lnTo>
                <a:lnTo>
                  <a:pt x="0" y="833372"/>
                </a:lnTo>
                <a:lnTo>
                  <a:pt x="0" y="0"/>
                </a:lnTo>
                <a:close/>
              </a:path>
            </a:pathLst>
          </a:custGeom>
          <a:blipFill>
            <a:blip r:embed="rId7"/>
            <a:stretch>
              <a:fillRect l="0" t="0" r="0" b="0"/>
            </a:stretch>
          </a:blipFill>
        </p:spPr>
      </p:sp>
      <p:sp>
        <p:nvSpPr>
          <p:cNvPr name="Freeform 8" id="8"/>
          <p:cNvSpPr/>
          <p:nvPr/>
        </p:nvSpPr>
        <p:spPr>
          <a:xfrm flipH="false" flipV="false" rot="0">
            <a:off x="13659716" y="4922338"/>
            <a:ext cx="1879893" cy="1879893"/>
          </a:xfrm>
          <a:custGeom>
            <a:avLst/>
            <a:gdLst/>
            <a:ahLst/>
            <a:cxnLst/>
            <a:rect r="r" b="b" t="t" l="l"/>
            <a:pathLst>
              <a:path h="1879893" w="1879893">
                <a:moveTo>
                  <a:pt x="0" y="0"/>
                </a:moveTo>
                <a:lnTo>
                  <a:pt x="1879893" y="0"/>
                </a:lnTo>
                <a:lnTo>
                  <a:pt x="1879893" y="1879893"/>
                </a:lnTo>
                <a:lnTo>
                  <a:pt x="0" y="1879893"/>
                </a:lnTo>
                <a:lnTo>
                  <a:pt x="0" y="0"/>
                </a:lnTo>
                <a:close/>
              </a:path>
            </a:pathLst>
          </a:custGeom>
          <a:blipFill>
            <a:blip r:embed="rId8"/>
            <a:stretch>
              <a:fillRect l="0" t="0" r="0" b="0"/>
            </a:stretch>
          </a:blipFill>
        </p:spPr>
      </p:sp>
      <p:sp>
        <p:nvSpPr>
          <p:cNvPr name="TextBox 9" id="9"/>
          <p:cNvSpPr txBox="true"/>
          <p:nvPr/>
        </p:nvSpPr>
        <p:spPr>
          <a:xfrm rot="0">
            <a:off x="558400" y="2000627"/>
            <a:ext cx="16209397" cy="2545123"/>
          </a:xfrm>
          <a:prstGeom prst="rect">
            <a:avLst/>
          </a:prstGeom>
        </p:spPr>
        <p:txBody>
          <a:bodyPr anchor="t" rtlCol="false" tIns="0" lIns="0" bIns="0" rIns="0">
            <a:spAutoFit/>
          </a:bodyPr>
          <a:lstStyle/>
          <a:p>
            <a:pPr>
              <a:lnSpc>
                <a:spcPts val="4092"/>
              </a:lnSpc>
            </a:pPr>
            <a:r>
              <a:rPr lang="en-US" sz="2923">
                <a:solidFill>
                  <a:srgbClr val="000000"/>
                </a:solidFill>
                <a:latin typeface="Open Sans"/>
              </a:rPr>
              <a:t>Conçu pour créer des présentations visuelles, souvent utilisées à des fins professionnelles, éducatives ou de communication, c’est un logiciel permettant de concevoir des diapositives qui intègrent du texte, des images, des graphiques, des vidéos et d'autres éléments multimédias. Les présentations peuvent généralement être projetées à l'aide d'un projecteur.</a:t>
            </a:r>
          </a:p>
          <a:p>
            <a:pPr>
              <a:lnSpc>
                <a:spcPts val="4092"/>
              </a:lnSpc>
              <a:spcBef>
                <a:spcPct val="0"/>
              </a:spcBef>
            </a:pPr>
          </a:p>
        </p:txBody>
      </p:sp>
      <p:sp>
        <p:nvSpPr>
          <p:cNvPr name="TextBox 10" id="10"/>
          <p:cNvSpPr txBox="true"/>
          <p:nvPr/>
        </p:nvSpPr>
        <p:spPr>
          <a:xfrm rot="0">
            <a:off x="558400" y="1340636"/>
            <a:ext cx="810141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qu’un logiciel de présentation? </a:t>
            </a:r>
          </a:p>
        </p:txBody>
      </p:sp>
      <p:sp>
        <p:nvSpPr>
          <p:cNvPr name="TextBox 11" id="11"/>
          <p:cNvSpPr txBox="true"/>
          <p:nvPr/>
        </p:nvSpPr>
        <p:spPr>
          <a:xfrm rot="0">
            <a:off x="558400" y="4212563"/>
            <a:ext cx="8895259"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Les logiciels de présentation les plus populaires </a:t>
            </a:r>
          </a:p>
        </p:txBody>
      </p:sp>
      <p:sp>
        <p:nvSpPr>
          <p:cNvPr name="TextBox 12" id="12"/>
          <p:cNvSpPr txBox="true"/>
          <p:nvPr/>
        </p:nvSpPr>
        <p:spPr>
          <a:xfrm rot="0">
            <a:off x="1535405" y="6498825"/>
            <a:ext cx="2983267" cy="2656840"/>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Microsoft PowerPoint</a:t>
            </a:r>
          </a:p>
          <a:p>
            <a:pPr algn="ctr">
              <a:lnSpc>
                <a:spcPts val="2659"/>
              </a:lnSpc>
              <a:spcBef>
                <a:spcPct val="0"/>
              </a:spcBef>
            </a:pPr>
            <a:r>
              <a:rPr lang="en-US" sz="1899">
                <a:solidFill>
                  <a:srgbClr val="000000"/>
                </a:solidFill>
                <a:latin typeface="Open Sans"/>
              </a:rPr>
              <a:t>Faisant partie de la suite Microsoft Office, il offre une large gamme de fonctionnalités pour créer des présentations professionnelles.</a:t>
            </a:r>
          </a:p>
        </p:txBody>
      </p:sp>
      <p:sp>
        <p:nvSpPr>
          <p:cNvPr name="TextBox 13" id="13"/>
          <p:cNvSpPr txBox="true"/>
          <p:nvPr/>
        </p:nvSpPr>
        <p:spPr>
          <a:xfrm rot="0">
            <a:off x="5279575" y="6832200"/>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Google Slides</a:t>
            </a:r>
          </a:p>
          <a:p>
            <a:pPr algn="ctr">
              <a:lnSpc>
                <a:spcPts val="2659"/>
              </a:lnSpc>
              <a:spcBef>
                <a:spcPct val="0"/>
              </a:spcBef>
            </a:pPr>
            <a:r>
              <a:rPr lang="en-US" sz="1899">
                <a:solidFill>
                  <a:srgbClr val="000000"/>
                </a:solidFill>
                <a:latin typeface="Open Sans"/>
              </a:rPr>
              <a:t>Application de présentation basée sur le cloud de Google, il permet de créer, éditer et collaborer sur des présentations en ligne.</a:t>
            </a:r>
          </a:p>
        </p:txBody>
      </p:sp>
      <p:sp>
        <p:nvSpPr>
          <p:cNvPr name="TextBox 14" id="14"/>
          <p:cNvSpPr txBox="true"/>
          <p:nvPr/>
        </p:nvSpPr>
        <p:spPr>
          <a:xfrm rot="0">
            <a:off x="9193802" y="6801485"/>
            <a:ext cx="2983267" cy="29902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Canva</a:t>
            </a:r>
          </a:p>
          <a:p>
            <a:pPr algn="ctr">
              <a:lnSpc>
                <a:spcPts val="2659"/>
              </a:lnSpc>
              <a:spcBef>
                <a:spcPct val="0"/>
              </a:spcBef>
            </a:pPr>
            <a:r>
              <a:rPr lang="en-US" sz="1899">
                <a:solidFill>
                  <a:srgbClr val="000000"/>
                </a:solidFill>
                <a:latin typeface="Open Sans"/>
              </a:rPr>
              <a:t>Il propose un outil de conception en ligne qui inclut également des modèles de présentation. Il est apprécié pour sa simplicité d'utilisation et ses fonctionnalités de conception.</a:t>
            </a:r>
          </a:p>
        </p:txBody>
      </p:sp>
      <p:sp>
        <p:nvSpPr>
          <p:cNvPr name="TextBox 15" id="15"/>
          <p:cNvSpPr txBox="true"/>
          <p:nvPr/>
        </p:nvSpPr>
        <p:spPr>
          <a:xfrm rot="0">
            <a:off x="13108029"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Prezi</a:t>
            </a:r>
          </a:p>
          <a:p>
            <a:pPr algn="ctr">
              <a:lnSpc>
                <a:spcPts val="2659"/>
              </a:lnSpc>
              <a:spcBef>
                <a:spcPct val="0"/>
              </a:spcBef>
            </a:pPr>
            <a:r>
              <a:rPr lang="en-US" sz="1899">
                <a:solidFill>
                  <a:srgbClr val="000000"/>
                </a:solidFill>
                <a:latin typeface="Open Sans"/>
              </a:rPr>
              <a:t>Logiciel de présentation en ligne, il se distingue par son approche non linéaire. Il permet de créer des présentations visuellement dynamiques.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660721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Ajouter, supprimer et réorganiser des </a:t>
            </a:r>
            <a:r>
              <a:rPr lang="en-US" sz="3123">
                <a:solidFill>
                  <a:srgbClr val="000000"/>
                </a:solidFill>
                <a:latin typeface="Open Sans Bold"/>
              </a:rPr>
              <a:t>diapositives </a:t>
            </a:r>
            <a:r>
              <a:rPr lang="en-US" sz="3123">
                <a:solidFill>
                  <a:srgbClr val="000000"/>
                </a:solidFill>
                <a:latin typeface="Open Sans"/>
              </a:rPr>
              <a:t>pour structurer votre présentation, en utilisant les modèles prédéfinis.</a:t>
            </a:r>
          </a:p>
          <a:p>
            <a:pPr marL="674317" indent="-337159" lvl="1">
              <a:lnSpc>
                <a:spcPts val="4372"/>
              </a:lnSpc>
              <a:buFont typeface="Arial"/>
              <a:buChar char="•"/>
            </a:pPr>
            <a:r>
              <a:rPr lang="en-US" sz="3123">
                <a:solidFill>
                  <a:srgbClr val="000000"/>
                </a:solidFill>
                <a:latin typeface="Open Sans Bold"/>
              </a:rPr>
              <a:t>A</a:t>
            </a:r>
            <a:r>
              <a:rPr lang="en-US" sz="3123">
                <a:solidFill>
                  <a:srgbClr val="000000"/>
                </a:solidFill>
                <a:latin typeface="Open Sans Bold"/>
              </a:rPr>
              <a:t>jouter du texte </a:t>
            </a:r>
            <a:r>
              <a:rPr lang="en-US" sz="3123">
                <a:solidFill>
                  <a:srgbClr val="000000"/>
                </a:solidFill>
                <a:latin typeface="Open Sans"/>
              </a:rPr>
              <a:t>à vos diapositives (en modifiant la mise en forme).</a:t>
            </a:r>
          </a:p>
          <a:p>
            <a:pPr marL="674317" indent="-337159" lvl="1">
              <a:lnSpc>
                <a:spcPts val="4372"/>
              </a:lnSpc>
              <a:buFont typeface="Arial"/>
              <a:buChar char="•"/>
            </a:pPr>
            <a:r>
              <a:rPr lang="en-US" sz="3123">
                <a:solidFill>
                  <a:srgbClr val="000000"/>
                </a:solidFill>
                <a:latin typeface="Open Sans Bold"/>
              </a:rPr>
              <a:t>I</a:t>
            </a:r>
            <a:r>
              <a:rPr lang="en-US" sz="3123">
                <a:solidFill>
                  <a:srgbClr val="000000"/>
                </a:solidFill>
                <a:latin typeface="Open Sans Bold"/>
              </a:rPr>
              <a:t>nsérer des images</a:t>
            </a:r>
            <a:r>
              <a:rPr lang="en-US" sz="3123">
                <a:solidFill>
                  <a:srgbClr val="000000"/>
                </a:solidFill>
                <a:latin typeface="Open Sans"/>
              </a:rPr>
              <a:t>, des icônes, des graphiques et des formes pour illustrer vos idées.</a:t>
            </a:r>
          </a:p>
          <a:p>
            <a:pPr marL="674317" indent="-337159" lvl="1">
              <a:lnSpc>
                <a:spcPts val="4372"/>
              </a:lnSpc>
              <a:buFont typeface="Arial"/>
              <a:buChar char="•"/>
            </a:pPr>
            <a:r>
              <a:rPr lang="en-US" sz="3123">
                <a:solidFill>
                  <a:srgbClr val="000000"/>
                </a:solidFill>
                <a:latin typeface="Open Sans"/>
              </a:rPr>
              <a:t>I</a:t>
            </a:r>
            <a:r>
              <a:rPr lang="en-US" sz="3123">
                <a:solidFill>
                  <a:srgbClr val="000000"/>
                </a:solidFill>
                <a:latin typeface="Open Sans"/>
              </a:rPr>
              <a:t>ntégrer des </a:t>
            </a:r>
            <a:r>
              <a:rPr lang="en-US" sz="3123">
                <a:solidFill>
                  <a:srgbClr val="000000"/>
                </a:solidFill>
                <a:latin typeface="Open Sans Bold"/>
              </a:rPr>
              <a:t>vidéos </a:t>
            </a:r>
            <a:r>
              <a:rPr lang="en-US" sz="3123">
                <a:solidFill>
                  <a:srgbClr val="000000"/>
                </a:solidFill>
                <a:latin typeface="Open Sans"/>
              </a:rPr>
              <a:t>et des </a:t>
            </a:r>
            <a:r>
              <a:rPr lang="en-US" sz="3123">
                <a:solidFill>
                  <a:srgbClr val="000000"/>
                </a:solidFill>
                <a:latin typeface="Open Sans Bold"/>
              </a:rPr>
              <a:t>fichiers audio </a:t>
            </a:r>
            <a:r>
              <a:rPr lang="en-US" sz="3123">
                <a:solidFill>
                  <a:srgbClr val="000000"/>
                </a:solidFill>
                <a:latin typeface="Open Sans"/>
              </a:rPr>
              <a:t>pour des présentations multimédias.</a:t>
            </a:r>
          </a:p>
          <a:p>
            <a:pPr marL="674317" indent="-337159" lvl="1">
              <a:lnSpc>
                <a:spcPts val="4372"/>
              </a:lnSpc>
              <a:buFont typeface="Arial"/>
              <a:buChar char="•"/>
            </a:pPr>
            <a:r>
              <a:rPr lang="en-US" sz="3123">
                <a:solidFill>
                  <a:srgbClr val="000000"/>
                </a:solidFill>
                <a:latin typeface="Open Sans"/>
              </a:rPr>
              <a:t>C</a:t>
            </a:r>
            <a:r>
              <a:rPr lang="en-US" sz="3123">
                <a:solidFill>
                  <a:srgbClr val="000000"/>
                </a:solidFill>
                <a:latin typeface="Open Sans"/>
              </a:rPr>
              <a:t>réer des </a:t>
            </a:r>
            <a:r>
              <a:rPr lang="en-US" sz="3123">
                <a:solidFill>
                  <a:srgbClr val="000000"/>
                </a:solidFill>
                <a:latin typeface="Open Sans Bold"/>
              </a:rPr>
              <a:t>graphiques</a:t>
            </a:r>
            <a:r>
              <a:rPr lang="en-US" sz="3123">
                <a:solidFill>
                  <a:srgbClr val="000000"/>
                </a:solidFill>
                <a:latin typeface="Open Sans"/>
              </a:rPr>
              <a:t>, des diagrammes et des tableaux pour visualiser des données et des statistiques.</a:t>
            </a:r>
          </a:p>
          <a:p>
            <a:pPr marL="674317" indent="-337159" lvl="1">
              <a:lnSpc>
                <a:spcPts val="4372"/>
              </a:lnSpc>
              <a:buFont typeface="Arial"/>
              <a:buChar char="•"/>
            </a:pPr>
            <a:r>
              <a:rPr lang="en-US" sz="3123">
                <a:solidFill>
                  <a:srgbClr val="000000"/>
                </a:solidFill>
                <a:latin typeface="Open Sans"/>
              </a:rPr>
              <a:t>Ajouter des </a:t>
            </a:r>
            <a:r>
              <a:rPr lang="en-US" sz="3123">
                <a:solidFill>
                  <a:srgbClr val="000000"/>
                </a:solidFill>
                <a:latin typeface="Open Sans Bold"/>
              </a:rPr>
              <a:t>transitions entre les diapositives</a:t>
            </a:r>
            <a:r>
              <a:rPr lang="en-US" sz="3123">
                <a:solidFill>
                  <a:srgbClr val="000000"/>
                </a:solidFill>
                <a:latin typeface="Open Sans"/>
              </a:rPr>
              <a:t> et des </a:t>
            </a:r>
            <a:r>
              <a:rPr lang="en-US" sz="3123">
                <a:solidFill>
                  <a:srgbClr val="000000"/>
                </a:solidFill>
                <a:latin typeface="Open Sans Bold"/>
              </a:rPr>
              <a:t>animations aux objets </a:t>
            </a:r>
            <a:r>
              <a:rPr lang="en-US" sz="3123">
                <a:solidFill>
                  <a:srgbClr val="000000"/>
                </a:solidFill>
                <a:latin typeface="Open Sans"/>
              </a:rPr>
              <a:t>pour rendre la présentation plus dynamique.</a:t>
            </a:r>
          </a:p>
          <a:p>
            <a:pPr marL="674317" indent="-337159" lvl="1">
              <a:lnSpc>
                <a:spcPts val="4372"/>
              </a:lnSpc>
              <a:buFont typeface="Arial"/>
              <a:buChar char="•"/>
            </a:pPr>
            <a:r>
              <a:rPr lang="en-US" sz="3123">
                <a:solidFill>
                  <a:srgbClr val="000000"/>
                </a:solidFill>
                <a:latin typeface="Open Sans"/>
              </a:rPr>
              <a:t>A</a:t>
            </a:r>
            <a:r>
              <a:rPr lang="en-US" sz="3123">
                <a:solidFill>
                  <a:srgbClr val="000000"/>
                </a:solidFill>
                <a:latin typeface="Open Sans"/>
              </a:rPr>
              <a:t>jouter des </a:t>
            </a:r>
            <a:r>
              <a:rPr lang="en-US" sz="3123">
                <a:solidFill>
                  <a:srgbClr val="000000"/>
                </a:solidFill>
                <a:latin typeface="Open Sans Bold"/>
              </a:rPr>
              <a:t>notes</a:t>
            </a:r>
            <a:r>
              <a:rPr lang="en-US" sz="3123">
                <a:solidFill>
                  <a:srgbClr val="000000"/>
                </a:solidFill>
                <a:latin typeface="Open Sans"/>
              </a:rPr>
              <a:t> pour le présentateur qui ne sont pas visibles lors de la présentation en direct.</a:t>
            </a:r>
          </a:p>
        </p:txBody>
      </p:sp>
      <p:sp>
        <p:nvSpPr>
          <p:cNvPr name="TextBox 6" id="6"/>
          <p:cNvSpPr txBox="true"/>
          <p:nvPr/>
        </p:nvSpPr>
        <p:spPr>
          <a:xfrm rot="0">
            <a:off x="558400" y="1340636"/>
            <a:ext cx="9505554"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fonctionnalités des logiciels de présentation</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4386051" y="4483254"/>
            <a:ext cx="12843102" cy="4932164"/>
          </a:xfrm>
          <a:custGeom>
            <a:avLst/>
            <a:gdLst/>
            <a:ahLst/>
            <a:cxnLst/>
            <a:rect r="r" b="b" t="t" l="l"/>
            <a:pathLst>
              <a:path h="4932164" w="12843102">
                <a:moveTo>
                  <a:pt x="0" y="0"/>
                </a:moveTo>
                <a:lnTo>
                  <a:pt x="12843102" y="0"/>
                </a:lnTo>
                <a:lnTo>
                  <a:pt x="12843102" y="4932164"/>
                </a:lnTo>
                <a:lnTo>
                  <a:pt x="0" y="4932164"/>
                </a:lnTo>
                <a:lnTo>
                  <a:pt x="0" y="0"/>
                </a:lnTo>
                <a:close/>
              </a:path>
            </a:pathLst>
          </a:custGeom>
          <a:blipFill>
            <a:blip r:embed="rId5"/>
            <a:stretch>
              <a:fillRect l="0" t="0" r="0" b="-26637"/>
            </a:stretch>
          </a:blipFill>
          <a:ln w="38100" cap="sq">
            <a:solidFill>
              <a:srgbClr val="000000"/>
            </a:solidFill>
            <a:prstDash val="solid"/>
            <a:miter/>
          </a:ln>
        </p:spPr>
      </p:sp>
      <p:sp>
        <p:nvSpPr>
          <p:cNvPr name="TextBox 6" id="6"/>
          <p:cNvSpPr txBox="true"/>
          <p:nvPr/>
        </p:nvSpPr>
        <p:spPr>
          <a:xfrm rot="0">
            <a:off x="553622" y="1270067"/>
            <a:ext cx="11498910"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PowerPoint</a:t>
            </a:r>
          </a:p>
          <a:p>
            <a:pPr>
              <a:lnSpc>
                <a:spcPts val="4372"/>
              </a:lnSpc>
              <a:spcBef>
                <a:spcPct val="0"/>
              </a:spcBef>
            </a:pPr>
            <a:r>
              <a:rPr lang="en-US" sz="3123">
                <a:solidFill>
                  <a:srgbClr val="000000"/>
                </a:solidFill>
                <a:latin typeface="Open Sans Italics"/>
              </a:rPr>
              <a:t>Créer et organiser les diapositives </a:t>
            </a:r>
          </a:p>
        </p:txBody>
      </p:sp>
      <p:sp>
        <p:nvSpPr>
          <p:cNvPr name="TextBox 7" id="7"/>
          <p:cNvSpPr txBox="true"/>
          <p:nvPr/>
        </p:nvSpPr>
        <p:spPr>
          <a:xfrm rot="0">
            <a:off x="553622" y="2295635"/>
            <a:ext cx="14376540" cy="218761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En cliquant sur “Nouvelle diapositive”, vous ajoutez une nouvelle diapositive en choisissant le modèle qui correspond le plus au contenu qu’y sera intégré. Pour déplacer une diapositive, il suffit de la sélectionner avec clic gauche et de la déplacer. </a:t>
            </a:r>
          </a:p>
        </p:txBody>
      </p:sp>
      <p:sp>
        <p:nvSpPr>
          <p:cNvPr name="TextBox 8" id="8"/>
          <p:cNvSpPr txBox="true"/>
          <p:nvPr/>
        </p:nvSpPr>
        <p:spPr>
          <a:xfrm rot="0">
            <a:off x="553622" y="4426104"/>
            <a:ext cx="3368044" cy="439741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Pour supprimer une diapositive, il suffit de cliquer droit sur la diapositive et de sélectionner “Supprimer la diapositive”. </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752483" y="4326136"/>
            <a:ext cx="13177679" cy="2642282"/>
          </a:xfrm>
          <a:custGeom>
            <a:avLst/>
            <a:gdLst/>
            <a:ahLst/>
            <a:cxnLst/>
            <a:rect r="r" b="b" t="t" l="l"/>
            <a:pathLst>
              <a:path h="2642282" w="13177679">
                <a:moveTo>
                  <a:pt x="0" y="0"/>
                </a:moveTo>
                <a:lnTo>
                  <a:pt x="13177679" y="0"/>
                </a:lnTo>
                <a:lnTo>
                  <a:pt x="13177679" y="2642282"/>
                </a:lnTo>
                <a:lnTo>
                  <a:pt x="0" y="2642282"/>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1498910"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PowerPoint</a:t>
            </a:r>
          </a:p>
          <a:p>
            <a:pPr>
              <a:lnSpc>
                <a:spcPts val="4372"/>
              </a:lnSpc>
              <a:spcBef>
                <a:spcPct val="0"/>
              </a:spcBef>
            </a:pPr>
            <a:r>
              <a:rPr lang="en-US" sz="3123">
                <a:solidFill>
                  <a:srgbClr val="000000"/>
                </a:solidFill>
                <a:latin typeface="Open Sans Italics"/>
              </a:rPr>
              <a:t>Insérer du texte, une image, un graphique</a:t>
            </a:r>
          </a:p>
        </p:txBody>
      </p:sp>
      <p:sp>
        <p:nvSpPr>
          <p:cNvPr name="TextBox 7" id="7"/>
          <p:cNvSpPr txBox="true"/>
          <p:nvPr/>
        </p:nvSpPr>
        <p:spPr>
          <a:xfrm rot="0">
            <a:off x="553622" y="2295635"/>
            <a:ext cx="14376540" cy="16351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En cliquant sur l’onglet “Insertion”, vous pouvez insérer différents éléments pour mieux illustrer votre présentation: du texte, des images, des graphiques, des tableaux, des formes et même des vidéos ou des fichiers audio. </a:t>
            </a:r>
          </a:p>
        </p:txBody>
      </p:sp>
      <p:sp>
        <p:nvSpPr>
          <p:cNvPr name="TextBox 8" id="8"/>
          <p:cNvSpPr txBox="true"/>
          <p:nvPr/>
        </p:nvSpPr>
        <p:spPr>
          <a:xfrm rot="0">
            <a:off x="553622" y="7311318"/>
            <a:ext cx="16705678" cy="108271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Comme pour Word et Excel, si vous ajoutez du texte, vous pourrez également modifier sa mise en forme (couleur, police, taille, etc.). </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3487891"/>
            <a:ext cx="10512291" cy="2256565"/>
          </a:xfrm>
          <a:custGeom>
            <a:avLst/>
            <a:gdLst/>
            <a:ahLst/>
            <a:cxnLst/>
            <a:rect r="r" b="b" t="t" l="l"/>
            <a:pathLst>
              <a:path h="2256565" w="10512291">
                <a:moveTo>
                  <a:pt x="0" y="0"/>
                </a:moveTo>
                <a:lnTo>
                  <a:pt x="10512290" y="0"/>
                </a:lnTo>
                <a:lnTo>
                  <a:pt x="10512290" y="2256565"/>
                </a:lnTo>
                <a:lnTo>
                  <a:pt x="0" y="2256565"/>
                </a:lnTo>
                <a:lnTo>
                  <a:pt x="0" y="0"/>
                </a:lnTo>
                <a:close/>
              </a:path>
            </a:pathLst>
          </a:custGeom>
          <a:blipFill>
            <a:blip r:embed="rId5"/>
            <a:stretch>
              <a:fillRect l="0" t="0" r="0" b="0"/>
            </a:stretch>
          </a:blipFill>
          <a:ln w="38100" cap="sq">
            <a:solidFill>
              <a:srgbClr val="000000"/>
            </a:solidFill>
            <a:prstDash val="solid"/>
            <a:miter/>
          </a:ln>
        </p:spPr>
      </p:sp>
      <p:sp>
        <p:nvSpPr>
          <p:cNvPr name="Freeform 6" id="6"/>
          <p:cNvSpPr/>
          <p:nvPr/>
        </p:nvSpPr>
        <p:spPr>
          <a:xfrm flipH="false" flipV="false" rot="0">
            <a:off x="553622" y="7670137"/>
            <a:ext cx="13166026" cy="2230050"/>
          </a:xfrm>
          <a:custGeom>
            <a:avLst/>
            <a:gdLst/>
            <a:ahLst/>
            <a:cxnLst/>
            <a:rect r="r" b="b" t="t" l="l"/>
            <a:pathLst>
              <a:path h="2230050" w="13166026">
                <a:moveTo>
                  <a:pt x="0" y="0"/>
                </a:moveTo>
                <a:lnTo>
                  <a:pt x="13166025" y="0"/>
                </a:lnTo>
                <a:lnTo>
                  <a:pt x="13166025" y="2230051"/>
                </a:lnTo>
                <a:lnTo>
                  <a:pt x="0" y="2230051"/>
                </a:lnTo>
                <a:lnTo>
                  <a:pt x="0" y="0"/>
                </a:lnTo>
                <a:close/>
              </a:path>
            </a:pathLst>
          </a:custGeom>
          <a:blipFill>
            <a:blip r:embed="rId6"/>
            <a:stretch>
              <a:fillRect l="0" t="0" r="0" b="0"/>
            </a:stretch>
          </a:blipFill>
          <a:ln w="38100" cap="sq">
            <a:solidFill>
              <a:srgbClr val="000000"/>
            </a:solidFill>
            <a:prstDash val="solid"/>
            <a:miter/>
          </a:ln>
        </p:spPr>
      </p:sp>
      <p:sp>
        <p:nvSpPr>
          <p:cNvPr name="TextBox 7" id="7"/>
          <p:cNvSpPr txBox="true"/>
          <p:nvPr/>
        </p:nvSpPr>
        <p:spPr>
          <a:xfrm rot="0">
            <a:off x="553622" y="1270067"/>
            <a:ext cx="11498910"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PowerPoint</a:t>
            </a:r>
          </a:p>
          <a:p>
            <a:pPr>
              <a:lnSpc>
                <a:spcPts val="4372"/>
              </a:lnSpc>
              <a:spcBef>
                <a:spcPct val="0"/>
              </a:spcBef>
            </a:pPr>
            <a:r>
              <a:rPr lang="en-US" sz="3123">
                <a:solidFill>
                  <a:srgbClr val="000000"/>
                </a:solidFill>
                <a:latin typeface="Open Sans Italics"/>
              </a:rPr>
              <a:t>Ajouter une transition entre diapositives</a:t>
            </a:r>
          </a:p>
        </p:txBody>
      </p:sp>
      <p:sp>
        <p:nvSpPr>
          <p:cNvPr name="TextBox 8" id="8"/>
          <p:cNvSpPr txBox="true"/>
          <p:nvPr/>
        </p:nvSpPr>
        <p:spPr>
          <a:xfrm rot="0">
            <a:off x="553622" y="2295635"/>
            <a:ext cx="16215815" cy="108271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En cliquant sur l’onglet “Transitions”, vous pouvez insérer des effets de transition entre les diapositives pour rendre la présentation plus dynamique. </a:t>
            </a:r>
          </a:p>
        </p:txBody>
      </p:sp>
      <p:sp>
        <p:nvSpPr>
          <p:cNvPr name="TextBox 9" id="9"/>
          <p:cNvSpPr txBox="true"/>
          <p:nvPr/>
        </p:nvSpPr>
        <p:spPr>
          <a:xfrm rot="0">
            <a:off x="553622" y="5873044"/>
            <a:ext cx="17734378" cy="1635169"/>
          </a:xfrm>
          <a:prstGeom prst="rect">
            <a:avLst/>
          </a:prstGeom>
        </p:spPr>
        <p:txBody>
          <a:bodyPr anchor="t" rtlCol="false" tIns="0" lIns="0" bIns="0" rIns="0">
            <a:spAutoFit/>
          </a:bodyPr>
          <a:lstStyle/>
          <a:p>
            <a:pPr>
              <a:lnSpc>
                <a:spcPts val="4372"/>
              </a:lnSpc>
            </a:pPr>
            <a:r>
              <a:rPr lang="en-US" sz="3123">
                <a:solidFill>
                  <a:srgbClr val="000000"/>
                </a:solidFill>
                <a:latin typeface="Open Sans Italics"/>
              </a:rPr>
              <a:t>Ajouter une animation </a:t>
            </a:r>
          </a:p>
          <a:p>
            <a:pPr>
              <a:lnSpc>
                <a:spcPts val="4372"/>
              </a:lnSpc>
              <a:spcBef>
                <a:spcPct val="0"/>
              </a:spcBef>
            </a:pPr>
            <a:r>
              <a:rPr lang="en-US" sz="3123">
                <a:solidFill>
                  <a:srgbClr val="000000"/>
                </a:solidFill>
                <a:latin typeface="Open Sans Italics"/>
              </a:rPr>
              <a:t>E</a:t>
            </a:r>
            <a:r>
              <a:rPr lang="en-US" sz="3123">
                <a:solidFill>
                  <a:srgbClr val="000000"/>
                </a:solidFill>
                <a:latin typeface="Open Sans"/>
              </a:rPr>
              <a:t>n cliquant sur l’onglet “Animations”, vous pouvez animer du texte ou un objet (image, forme, etc.) pour rendre la présentation plus vivante. </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781541" y="4326136"/>
            <a:ext cx="15987895" cy="4171413"/>
          </a:xfrm>
          <a:custGeom>
            <a:avLst/>
            <a:gdLst/>
            <a:ahLst/>
            <a:cxnLst/>
            <a:rect r="r" b="b" t="t" l="l"/>
            <a:pathLst>
              <a:path h="4171413" w="15987895">
                <a:moveTo>
                  <a:pt x="0" y="0"/>
                </a:moveTo>
                <a:lnTo>
                  <a:pt x="15987896" y="0"/>
                </a:lnTo>
                <a:lnTo>
                  <a:pt x="15987896" y="4171413"/>
                </a:lnTo>
                <a:lnTo>
                  <a:pt x="0" y="4171413"/>
                </a:lnTo>
                <a:lnTo>
                  <a:pt x="0" y="0"/>
                </a:lnTo>
                <a:close/>
              </a:path>
            </a:pathLst>
          </a:custGeom>
          <a:blipFill>
            <a:blip r:embed="rId5"/>
            <a:stretch>
              <a:fillRect l="0" t="0" r="0" b="-140170"/>
            </a:stretch>
          </a:blipFill>
          <a:ln w="38100" cap="sq">
            <a:solidFill>
              <a:srgbClr val="000000"/>
            </a:solidFill>
            <a:prstDash val="solid"/>
            <a:miter/>
          </a:ln>
        </p:spPr>
      </p:sp>
      <p:sp>
        <p:nvSpPr>
          <p:cNvPr name="TextBox 6" id="6"/>
          <p:cNvSpPr txBox="true"/>
          <p:nvPr/>
        </p:nvSpPr>
        <p:spPr>
          <a:xfrm rot="0">
            <a:off x="553622" y="1270067"/>
            <a:ext cx="11498910"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PowerPoint</a:t>
            </a:r>
          </a:p>
          <a:p>
            <a:pPr>
              <a:lnSpc>
                <a:spcPts val="4372"/>
              </a:lnSpc>
              <a:spcBef>
                <a:spcPct val="0"/>
              </a:spcBef>
            </a:pPr>
            <a:r>
              <a:rPr lang="en-US" sz="3123">
                <a:solidFill>
                  <a:srgbClr val="000000"/>
                </a:solidFill>
                <a:latin typeface="Open Sans Italics"/>
              </a:rPr>
              <a:t>Utiliser les modèles de conception</a:t>
            </a:r>
          </a:p>
        </p:txBody>
      </p:sp>
      <p:sp>
        <p:nvSpPr>
          <p:cNvPr name="TextBox 7" id="7"/>
          <p:cNvSpPr txBox="true"/>
          <p:nvPr/>
        </p:nvSpPr>
        <p:spPr>
          <a:xfrm rot="0">
            <a:off x="553622" y="2295635"/>
            <a:ext cx="14969791" cy="16351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En cliquant sur l’onglet “Création”, vous pouvez personnaliser la mise en forme de l’arrière-plan ainsi que la taille des diapositives, mais aussi utiliser l’un des modèles de thèmes proposés. </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10577116"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Microsoft PowerPoint</a:t>
            </a:r>
          </a:p>
          <a:p>
            <a:pPr>
              <a:lnSpc>
                <a:spcPts val="4372"/>
              </a:lnSpc>
              <a:spcBef>
                <a:spcPct val="0"/>
              </a:spcBef>
            </a:pPr>
            <a:r>
              <a:rPr lang="en-US" sz="3123">
                <a:solidFill>
                  <a:srgbClr val="000000"/>
                </a:solidFill>
                <a:latin typeface="Open Sans Italics"/>
              </a:rPr>
              <a:t>A vous de jouer ! </a:t>
            </a:r>
          </a:p>
        </p:txBody>
      </p:sp>
      <p:sp>
        <p:nvSpPr>
          <p:cNvPr name="TextBox 6" id="6"/>
          <p:cNvSpPr txBox="true"/>
          <p:nvPr/>
        </p:nvSpPr>
        <p:spPr>
          <a:xfrm rot="0">
            <a:off x="553622" y="3085328"/>
            <a:ext cx="15853713" cy="49498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Reproduisez les fonctionnalités découvertes en créant une présentation sur un sujet de votre choix (à valider avec votre formateur). </a:t>
            </a:r>
          </a:p>
          <a:p>
            <a:pPr algn="just">
              <a:lnSpc>
                <a:spcPts val="4372"/>
              </a:lnSpc>
            </a:pPr>
            <a:r>
              <a:rPr lang="en-US" sz="3123">
                <a:solidFill>
                  <a:srgbClr val="000000"/>
                </a:solidFill>
                <a:latin typeface="Open Sans"/>
              </a:rPr>
              <a:t>La présentation doit contenir au moins deux diapositives, du texte, au moins une image, au moins un effet de transition et un effet d’animation. </a:t>
            </a:r>
          </a:p>
          <a:p>
            <a:pPr algn="just">
              <a:lnSpc>
                <a:spcPts val="4372"/>
              </a:lnSpc>
            </a:pPr>
          </a:p>
          <a:p>
            <a:pPr algn="just">
              <a:lnSpc>
                <a:spcPts val="4372"/>
              </a:lnSpc>
            </a:pPr>
            <a:r>
              <a:rPr lang="en-US" sz="3123">
                <a:solidFill>
                  <a:srgbClr val="000000"/>
                </a:solidFill>
                <a:latin typeface="Open Sans"/>
              </a:rPr>
              <a:t>C’est parti ! </a:t>
            </a:r>
          </a:p>
          <a:p>
            <a:pPr algn="just">
              <a:lnSpc>
                <a:spcPts val="4372"/>
              </a:lnSpc>
            </a:pPr>
            <a:r>
              <a:rPr lang="en-US" sz="3123">
                <a:solidFill>
                  <a:srgbClr val="000000"/>
                </a:solidFill>
                <a:latin typeface="Open Sans"/>
              </a:rPr>
              <a:t> </a:t>
            </a:r>
          </a:p>
          <a:p>
            <a:pPr algn="just">
              <a:lnSpc>
                <a:spcPts val="4372"/>
              </a:lnSpc>
            </a:pPr>
          </a:p>
          <a:p>
            <a:pPr algn="just">
              <a:lnSpc>
                <a:spcPts val="4372"/>
              </a:lnSpc>
              <a:spcBef>
                <a:spcPct val="0"/>
              </a:spcBef>
            </a:pPr>
          </a:p>
        </p:txBody>
      </p:sp>
      <p:sp>
        <p:nvSpPr>
          <p:cNvPr name="Freeform 7" id="7"/>
          <p:cNvSpPr/>
          <p:nvPr/>
        </p:nvSpPr>
        <p:spPr>
          <a:xfrm flipH="false" flipV="false" rot="0">
            <a:off x="13293959" y="5425347"/>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DAFxzq0HlAY</dc:identifier>
  <dcterms:modified xsi:type="dcterms:W3CDTF">2011-08-01T06:04:30Z</dcterms:modified>
  <cp:revision>1</cp:revision>
  <dc:title>Les logiciels de présentation</dc:title>
</cp:coreProperties>
</file>