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 Id="rId9" Target="../media/image10.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760138" y="4645246"/>
            <a:ext cx="12957347" cy="2187619"/>
          </a:xfrm>
          <a:prstGeom prst="rect">
            <a:avLst/>
          </a:prstGeom>
        </p:spPr>
        <p:txBody>
          <a:bodyPr anchor="t" rtlCol="false" tIns="0" lIns="0" bIns="0" rIns="0">
            <a:spAutoFit/>
          </a:bodyPr>
          <a:lstStyle/>
          <a:p>
            <a:pPr algn="ctr">
              <a:lnSpc>
                <a:spcPts val="4372"/>
              </a:lnSpc>
            </a:pPr>
          </a:p>
          <a:p>
            <a:pPr algn="ctr">
              <a:lnSpc>
                <a:spcPts val="4372"/>
              </a:lnSpc>
            </a:pPr>
            <a:r>
              <a:rPr lang="en-US" sz="3123">
                <a:solidFill>
                  <a:srgbClr val="000000"/>
                </a:solidFill>
                <a:latin typeface="Open Sans"/>
              </a:rPr>
              <a:t>Introduction aux navigateurs web populaires, aux moteurs de recherche et à la recherche internet</a:t>
            </a:r>
          </a:p>
          <a:p>
            <a:pPr algn="ctr">
              <a:lnSpc>
                <a:spcPts val="4372"/>
              </a:lnSpc>
              <a:spcBef>
                <a:spcPct val="0"/>
              </a:spcBef>
            </a:pPr>
          </a:p>
        </p:txBody>
      </p:sp>
      <p:sp>
        <p:nvSpPr>
          <p:cNvPr name="TextBox 9" id="9"/>
          <p:cNvSpPr txBox="true"/>
          <p:nvPr/>
        </p:nvSpPr>
        <p:spPr>
          <a:xfrm rot="0">
            <a:off x="2347559" y="3501282"/>
            <a:ext cx="13592881"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1</a:t>
            </a:r>
          </a:p>
          <a:p>
            <a:pPr algn="ctr">
              <a:lnSpc>
                <a:spcPts val="5772"/>
              </a:lnSpc>
              <a:spcBef>
                <a:spcPct val="0"/>
              </a:spcBef>
            </a:pPr>
            <a:r>
              <a:rPr lang="en-US" sz="4123">
                <a:solidFill>
                  <a:srgbClr val="000000"/>
                </a:solidFill>
                <a:latin typeface="Open Sans Bold"/>
              </a:rPr>
              <a:t>Les navigateurs web et les outils de recherche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218861" y="4960616"/>
            <a:ext cx="1840208" cy="1835166"/>
          </a:xfrm>
          <a:custGeom>
            <a:avLst/>
            <a:gdLst/>
            <a:ahLst/>
            <a:cxnLst/>
            <a:rect r="r" b="b" t="t" l="l"/>
            <a:pathLst>
              <a:path h="1835166" w="1840208">
                <a:moveTo>
                  <a:pt x="0" y="0"/>
                </a:moveTo>
                <a:lnTo>
                  <a:pt x="1840208" y="0"/>
                </a:lnTo>
                <a:lnTo>
                  <a:pt x="1840208" y="1835166"/>
                </a:lnTo>
                <a:lnTo>
                  <a:pt x="0" y="1835166"/>
                </a:lnTo>
                <a:lnTo>
                  <a:pt x="0" y="0"/>
                </a:lnTo>
                <a:close/>
              </a:path>
            </a:pathLst>
          </a:custGeom>
          <a:blipFill>
            <a:blip r:embed="rId5"/>
            <a:stretch>
              <a:fillRect l="0" t="0" r="0" b="0"/>
            </a:stretch>
          </a:blipFill>
        </p:spPr>
      </p:sp>
      <p:sp>
        <p:nvSpPr>
          <p:cNvPr name="Freeform 6" id="6"/>
          <p:cNvSpPr/>
          <p:nvPr/>
        </p:nvSpPr>
        <p:spPr>
          <a:xfrm flipH="false" flipV="false" rot="0">
            <a:off x="4430669" y="4960616"/>
            <a:ext cx="1728956" cy="1785119"/>
          </a:xfrm>
          <a:custGeom>
            <a:avLst/>
            <a:gdLst/>
            <a:ahLst/>
            <a:cxnLst/>
            <a:rect r="r" b="b" t="t" l="l"/>
            <a:pathLst>
              <a:path h="1785119" w="1728956">
                <a:moveTo>
                  <a:pt x="0" y="0"/>
                </a:moveTo>
                <a:lnTo>
                  <a:pt x="1728956" y="0"/>
                </a:lnTo>
                <a:lnTo>
                  <a:pt x="1728956" y="1785119"/>
                </a:lnTo>
                <a:lnTo>
                  <a:pt x="0" y="1785119"/>
                </a:lnTo>
                <a:lnTo>
                  <a:pt x="0" y="0"/>
                </a:lnTo>
                <a:close/>
              </a:path>
            </a:pathLst>
          </a:custGeom>
          <a:blipFill>
            <a:blip r:embed="rId6"/>
            <a:stretch>
              <a:fillRect l="0" t="0" r="0" b="0"/>
            </a:stretch>
          </a:blipFill>
        </p:spPr>
      </p:sp>
      <p:sp>
        <p:nvSpPr>
          <p:cNvPr name="Freeform 7" id="7"/>
          <p:cNvSpPr/>
          <p:nvPr/>
        </p:nvSpPr>
        <p:spPr>
          <a:xfrm flipH="false" flipV="false" rot="0">
            <a:off x="7647167" y="5051933"/>
            <a:ext cx="1693802" cy="1693802"/>
          </a:xfrm>
          <a:custGeom>
            <a:avLst/>
            <a:gdLst/>
            <a:ahLst/>
            <a:cxnLst/>
            <a:rect r="r" b="b" t="t" l="l"/>
            <a:pathLst>
              <a:path h="1693802" w="1693802">
                <a:moveTo>
                  <a:pt x="0" y="0"/>
                </a:moveTo>
                <a:lnTo>
                  <a:pt x="1693802" y="0"/>
                </a:lnTo>
                <a:lnTo>
                  <a:pt x="1693802" y="1693802"/>
                </a:lnTo>
                <a:lnTo>
                  <a:pt x="0" y="1693802"/>
                </a:lnTo>
                <a:lnTo>
                  <a:pt x="0" y="0"/>
                </a:lnTo>
                <a:close/>
              </a:path>
            </a:pathLst>
          </a:custGeom>
          <a:blipFill>
            <a:blip r:embed="rId7"/>
            <a:stretch>
              <a:fillRect l="0" t="0" r="0" b="0"/>
            </a:stretch>
          </a:blipFill>
        </p:spPr>
      </p:sp>
      <p:sp>
        <p:nvSpPr>
          <p:cNvPr name="Freeform 8" id="8"/>
          <p:cNvSpPr/>
          <p:nvPr/>
        </p:nvSpPr>
        <p:spPr>
          <a:xfrm flipH="false" flipV="false" rot="0">
            <a:off x="10826869" y="4930376"/>
            <a:ext cx="1936917" cy="1936917"/>
          </a:xfrm>
          <a:custGeom>
            <a:avLst/>
            <a:gdLst/>
            <a:ahLst/>
            <a:cxnLst/>
            <a:rect r="r" b="b" t="t" l="l"/>
            <a:pathLst>
              <a:path h="1936917" w="1936917">
                <a:moveTo>
                  <a:pt x="0" y="0"/>
                </a:moveTo>
                <a:lnTo>
                  <a:pt x="1936917" y="0"/>
                </a:lnTo>
                <a:lnTo>
                  <a:pt x="1936917" y="1936917"/>
                </a:lnTo>
                <a:lnTo>
                  <a:pt x="0" y="1936917"/>
                </a:lnTo>
                <a:lnTo>
                  <a:pt x="0" y="0"/>
                </a:lnTo>
                <a:close/>
              </a:path>
            </a:pathLst>
          </a:custGeom>
          <a:blipFill>
            <a:blip r:embed="rId8"/>
            <a:stretch>
              <a:fillRect l="0" t="0" r="0" b="0"/>
            </a:stretch>
          </a:blipFill>
        </p:spPr>
      </p:sp>
      <p:sp>
        <p:nvSpPr>
          <p:cNvPr name="Freeform 9" id="9"/>
          <p:cNvSpPr/>
          <p:nvPr/>
        </p:nvSpPr>
        <p:spPr>
          <a:xfrm flipH="false" flipV="false" rot="0">
            <a:off x="14135386" y="5010771"/>
            <a:ext cx="1776127" cy="1776127"/>
          </a:xfrm>
          <a:custGeom>
            <a:avLst/>
            <a:gdLst/>
            <a:ahLst/>
            <a:cxnLst/>
            <a:rect r="r" b="b" t="t" l="l"/>
            <a:pathLst>
              <a:path h="1776127" w="1776127">
                <a:moveTo>
                  <a:pt x="0" y="0"/>
                </a:moveTo>
                <a:lnTo>
                  <a:pt x="1776127" y="0"/>
                </a:lnTo>
                <a:lnTo>
                  <a:pt x="1776127" y="1776126"/>
                </a:lnTo>
                <a:lnTo>
                  <a:pt x="0" y="1776126"/>
                </a:lnTo>
                <a:lnTo>
                  <a:pt x="0" y="0"/>
                </a:lnTo>
                <a:close/>
              </a:path>
            </a:pathLst>
          </a:custGeom>
          <a:blipFill>
            <a:blip r:embed="rId9"/>
            <a:stretch>
              <a:fillRect l="0" t="0" r="0" b="0"/>
            </a:stretch>
          </a:blipFill>
        </p:spPr>
      </p:sp>
      <p:sp>
        <p:nvSpPr>
          <p:cNvPr name="TextBox 10" id="10"/>
          <p:cNvSpPr txBox="true"/>
          <p:nvPr/>
        </p:nvSpPr>
        <p:spPr>
          <a:xfrm rot="0">
            <a:off x="553622" y="2182937"/>
            <a:ext cx="14207430" cy="20307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Un navigateur web est un logiciel qui permet aux utilisateurs d'accéder à Internet. </a:t>
            </a:r>
          </a:p>
          <a:p>
            <a:pPr>
              <a:lnSpc>
                <a:spcPts val="4092"/>
              </a:lnSpc>
              <a:spcBef>
                <a:spcPct val="0"/>
              </a:spcBef>
            </a:pPr>
            <a:r>
              <a:rPr lang="en-US" sz="2923">
                <a:solidFill>
                  <a:srgbClr val="000000"/>
                </a:solidFill>
                <a:latin typeface="Open Sans"/>
              </a:rPr>
              <a:t>Il affiche les pages web, les images, la vidéo et d'autres contenus web. </a:t>
            </a:r>
          </a:p>
          <a:p>
            <a:pPr>
              <a:lnSpc>
                <a:spcPts val="4092"/>
              </a:lnSpc>
              <a:spcBef>
                <a:spcPct val="0"/>
              </a:spcBef>
            </a:pPr>
            <a:r>
              <a:rPr lang="en-US" sz="2923">
                <a:solidFill>
                  <a:srgbClr val="000000"/>
                </a:solidFill>
                <a:latin typeface="Open Sans"/>
              </a:rPr>
              <a:t>Il permet aux utilisateurs d'interagir avec les sites web en cliquant sur des liens.</a:t>
            </a:r>
          </a:p>
          <a:p>
            <a:pPr>
              <a:lnSpc>
                <a:spcPts val="4092"/>
              </a:lnSpc>
              <a:spcBef>
                <a:spcPct val="0"/>
              </a:spcBef>
            </a:pPr>
          </a:p>
        </p:txBody>
      </p:sp>
      <p:sp>
        <p:nvSpPr>
          <p:cNvPr name="TextBox 11" id="11"/>
          <p:cNvSpPr txBox="true"/>
          <p:nvPr/>
        </p:nvSpPr>
        <p:spPr>
          <a:xfrm rot="0">
            <a:off x="553622" y="1516835"/>
            <a:ext cx="6431756"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navigateur web?</a:t>
            </a:r>
          </a:p>
        </p:txBody>
      </p:sp>
      <p:sp>
        <p:nvSpPr>
          <p:cNvPr name="TextBox 12" id="12"/>
          <p:cNvSpPr txBox="true"/>
          <p:nvPr/>
        </p:nvSpPr>
        <p:spPr>
          <a:xfrm rot="0">
            <a:off x="553698" y="3983236"/>
            <a:ext cx="7108627"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navigateurs web les plus courants </a:t>
            </a:r>
          </a:p>
        </p:txBody>
      </p:sp>
      <p:sp>
        <p:nvSpPr>
          <p:cNvPr name="TextBox 13" id="13"/>
          <p:cNvSpPr txBox="true"/>
          <p:nvPr/>
        </p:nvSpPr>
        <p:spPr>
          <a:xfrm rot="0">
            <a:off x="553698" y="7187246"/>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Chrome</a:t>
            </a:r>
          </a:p>
          <a:p>
            <a:pPr algn="ctr">
              <a:lnSpc>
                <a:spcPts val="2659"/>
              </a:lnSpc>
            </a:pPr>
            <a:r>
              <a:rPr lang="en-US" sz="1899">
                <a:solidFill>
                  <a:srgbClr val="000000"/>
                </a:solidFill>
                <a:latin typeface="Open Sans"/>
              </a:rPr>
              <a:t>Développé par Google. </a:t>
            </a:r>
          </a:p>
          <a:p>
            <a:pPr algn="ctr">
              <a:lnSpc>
                <a:spcPts val="2659"/>
              </a:lnSpc>
            </a:pPr>
            <a:r>
              <a:rPr lang="en-US" sz="1899">
                <a:solidFill>
                  <a:srgbClr val="000000"/>
                </a:solidFill>
                <a:latin typeface="Open Sans"/>
              </a:rPr>
              <a:t> Très populaire grâce à sa rapidité et ses fonctionnalités.</a:t>
            </a:r>
          </a:p>
          <a:p>
            <a:pPr algn="ctr">
              <a:lnSpc>
                <a:spcPts val="2659"/>
              </a:lnSpc>
              <a:spcBef>
                <a:spcPct val="0"/>
              </a:spcBef>
            </a:pPr>
          </a:p>
        </p:txBody>
      </p:sp>
      <p:sp>
        <p:nvSpPr>
          <p:cNvPr name="TextBox 14" id="14"/>
          <p:cNvSpPr txBox="true"/>
          <p:nvPr/>
        </p:nvSpPr>
        <p:spPr>
          <a:xfrm rot="0">
            <a:off x="3803513" y="7277161"/>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Mozilla Firefox</a:t>
            </a:r>
          </a:p>
          <a:p>
            <a:pPr algn="ctr">
              <a:lnSpc>
                <a:spcPts val="2659"/>
              </a:lnSpc>
            </a:pPr>
            <a:r>
              <a:rPr lang="en-US" sz="1899">
                <a:solidFill>
                  <a:srgbClr val="000000"/>
                </a:solidFill>
                <a:latin typeface="Open Sans"/>
              </a:rPr>
              <a:t>Navigateur open-source.</a:t>
            </a:r>
          </a:p>
          <a:p>
            <a:pPr algn="ctr">
              <a:lnSpc>
                <a:spcPts val="2659"/>
              </a:lnSpc>
            </a:pPr>
            <a:r>
              <a:rPr lang="en-US" sz="1899">
                <a:solidFill>
                  <a:srgbClr val="000000"/>
                </a:solidFill>
                <a:latin typeface="Open Sans"/>
              </a:rPr>
              <a:t> Connu pour sa personnalisation et </a:t>
            </a:r>
          </a:p>
          <a:p>
            <a:pPr algn="ctr">
              <a:lnSpc>
                <a:spcPts val="2659"/>
              </a:lnSpc>
              <a:spcBef>
                <a:spcPct val="0"/>
              </a:spcBef>
            </a:pPr>
            <a:r>
              <a:rPr lang="en-US" sz="1899">
                <a:solidFill>
                  <a:srgbClr val="000000"/>
                </a:solidFill>
                <a:latin typeface="Open Sans"/>
              </a:rPr>
              <a:t>sa protection de la vie privée.</a:t>
            </a:r>
          </a:p>
        </p:txBody>
      </p:sp>
      <p:sp>
        <p:nvSpPr>
          <p:cNvPr name="TextBox 15" id="15"/>
          <p:cNvSpPr txBox="true"/>
          <p:nvPr/>
        </p:nvSpPr>
        <p:spPr>
          <a:xfrm rot="0">
            <a:off x="7053557" y="7277161"/>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Edge</a:t>
            </a:r>
          </a:p>
          <a:p>
            <a:pPr algn="ctr">
              <a:lnSpc>
                <a:spcPts val="2659"/>
              </a:lnSpc>
            </a:pPr>
            <a:r>
              <a:rPr lang="en-US" sz="1899">
                <a:solidFill>
                  <a:srgbClr val="000000"/>
                </a:solidFill>
                <a:latin typeface="Open Sans"/>
              </a:rPr>
              <a:t>Développé par Microsoft Explorer. Intégré à Windows.</a:t>
            </a:r>
          </a:p>
          <a:p>
            <a:pPr algn="ctr">
              <a:lnSpc>
                <a:spcPts val="2659"/>
              </a:lnSpc>
              <a:spcBef>
                <a:spcPct val="0"/>
              </a:spcBef>
            </a:pPr>
          </a:p>
        </p:txBody>
      </p:sp>
      <p:sp>
        <p:nvSpPr>
          <p:cNvPr name="TextBox 16" id="16"/>
          <p:cNvSpPr txBox="true"/>
          <p:nvPr/>
        </p:nvSpPr>
        <p:spPr>
          <a:xfrm rot="0">
            <a:off x="10303524" y="7277161"/>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Safari </a:t>
            </a:r>
          </a:p>
          <a:p>
            <a:pPr algn="ctr">
              <a:lnSpc>
                <a:spcPts val="2659"/>
              </a:lnSpc>
            </a:pPr>
            <a:r>
              <a:rPr lang="en-US" sz="1899">
                <a:solidFill>
                  <a:srgbClr val="000000"/>
                </a:solidFill>
                <a:latin typeface="Open Sans"/>
              </a:rPr>
              <a:t>Développé par Apple.   </a:t>
            </a:r>
          </a:p>
          <a:p>
            <a:pPr algn="ctr">
              <a:lnSpc>
                <a:spcPts val="2659"/>
              </a:lnSpc>
            </a:pPr>
            <a:r>
              <a:rPr lang="en-US" sz="1899">
                <a:solidFill>
                  <a:srgbClr val="000000"/>
                </a:solidFill>
                <a:latin typeface="Open Sans"/>
              </a:rPr>
              <a:t> Intégré par défaut aux appareils macOS et iOS. </a:t>
            </a:r>
          </a:p>
          <a:p>
            <a:pPr algn="ctr">
              <a:lnSpc>
                <a:spcPts val="2659"/>
              </a:lnSpc>
              <a:spcBef>
                <a:spcPct val="0"/>
              </a:spcBef>
            </a:pPr>
          </a:p>
        </p:txBody>
      </p:sp>
      <p:sp>
        <p:nvSpPr>
          <p:cNvPr name="TextBox 17" id="17"/>
          <p:cNvSpPr txBox="true"/>
          <p:nvPr/>
        </p:nvSpPr>
        <p:spPr>
          <a:xfrm rot="0">
            <a:off x="13556603" y="7277161"/>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Opera</a:t>
            </a:r>
          </a:p>
          <a:p>
            <a:pPr algn="ctr">
              <a:lnSpc>
                <a:spcPts val="2659"/>
              </a:lnSpc>
            </a:pPr>
            <a:r>
              <a:rPr lang="en-US" sz="1899">
                <a:solidFill>
                  <a:srgbClr val="000000"/>
                </a:solidFill>
                <a:latin typeface="Open Sans"/>
              </a:rPr>
              <a:t>Connu pour sa sécurité avancée et ses nombreuses fonctionnalités, telle que le bloqueur de publicité intégré.</a:t>
            </a:r>
          </a:p>
          <a:p>
            <a:pPr algn="ctr">
              <a:lnSpc>
                <a:spcPts val="2659"/>
              </a:lnSpc>
              <a:spcBef>
                <a:spcPct val="0"/>
              </a:spcBef>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095459"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La barre d’adresse</a:t>
            </a:r>
          </a:p>
          <a:p>
            <a:pPr>
              <a:lnSpc>
                <a:spcPts val="4092"/>
              </a:lnSpc>
            </a:pPr>
            <a:r>
              <a:rPr lang="en-US" sz="2923">
                <a:solidFill>
                  <a:srgbClr val="000000"/>
                </a:solidFill>
                <a:latin typeface="Open Sans"/>
              </a:rPr>
              <a:t>C’est où on peut entrer l'URL d'un site web pour accéder directement à une page spécifique ou effectuer une recherche grâce au moteur de recherche intégré.</a:t>
            </a:r>
          </a:p>
          <a:p>
            <a:pPr>
              <a:lnSpc>
                <a:spcPts val="4092"/>
              </a:lnSpc>
              <a:spcBef>
                <a:spcPct val="0"/>
              </a:spcBef>
            </a:pPr>
          </a:p>
        </p:txBody>
      </p:sp>
      <p:sp>
        <p:nvSpPr>
          <p:cNvPr name="Freeform 6" id="6"/>
          <p:cNvSpPr/>
          <p:nvPr/>
        </p:nvSpPr>
        <p:spPr>
          <a:xfrm flipH="false" flipV="false" rot="0">
            <a:off x="553622" y="4030861"/>
            <a:ext cx="10760215" cy="1292972"/>
          </a:xfrm>
          <a:custGeom>
            <a:avLst/>
            <a:gdLst/>
            <a:ahLst/>
            <a:cxnLst/>
            <a:rect r="r" b="b" t="t" l="l"/>
            <a:pathLst>
              <a:path h="1292972" w="10760215">
                <a:moveTo>
                  <a:pt x="0" y="0"/>
                </a:moveTo>
                <a:lnTo>
                  <a:pt x="10760214" y="0"/>
                </a:lnTo>
                <a:lnTo>
                  <a:pt x="10760214" y="1292972"/>
                </a:lnTo>
                <a:lnTo>
                  <a:pt x="0" y="1292972"/>
                </a:lnTo>
                <a:lnTo>
                  <a:pt x="0" y="0"/>
                </a:lnTo>
                <a:close/>
              </a:path>
            </a:pathLst>
          </a:custGeom>
          <a:blipFill>
            <a:blip r:embed="rId5"/>
            <a:stretch>
              <a:fillRect l="-1170" t="0" r="0" b="-70884"/>
            </a:stretch>
          </a:blipFill>
          <a:ln w="38100" cap="sq">
            <a:solidFill>
              <a:srgbClr val="000000"/>
            </a:solidFill>
            <a:prstDash val="solid"/>
            <a:miter/>
          </a:ln>
        </p:spPr>
      </p:sp>
      <p:sp>
        <p:nvSpPr>
          <p:cNvPr name="Freeform 7" id="7"/>
          <p:cNvSpPr/>
          <p:nvPr/>
        </p:nvSpPr>
        <p:spPr>
          <a:xfrm flipH="false" flipV="false" rot="0">
            <a:off x="4393487" y="7566865"/>
            <a:ext cx="11369780" cy="1045476"/>
          </a:xfrm>
          <a:custGeom>
            <a:avLst/>
            <a:gdLst/>
            <a:ahLst/>
            <a:cxnLst/>
            <a:rect r="r" b="b" t="t" l="l"/>
            <a:pathLst>
              <a:path h="1045476" w="11369780">
                <a:moveTo>
                  <a:pt x="0" y="0"/>
                </a:moveTo>
                <a:lnTo>
                  <a:pt x="11369780" y="0"/>
                </a:lnTo>
                <a:lnTo>
                  <a:pt x="11369780" y="1045476"/>
                </a:lnTo>
                <a:lnTo>
                  <a:pt x="0" y="1045476"/>
                </a:lnTo>
                <a:lnTo>
                  <a:pt x="0" y="0"/>
                </a:lnTo>
                <a:close/>
              </a:path>
            </a:pathLst>
          </a:custGeom>
          <a:blipFill>
            <a:blip r:embed="rId6"/>
            <a:stretch>
              <a:fillRect l="0" t="0" r="0" b="-46855"/>
            </a:stretch>
          </a:blipFill>
          <a:ln w="38100" cap="sq">
            <a:solidFill>
              <a:srgbClr val="000000"/>
            </a:solidFill>
            <a:prstDash val="solid"/>
            <a:miter/>
          </a:ln>
        </p:spPr>
      </p:sp>
      <p:sp>
        <p:nvSpPr>
          <p:cNvPr name="TextBox 8" id="8"/>
          <p:cNvSpPr txBox="true"/>
          <p:nvPr/>
        </p:nvSpPr>
        <p:spPr>
          <a:xfrm rot="0">
            <a:off x="553622" y="5819133"/>
            <a:ext cx="15095459"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Les onglets</a:t>
            </a:r>
          </a:p>
          <a:p>
            <a:pPr>
              <a:lnSpc>
                <a:spcPts val="4092"/>
              </a:lnSpc>
            </a:pPr>
            <a:r>
              <a:rPr lang="en-US" sz="2923">
                <a:solidFill>
                  <a:srgbClr val="000000"/>
                </a:solidFill>
                <a:latin typeface="Open Sans"/>
              </a:rPr>
              <a:t>Chrome permet d'ouvrir, de fermer et de réorganiser facilement les onglets, ainsi que de regrouper plusieurs onglets dans une même fenêtre.</a:t>
            </a:r>
          </a:p>
          <a:p>
            <a:pPr>
              <a:lnSpc>
                <a:spcPts val="4092"/>
              </a:lnSpc>
            </a:pPr>
            <a:r>
              <a:rPr lang="en-US" sz="2923">
                <a:solidFill>
                  <a:srgbClr val="000000"/>
                </a:solidFill>
                <a:latin typeface="Open Sans"/>
              </a:rPr>
              <a:t> </a:t>
            </a:r>
          </a:p>
          <a:p>
            <a:pPr>
              <a:lnSpc>
                <a:spcPts val="4092"/>
              </a:lnSpc>
              <a:spcBef>
                <a:spcPct val="0"/>
              </a:spcBef>
            </a:pPr>
          </a:p>
        </p:txBody>
      </p:sp>
      <p:sp>
        <p:nvSpPr>
          <p:cNvPr name="TextBox 9" id="9"/>
          <p:cNvSpPr txBox="true"/>
          <p:nvPr/>
        </p:nvSpPr>
        <p:spPr>
          <a:xfrm rot="0">
            <a:off x="553622" y="1516835"/>
            <a:ext cx="1050384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caractéristiques d’un navigateur web </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3529691"/>
            <a:ext cx="9286539" cy="1883327"/>
          </a:xfrm>
          <a:custGeom>
            <a:avLst/>
            <a:gdLst/>
            <a:ahLst/>
            <a:cxnLst/>
            <a:rect r="r" b="b" t="t" l="l"/>
            <a:pathLst>
              <a:path h="1883327" w="9286539">
                <a:moveTo>
                  <a:pt x="0" y="0"/>
                </a:moveTo>
                <a:lnTo>
                  <a:pt x="9286538" y="0"/>
                </a:lnTo>
                <a:lnTo>
                  <a:pt x="9286538" y="1883327"/>
                </a:lnTo>
                <a:lnTo>
                  <a:pt x="0" y="1883327"/>
                </a:lnTo>
                <a:lnTo>
                  <a:pt x="0" y="0"/>
                </a:lnTo>
                <a:close/>
              </a:path>
            </a:pathLst>
          </a:custGeom>
          <a:blipFill>
            <a:blip r:embed="rId5"/>
            <a:stretch>
              <a:fillRect l="0" t="0" r="-2382" b="0"/>
            </a:stretch>
          </a:blipFill>
          <a:ln w="38100" cap="sq">
            <a:solidFill>
              <a:srgbClr val="000000"/>
            </a:solidFill>
            <a:prstDash val="solid"/>
            <a:miter/>
          </a:ln>
        </p:spPr>
      </p:sp>
      <p:sp>
        <p:nvSpPr>
          <p:cNvPr name="AutoShape 6" id="6"/>
          <p:cNvSpPr/>
          <p:nvPr/>
        </p:nvSpPr>
        <p:spPr>
          <a:xfrm flipH="true" flipV="true">
            <a:off x="6375392" y="5162547"/>
            <a:ext cx="1040406" cy="19046"/>
          </a:xfrm>
          <a:prstGeom prst="line">
            <a:avLst/>
          </a:prstGeom>
          <a:ln cap="flat" w="38100">
            <a:solidFill>
              <a:srgbClr val="CD0A3C"/>
            </a:solidFill>
            <a:prstDash val="solid"/>
            <a:headEnd type="none" len="sm" w="sm"/>
            <a:tailEnd type="arrow" len="sm" w="med"/>
          </a:ln>
        </p:spPr>
      </p:sp>
      <p:sp>
        <p:nvSpPr>
          <p:cNvPr name="AutoShape 7" id="7"/>
          <p:cNvSpPr/>
          <p:nvPr/>
        </p:nvSpPr>
        <p:spPr>
          <a:xfrm flipH="true" flipV="true">
            <a:off x="9603480" y="4626755"/>
            <a:ext cx="1040406" cy="19046"/>
          </a:xfrm>
          <a:prstGeom prst="line">
            <a:avLst/>
          </a:prstGeom>
          <a:ln cap="flat" w="38100">
            <a:solidFill>
              <a:srgbClr val="CD0A3C"/>
            </a:solidFill>
            <a:prstDash val="solid"/>
            <a:headEnd type="none" len="sm" w="sm"/>
            <a:tailEnd type="arrow" len="sm" w="med"/>
          </a:ln>
        </p:spPr>
      </p:sp>
      <p:sp>
        <p:nvSpPr>
          <p:cNvPr name="Freeform 8" id="8"/>
          <p:cNvSpPr/>
          <p:nvPr/>
        </p:nvSpPr>
        <p:spPr>
          <a:xfrm flipH="false" flipV="false" rot="0">
            <a:off x="5070225" y="7365643"/>
            <a:ext cx="11974478" cy="2670415"/>
          </a:xfrm>
          <a:custGeom>
            <a:avLst/>
            <a:gdLst/>
            <a:ahLst/>
            <a:cxnLst/>
            <a:rect r="r" b="b" t="t" l="l"/>
            <a:pathLst>
              <a:path h="2670415" w="11974478">
                <a:moveTo>
                  <a:pt x="0" y="0"/>
                </a:moveTo>
                <a:lnTo>
                  <a:pt x="11974478" y="0"/>
                </a:lnTo>
                <a:lnTo>
                  <a:pt x="11974478" y="2670415"/>
                </a:lnTo>
                <a:lnTo>
                  <a:pt x="0" y="2670415"/>
                </a:lnTo>
                <a:lnTo>
                  <a:pt x="0" y="0"/>
                </a:lnTo>
                <a:close/>
              </a:path>
            </a:pathLst>
          </a:custGeom>
          <a:blipFill>
            <a:blip r:embed="rId6"/>
            <a:stretch>
              <a:fillRect l="0" t="0" r="0" b="-46155"/>
            </a:stretch>
          </a:blipFill>
          <a:ln w="38100" cap="sq">
            <a:solidFill>
              <a:srgbClr val="000000"/>
            </a:solidFill>
            <a:prstDash val="solid"/>
            <a:miter/>
          </a:ln>
        </p:spPr>
      </p:sp>
      <p:sp>
        <p:nvSpPr>
          <p:cNvPr name="TextBox 9" id="9"/>
          <p:cNvSpPr txBox="true"/>
          <p:nvPr/>
        </p:nvSpPr>
        <p:spPr>
          <a:xfrm rot="0">
            <a:off x="553622" y="1903487"/>
            <a:ext cx="15095459"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Les favoris</a:t>
            </a:r>
          </a:p>
          <a:p>
            <a:pPr>
              <a:lnSpc>
                <a:spcPts val="4092"/>
              </a:lnSpc>
            </a:pPr>
            <a:r>
              <a:rPr lang="en-US" sz="2923">
                <a:solidFill>
                  <a:srgbClr val="000000"/>
                </a:solidFill>
                <a:latin typeface="Open Sans"/>
              </a:rPr>
              <a:t>Les navigateurs permettent aux utilisateurs de sauvegarder des sites web dans leurs favoris pour un accès rapide ultérieur. </a:t>
            </a:r>
          </a:p>
          <a:p>
            <a:pPr>
              <a:lnSpc>
                <a:spcPts val="4092"/>
              </a:lnSpc>
              <a:spcBef>
                <a:spcPct val="0"/>
              </a:spcBef>
            </a:pPr>
          </a:p>
        </p:txBody>
      </p:sp>
      <p:sp>
        <p:nvSpPr>
          <p:cNvPr name="TextBox 10" id="10"/>
          <p:cNvSpPr txBox="true"/>
          <p:nvPr/>
        </p:nvSpPr>
        <p:spPr>
          <a:xfrm rot="0">
            <a:off x="553622" y="1280275"/>
            <a:ext cx="1050384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principales caractéristiques d’un navigateur web </a:t>
            </a:r>
          </a:p>
        </p:txBody>
      </p:sp>
      <p:sp>
        <p:nvSpPr>
          <p:cNvPr name="TextBox 11" id="11"/>
          <p:cNvSpPr txBox="true"/>
          <p:nvPr/>
        </p:nvSpPr>
        <p:spPr>
          <a:xfrm rot="0">
            <a:off x="553622" y="5670193"/>
            <a:ext cx="17039094"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L’historique de navigation </a:t>
            </a:r>
          </a:p>
          <a:p>
            <a:pPr>
              <a:lnSpc>
                <a:spcPts val="4092"/>
              </a:lnSpc>
            </a:pPr>
            <a:r>
              <a:rPr lang="en-US" sz="2923">
                <a:solidFill>
                  <a:srgbClr val="000000"/>
                </a:solidFill>
                <a:latin typeface="Open Sans"/>
              </a:rPr>
              <a:t>Les navigateurs enregistrent l'historique des pages visitées, ce qui permet aux utilisateurs de revenir en arrière pour retrouver des sites qu'ils ont consultés précédemment.</a:t>
            </a:r>
          </a:p>
          <a:p>
            <a:pPr>
              <a:lnSpc>
                <a:spcPts val="4092"/>
              </a:lnSpc>
              <a:spcBef>
                <a:spcPct val="0"/>
              </a:spcBef>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184597" y="5417189"/>
            <a:ext cx="2671473" cy="1894965"/>
          </a:xfrm>
          <a:custGeom>
            <a:avLst/>
            <a:gdLst/>
            <a:ahLst/>
            <a:cxnLst/>
            <a:rect r="r" b="b" t="t" l="l"/>
            <a:pathLst>
              <a:path h="1894965" w="2671473">
                <a:moveTo>
                  <a:pt x="0" y="0"/>
                </a:moveTo>
                <a:lnTo>
                  <a:pt x="2671473" y="0"/>
                </a:lnTo>
                <a:lnTo>
                  <a:pt x="2671473" y="1894965"/>
                </a:lnTo>
                <a:lnTo>
                  <a:pt x="0" y="1894965"/>
                </a:lnTo>
                <a:lnTo>
                  <a:pt x="0" y="0"/>
                </a:lnTo>
                <a:close/>
              </a:path>
            </a:pathLst>
          </a:custGeom>
          <a:blipFill>
            <a:blip r:embed="rId5"/>
            <a:stretch>
              <a:fillRect l="0" t="0" r="0" b="0"/>
            </a:stretch>
          </a:blipFill>
        </p:spPr>
      </p:sp>
      <p:sp>
        <p:nvSpPr>
          <p:cNvPr name="Freeform 6" id="6"/>
          <p:cNvSpPr/>
          <p:nvPr/>
        </p:nvSpPr>
        <p:spPr>
          <a:xfrm flipH="false" flipV="false" rot="0">
            <a:off x="7367650" y="5315417"/>
            <a:ext cx="3410876" cy="1544054"/>
          </a:xfrm>
          <a:custGeom>
            <a:avLst/>
            <a:gdLst/>
            <a:ahLst/>
            <a:cxnLst/>
            <a:rect r="r" b="b" t="t" l="l"/>
            <a:pathLst>
              <a:path h="1544054" w="3410876">
                <a:moveTo>
                  <a:pt x="0" y="0"/>
                </a:moveTo>
                <a:lnTo>
                  <a:pt x="3410876" y="0"/>
                </a:lnTo>
                <a:lnTo>
                  <a:pt x="3410876" y="1544054"/>
                </a:lnTo>
                <a:lnTo>
                  <a:pt x="0" y="1544054"/>
                </a:lnTo>
                <a:lnTo>
                  <a:pt x="0" y="0"/>
                </a:lnTo>
                <a:close/>
              </a:path>
            </a:pathLst>
          </a:custGeom>
          <a:blipFill>
            <a:blip r:embed="rId6"/>
            <a:stretch>
              <a:fillRect l="0" t="0" r="0" b="0"/>
            </a:stretch>
          </a:blipFill>
        </p:spPr>
      </p:sp>
      <p:sp>
        <p:nvSpPr>
          <p:cNvPr name="Freeform 7" id="7"/>
          <p:cNvSpPr/>
          <p:nvPr/>
        </p:nvSpPr>
        <p:spPr>
          <a:xfrm flipH="false" flipV="false" rot="0">
            <a:off x="4453488" y="5719476"/>
            <a:ext cx="2689829" cy="1290391"/>
          </a:xfrm>
          <a:custGeom>
            <a:avLst/>
            <a:gdLst/>
            <a:ahLst/>
            <a:cxnLst/>
            <a:rect r="r" b="b" t="t" l="l"/>
            <a:pathLst>
              <a:path h="1290391" w="2689829">
                <a:moveTo>
                  <a:pt x="0" y="0"/>
                </a:moveTo>
                <a:lnTo>
                  <a:pt x="2689830" y="0"/>
                </a:lnTo>
                <a:lnTo>
                  <a:pt x="2689830" y="1290391"/>
                </a:lnTo>
                <a:lnTo>
                  <a:pt x="0" y="1290391"/>
                </a:lnTo>
                <a:lnTo>
                  <a:pt x="0" y="0"/>
                </a:lnTo>
                <a:close/>
              </a:path>
            </a:pathLst>
          </a:custGeom>
          <a:blipFill>
            <a:blip r:embed="rId7"/>
            <a:stretch>
              <a:fillRect l="0" t="0" r="0" b="0"/>
            </a:stretch>
          </a:blipFill>
        </p:spPr>
      </p:sp>
      <p:sp>
        <p:nvSpPr>
          <p:cNvPr name="Freeform 8" id="8"/>
          <p:cNvSpPr/>
          <p:nvPr/>
        </p:nvSpPr>
        <p:spPr>
          <a:xfrm flipH="false" flipV="false" rot="0">
            <a:off x="11378601" y="5558712"/>
            <a:ext cx="2168424" cy="1747598"/>
          </a:xfrm>
          <a:custGeom>
            <a:avLst/>
            <a:gdLst/>
            <a:ahLst/>
            <a:cxnLst/>
            <a:rect r="r" b="b" t="t" l="l"/>
            <a:pathLst>
              <a:path h="1747598" w="2168424">
                <a:moveTo>
                  <a:pt x="0" y="0"/>
                </a:moveTo>
                <a:lnTo>
                  <a:pt x="2168425" y="0"/>
                </a:lnTo>
                <a:lnTo>
                  <a:pt x="2168425" y="1747598"/>
                </a:lnTo>
                <a:lnTo>
                  <a:pt x="0" y="1747598"/>
                </a:lnTo>
                <a:lnTo>
                  <a:pt x="0" y="0"/>
                </a:lnTo>
                <a:close/>
              </a:path>
            </a:pathLst>
          </a:custGeom>
          <a:blipFill>
            <a:blip r:embed="rId8"/>
            <a:stretch>
              <a:fillRect l="0" t="0" r="0" b="0"/>
            </a:stretch>
          </a:blipFill>
        </p:spPr>
      </p:sp>
      <p:sp>
        <p:nvSpPr>
          <p:cNvPr name="Freeform 9" id="9"/>
          <p:cNvSpPr/>
          <p:nvPr/>
        </p:nvSpPr>
        <p:spPr>
          <a:xfrm flipH="false" flipV="false" rot="0">
            <a:off x="14599611" y="5592645"/>
            <a:ext cx="2313622" cy="1544054"/>
          </a:xfrm>
          <a:custGeom>
            <a:avLst/>
            <a:gdLst/>
            <a:ahLst/>
            <a:cxnLst/>
            <a:rect r="r" b="b" t="t" l="l"/>
            <a:pathLst>
              <a:path h="1544054" w="2313622">
                <a:moveTo>
                  <a:pt x="0" y="0"/>
                </a:moveTo>
                <a:lnTo>
                  <a:pt x="2313622" y="0"/>
                </a:lnTo>
                <a:lnTo>
                  <a:pt x="2313622" y="1544054"/>
                </a:lnTo>
                <a:lnTo>
                  <a:pt x="0" y="1544054"/>
                </a:lnTo>
                <a:lnTo>
                  <a:pt x="0" y="0"/>
                </a:lnTo>
                <a:close/>
              </a:path>
            </a:pathLst>
          </a:custGeom>
          <a:blipFill>
            <a:blip r:embed="rId9"/>
            <a:stretch>
              <a:fillRect l="0" t="0" r="0" b="0"/>
            </a:stretch>
          </a:blipFill>
        </p:spPr>
      </p:sp>
      <p:sp>
        <p:nvSpPr>
          <p:cNvPr name="TextBox 10" id="10"/>
          <p:cNvSpPr txBox="true"/>
          <p:nvPr/>
        </p:nvSpPr>
        <p:spPr>
          <a:xfrm rot="0">
            <a:off x="553622" y="2276144"/>
            <a:ext cx="17734378"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a:rPr>
              <a:t>Un moteur de recherche est un outil en ligne qui permet via un navigateur, de trouver des informations sur Internet en utilisant des mots-clés. </a:t>
            </a:r>
          </a:p>
          <a:p>
            <a:pPr>
              <a:lnSpc>
                <a:spcPts val="4092"/>
              </a:lnSpc>
            </a:pPr>
            <a:r>
              <a:rPr lang="en-US" sz="2923">
                <a:solidFill>
                  <a:srgbClr val="000000"/>
                </a:solidFill>
                <a:latin typeface="Open Sans"/>
              </a:rPr>
              <a:t>Ils indexent et répertorient des milliards de pages web, facilitant ainsi l’accès à une vaste </a:t>
            </a:r>
          </a:p>
          <a:p>
            <a:pPr>
              <a:lnSpc>
                <a:spcPts val="4092"/>
              </a:lnSpc>
              <a:spcBef>
                <a:spcPct val="0"/>
              </a:spcBef>
            </a:pPr>
            <a:r>
              <a:rPr lang="en-US" sz="2923">
                <a:solidFill>
                  <a:srgbClr val="000000"/>
                </a:solidFill>
                <a:latin typeface="Open Sans"/>
              </a:rPr>
              <a:t>quantité de connaissances à travers le monde en quelques clics. </a:t>
            </a:r>
          </a:p>
        </p:txBody>
      </p:sp>
      <p:sp>
        <p:nvSpPr>
          <p:cNvPr name="TextBox 11" id="11"/>
          <p:cNvSpPr txBox="true"/>
          <p:nvPr/>
        </p:nvSpPr>
        <p:spPr>
          <a:xfrm rot="0">
            <a:off x="553622" y="1516835"/>
            <a:ext cx="7615386"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moteur de recherche? </a:t>
            </a:r>
          </a:p>
        </p:txBody>
      </p:sp>
      <p:sp>
        <p:nvSpPr>
          <p:cNvPr name="TextBox 12" id="12"/>
          <p:cNvSpPr txBox="true"/>
          <p:nvPr/>
        </p:nvSpPr>
        <p:spPr>
          <a:xfrm rot="0">
            <a:off x="553622" y="4535958"/>
            <a:ext cx="750629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moteurs de recherche plus courants </a:t>
            </a:r>
          </a:p>
        </p:txBody>
      </p:sp>
      <p:sp>
        <p:nvSpPr>
          <p:cNvPr name="TextBox 13" id="13"/>
          <p:cNvSpPr txBox="true"/>
          <p:nvPr/>
        </p:nvSpPr>
        <p:spPr>
          <a:xfrm rot="0">
            <a:off x="1028700" y="7209279"/>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a:t>
            </a:r>
          </a:p>
          <a:p>
            <a:pPr algn="ctr">
              <a:lnSpc>
                <a:spcPts val="2659"/>
              </a:lnSpc>
            </a:pPr>
            <a:r>
              <a:rPr lang="en-US" sz="1899">
                <a:solidFill>
                  <a:srgbClr val="000000"/>
                </a:solidFill>
                <a:latin typeface="Open Sans"/>
              </a:rPr>
              <a:t>Le moteur de recherche le plus populaire et largement utilisé dans le monde, il est connu pour sa vaste base de données et ses algorithmes de recherche sophistiqués.</a:t>
            </a:r>
          </a:p>
          <a:p>
            <a:pPr algn="ctr">
              <a:lnSpc>
                <a:spcPts val="2659"/>
              </a:lnSpc>
              <a:spcBef>
                <a:spcPct val="0"/>
              </a:spcBef>
            </a:pPr>
          </a:p>
        </p:txBody>
      </p:sp>
      <p:sp>
        <p:nvSpPr>
          <p:cNvPr name="TextBox 14" id="14"/>
          <p:cNvSpPr txBox="true"/>
          <p:nvPr/>
        </p:nvSpPr>
        <p:spPr>
          <a:xfrm rot="0">
            <a:off x="7697066" y="7277161"/>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Yahoo! Search </a:t>
            </a:r>
          </a:p>
          <a:p>
            <a:pPr algn="ctr">
              <a:lnSpc>
                <a:spcPts val="2659"/>
              </a:lnSpc>
              <a:spcBef>
                <a:spcPct val="0"/>
              </a:spcBef>
            </a:pPr>
            <a:r>
              <a:rPr lang="en-US" sz="1899">
                <a:solidFill>
                  <a:srgbClr val="000000"/>
                </a:solidFill>
                <a:latin typeface="Open Sans"/>
              </a:rPr>
              <a:t>Moteur de recherche qui intègre souvent les résultats de recherche de Bing depuis un partenariat avec Microsoft.</a:t>
            </a:r>
          </a:p>
        </p:txBody>
      </p:sp>
      <p:sp>
        <p:nvSpPr>
          <p:cNvPr name="TextBox 15" id="15"/>
          <p:cNvSpPr txBox="true"/>
          <p:nvPr/>
        </p:nvSpPr>
        <p:spPr>
          <a:xfrm rot="0">
            <a:off x="4306769" y="7268210"/>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Bing</a:t>
            </a:r>
          </a:p>
          <a:p>
            <a:pPr algn="ctr">
              <a:lnSpc>
                <a:spcPts val="2659"/>
              </a:lnSpc>
            </a:pPr>
            <a:r>
              <a:rPr lang="en-US" sz="1899">
                <a:solidFill>
                  <a:srgbClr val="000000"/>
                </a:solidFill>
                <a:latin typeface="Open Sans"/>
              </a:rPr>
              <a:t>Propriété de Microsoft, il propose des fonctionnalités similaires à Google.</a:t>
            </a:r>
          </a:p>
          <a:p>
            <a:pPr algn="ctr">
              <a:lnSpc>
                <a:spcPts val="2659"/>
              </a:lnSpc>
              <a:spcBef>
                <a:spcPct val="0"/>
              </a:spcBef>
            </a:pPr>
          </a:p>
        </p:txBody>
      </p:sp>
      <p:sp>
        <p:nvSpPr>
          <p:cNvPr name="TextBox 16" id="16"/>
          <p:cNvSpPr txBox="true"/>
          <p:nvPr/>
        </p:nvSpPr>
        <p:spPr>
          <a:xfrm rot="0">
            <a:off x="11073801" y="7296785"/>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DuckDuckGo </a:t>
            </a:r>
          </a:p>
          <a:p>
            <a:pPr algn="ctr">
              <a:lnSpc>
                <a:spcPts val="2659"/>
              </a:lnSpc>
            </a:pPr>
            <a:r>
              <a:rPr lang="en-US" sz="1899">
                <a:solidFill>
                  <a:srgbClr val="000000"/>
                </a:solidFill>
                <a:latin typeface="Open Sans"/>
              </a:rPr>
              <a:t>Engagé pour la confidentialité des utilisateurs, il ne suit pas les recherches des utilisateurs ni ne stocke leurs informations personnelles.</a:t>
            </a:r>
          </a:p>
          <a:p>
            <a:pPr algn="ctr">
              <a:lnSpc>
                <a:spcPts val="2659"/>
              </a:lnSpc>
              <a:spcBef>
                <a:spcPct val="0"/>
              </a:spcBef>
            </a:pPr>
          </a:p>
        </p:txBody>
      </p:sp>
      <p:sp>
        <p:nvSpPr>
          <p:cNvPr name="TextBox 17" id="17"/>
          <p:cNvSpPr txBox="true"/>
          <p:nvPr/>
        </p:nvSpPr>
        <p:spPr>
          <a:xfrm rot="0">
            <a:off x="14352344" y="72967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Ecosia</a:t>
            </a:r>
          </a:p>
          <a:p>
            <a:pPr algn="ctr">
              <a:lnSpc>
                <a:spcPts val="2659"/>
              </a:lnSpc>
              <a:spcBef>
                <a:spcPct val="0"/>
              </a:spcBef>
            </a:pPr>
            <a:r>
              <a:rPr lang="en-US" sz="1899">
                <a:solidFill>
                  <a:srgbClr val="000000"/>
                </a:solidFill>
                <a:latin typeface="Open Sans"/>
              </a:rPr>
              <a:t>Axé sur la durabilité environnementale, il plante des arbres grâce à ses revenus publicitaires (plus de 160 millions d’arbre financés en 2022!).</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DAFxbsBezCQ</dc:identifier>
  <dcterms:modified xsi:type="dcterms:W3CDTF">2011-08-01T06:04:30Z</dcterms:modified>
  <cp:revision>1</cp:revision>
  <dc:title>Les navigateurs web et les outils de recherche Introduction aux navigateurs web populaires, aux moteurs de recherche et à la recherche internet</dc:title>
</cp:coreProperties>
</file>