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 id="263" r:id="rId29"/>
    <p:sldId id="264" r:id="rId30"/>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29" Target="slides/slide8.xml" Type="http://schemas.openxmlformats.org/officeDocument/2006/relationships/slide"/><Relationship Id="rId3" Target="viewProps.xml" Type="http://schemas.openxmlformats.org/officeDocument/2006/relationships/viewProps"/><Relationship Id="rId30" Target="slides/slide9.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11.svg" Type="http://schemas.openxmlformats.org/officeDocument/2006/relationships/image"/><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svg" Type="http://schemas.openxmlformats.org/officeDocument/2006/relationships/image"/><Relationship Id="rId7" Target="../media/image8.png" Type="http://schemas.openxmlformats.org/officeDocument/2006/relationships/image"/><Relationship Id="rId8" Target="../media/image9.svg" Type="http://schemas.openxmlformats.org/officeDocument/2006/relationships/image"/><Relationship Id="rId9" Target="../media/image10.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 Id="rId6" Target="http://www.linkedin.com" TargetMode="External" Type="http://schemas.openxmlformats.org/officeDocument/2006/relationships/hyperlink"/></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http://wwww.remove.bg" TargetMode="External" Type="http://schemas.openxmlformats.org/officeDocument/2006/relationships/hyperlink"/></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http://www.canva.com" TargetMode="External" Type="http://schemas.openxmlformats.org/officeDocument/2006/relationships/hyperlink"/><Relationship Id="rId6" Target="../media/image14.png" Type="http://schemas.openxmlformats.org/officeDocument/2006/relationships/image"/><Relationship Id="rId7" Target="../media/image15.svg" Type="http://schemas.openxmlformats.org/officeDocument/2006/relationships/image"/><Relationship Id="rId8" Target="../media/image16.png" Type="http://schemas.openxmlformats.org/officeDocument/2006/relationships/image"/><Relationship Id="rId9" Target="../media/image17.sv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8.png" Type="http://schemas.openxmlformats.org/officeDocument/2006/relationships/image"/><Relationship Id="rId6" Target="../media/image19.sv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16.png" Type="http://schemas.openxmlformats.org/officeDocument/2006/relationships/image"/><Relationship Id="rId8" Target="../media/image17.sv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20.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 Numéro projet KA220-YOU-000087118</a:t>
            </a:r>
          </a:p>
        </p:txBody>
      </p:sp>
      <p:sp>
        <p:nvSpPr>
          <p:cNvPr name="TextBox 8" id="8"/>
          <p:cNvSpPr txBox="true"/>
          <p:nvPr/>
        </p:nvSpPr>
        <p:spPr>
          <a:xfrm rot="0">
            <a:off x="2665326" y="4283175"/>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Le réseau social professionnel</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2 </a:t>
            </a:r>
          </a:p>
          <a:p>
            <a:pPr algn="ctr">
              <a:lnSpc>
                <a:spcPts val="5772"/>
              </a:lnSpc>
              <a:spcBef>
                <a:spcPct val="0"/>
              </a:spcBef>
            </a:pPr>
            <a:r>
              <a:rPr lang="en-US" sz="4123">
                <a:solidFill>
                  <a:srgbClr val="000000"/>
                </a:solidFill>
                <a:latin typeface="Open Sans Bold"/>
              </a:rPr>
              <a:t>LinkedIn</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3744349" y="5549544"/>
            <a:ext cx="1125925" cy="1087029"/>
          </a:xfrm>
          <a:custGeom>
            <a:avLst/>
            <a:gdLst/>
            <a:ahLst/>
            <a:cxnLst/>
            <a:rect r="r" b="b" t="t" l="l"/>
            <a:pathLst>
              <a:path h="1087029" w="1125925">
                <a:moveTo>
                  <a:pt x="0" y="0"/>
                </a:moveTo>
                <a:lnTo>
                  <a:pt x="1125925" y="0"/>
                </a:lnTo>
                <a:lnTo>
                  <a:pt x="1125925" y="1087029"/>
                </a:lnTo>
                <a:lnTo>
                  <a:pt x="0" y="108702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8594301" y="5549544"/>
            <a:ext cx="1099397" cy="1087029"/>
          </a:xfrm>
          <a:custGeom>
            <a:avLst/>
            <a:gdLst/>
            <a:ahLst/>
            <a:cxnLst/>
            <a:rect r="r" b="b" t="t" l="l"/>
            <a:pathLst>
              <a:path h="1087029" w="1099397">
                <a:moveTo>
                  <a:pt x="0" y="0"/>
                </a:moveTo>
                <a:lnTo>
                  <a:pt x="1099398" y="0"/>
                </a:lnTo>
                <a:lnTo>
                  <a:pt x="1099398" y="1087029"/>
                </a:lnTo>
                <a:lnTo>
                  <a:pt x="0" y="1087029"/>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13435080" y="5549544"/>
            <a:ext cx="1087029" cy="1087029"/>
          </a:xfrm>
          <a:custGeom>
            <a:avLst/>
            <a:gdLst/>
            <a:ahLst/>
            <a:cxnLst/>
            <a:rect r="r" b="b" t="t" l="l"/>
            <a:pathLst>
              <a:path h="1087029" w="1087029">
                <a:moveTo>
                  <a:pt x="0" y="0"/>
                </a:moveTo>
                <a:lnTo>
                  <a:pt x="1087029" y="0"/>
                </a:lnTo>
                <a:lnTo>
                  <a:pt x="1087029" y="1087029"/>
                </a:lnTo>
                <a:lnTo>
                  <a:pt x="0" y="1087029"/>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8" id="8"/>
          <p:cNvSpPr txBox="true"/>
          <p:nvPr/>
        </p:nvSpPr>
        <p:spPr>
          <a:xfrm rot="0">
            <a:off x="558476" y="2016166"/>
            <a:ext cx="16670678" cy="2545123"/>
          </a:xfrm>
          <a:prstGeom prst="rect">
            <a:avLst/>
          </a:prstGeom>
        </p:spPr>
        <p:txBody>
          <a:bodyPr anchor="t" rtlCol="false" tIns="0" lIns="0" bIns="0" rIns="0">
            <a:spAutoFit/>
          </a:bodyPr>
          <a:lstStyle/>
          <a:p>
            <a:pPr>
              <a:lnSpc>
                <a:spcPts val="4092"/>
              </a:lnSpc>
            </a:pPr>
            <a:r>
              <a:rPr lang="en-US" sz="2923">
                <a:solidFill>
                  <a:srgbClr val="000000"/>
                </a:solidFill>
                <a:latin typeface="Open Sans"/>
              </a:rPr>
              <a:t>C’est un réseau social professionnel créé pour aider les personnes à établir et à entretenir des connexions professionnelles, à rechercher des opportunités d'emploi, à partager des informations liées au travail et à collaborer dans le contexte du monde professionnel. </a:t>
            </a:r>
          </a:p>
          <a:p>
            <a:pPr>
              <a:lnSpc>
                <a:spcPts val="4092"/>
              </a:lnSpc>
              <a:spcBef>
                <a:spcPct val="0"/>
              </a:spcBef>
            </a:pPr>
            <a:r>
              <a:rPr lang="en-US" sz="2923">
                <a:solidFill>
                  <a:srgbClr val="000000"/>
                </a:solidFill>
                <a:latin typeface="Open Sans"/>
              </a:rPr>
              <a:t>84% des personnes qui ont cherché un emploi sur les réseaux sociaux, l’ont trouvé grâce à LinkedIn !</a:t>
            </a:r>
          </a:p>
        </p:txBody>
      </p:sp>
      <p:sp>
        <p:nvSpPr>
          <p:cNvPr name="TextBox 9" id="9"/>
          <p:cNvSpPr txBox="true"/>
          <p:nvPr/>
        </p:nvSpPr>
        <p:spPr>
          <a:xfrm rot="0">
            <a:off x="558400" y="1340636"/>
            <a:ext cx="4908253"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que LinkedIn?  </a:t>
            </a:r>
          </a:p>
        </p:txBody>
      </p:sp>
      <p:sp>
        <p:nvSpPr>
          <p:cNvPr name="TextBox 10" id="10"/>
          <p:cNvSpPr txBox="true"/>
          <p:nvPr/>
        </p:nvSpPr>
        <p:spPr>
          <a:xfrm rot="0">
            <a:off x="558400" y="4849791"/>
            <a:ext cx="3453805"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Quels avantages?</a:t>
            </a:r>
          </a:p>
        </p:txBody>
      </p:sp>
      <p:sp>
        <p:nvSpPr>
          <p:cNvPr name="TextBox 11" id="11"/>
          <p:cNvSpPr txBox="true"/>
          <p:nvPr/>
        </p:nvSpPr>
        <p:spPr>
          <a:xfrm rot="0">
            <a:off x="2285302" y="6758433"/>
            <a:ext cx="4044020" cy="3059473"/>
          </a:xfrm>
          <a:prstGeom prst="rect">
            <a:avLst/>
          </a:prstGeom>
        </p:spPr>
        <p:txBody>
          <a:bodyPr anchor="t" rtlCol="false" tIns="0" lIns="0" bIns="0" rIns="0">
            <a:spAutoFit/>
          </a:bodyPr>
          <a:lstStyle/>
          <a:p>
            <a:pPr algn="ctr">
              <a:lnSpc>
                <a:spcPts val="4092"/>
              </a:lnSpc>
            </a:pPr>
            <a:r>
              <a:rPr lang="en-US" sz="2923">
                <a:solidFill>
                  <a:srgbClr val="000000"/>
                </a:solidFill>
                <a:latin typeface="Open Sans Bold"/>
              </a:rPr>
              <a:t>Réseautage professionnel</a:t>
            </a:r>
          </a:p>
          <a:p>
            <a:pPr algn="ctr">
              <a:lnSpc>
                <a:spcPts val="4092"/>
              </a:lnSpc>
              <a:spcBef>
                <a:spcPct val="0"/>
              </a:spcBef>
            </a:pPr>
            <a:r>
              <a:rPr lang="en-US" sz="2923">
                <a:solidFill>
                  <a:srgbClr val="000000"/>
                </a:solidFill>
                <a:latin typeface="Open Sans"/>
              </a:rPr>
              <a:t>Etablir des connexions avec des collègues, des recruteurs et des entreprises</a:t>
            </a:r>
          </a:p>
        </p:txBody>
      </p:sp>
      <p:sp>
        <p:nvSpPr>
          <p:cNvPr name="TextBox 12" id="12"/>
          <p:cNvSpPr txBox="true"/>
          <p:nvPr/>
        </p:nvSpPr>
        <p:spPr>
          <a:xfrm rot="0">
            <a:off x="7121990" y="6758433"/>
            <a:ext cx="4044020" cy="3059473"/>
          </a:xfrm>
          <a:prstGeom prst="rect">
            <a:avLst/>
          </a:prstGeom>
        </p:spPr>
        <p:txBody>
          <a:bodyPr anchor="t" rtlCol="false" tIns="0" lIns="0" bIns="0" rIns="0">
            <a:spAutoFit/>
          </a:bodyPr>
          <a:lstStyle/>
          <a:p>
            <a:pPr algn="ctr">
              <a:lnSpc>
                <a:spcPts val="4092"/>
              </a:lnSpc>
            </a:pPr>
            <a:r>
              <a:rPr lang="en-US" sz="2923">
                <a:solidFill>
                  <a:srgbClr val="000000"/>
                </a:solidFill>
                <a:latin typeface="Open Sans Bold"/>
              </a:rPr>
              <a:t>Opportunités de carrière</a:t>
            </a:r>
          </a:p>
          <a:p>
            <a:pPr algn="ctr">
              <a:lnSpc>
                <a:spcPts val="4092"/>
              </a:lnSpc>
              <a:spcBef>
                <a:spcPct val="0"/>
              </a:spcBef>
            </a:pPr>
            <a:r>
              <a:rPr lang="en-US" sz="2923">
                <a:solidFill>
                  <a:srgbClr val="000000"/>
                </a:solidFill>
                <a:latin typeface="Open Sans"/>
              </a:rPr>
              <a:t>Trouver des offres d’emploi correspondant à votre profil</a:t>
            </a:r>
          </a:p>
        </p:txBody>
      </p:sp>
      <p:sp>
        <p:nvSpPr>
          <p:cNvPr name="TextBox 13" id="13"/>
          <p:cNvSpPr txBox="true"/>
          <p:nvPr/>
        </p:nvSpPr>
        <p:spPr>
          <a:xfrm rot="0">
            <a:off x="11956585" y="6758433"/>
            <a:ext cx="4044020" cy="3059473"/>
          </a:xfrm>
          <a:prstGeom prst="rect">
            <a:avLst/>
          </a:prstGeom>
        </p:spPr>
        <p:txBody>
          <a:bodyPr anchor="t" rtlCol="false" tIns="0" lIns="0" bIns="0" rIns="0">
            <a:spAutoFit/>
          </a:bodyPr>
          <a:lstStyle/>
          <a:p>
            <a:pPr algn="ctr">
              <a:lnSpc>
                <a:spcPts val="4092"/>
              </a:lnSpc>
            </a:pPr>
            <a:r>
              <a:rPr lang="en-US" sz="2923">
                <a:solidFill>
                  <a:srgbClr val="000000"/>
                </a:solidFill>
                <a:latin typeface="Open Sans Bold"/>
              </a:rPr>
              <a:t>Visibilité professionnelle</a:t>
            </a:r>
          </a:p>
          <a:p>
            <a:pPr algn="ctr">
              <a:lnSpc>
                <a:spcPts val="4092"/>
              </a:lnSpc>
              <a:spcBef>
                <a:spcPct val="0"/>
              </a:spcBef>
            </a:pPr>
            <a:r>
              <a:rPr lang="en-US" sz="2923">
                <a:solidFill>
                  <a:srgbClr val="000000"/>
                </a:solidFill>
                <a:latin typeface="Open Sans"/>
              </a:rPr>
              <a:t>Mettre en avant ses expériences et ses compétences pour renforcer son profil</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6763699" y="3792567"/>
            <a:ext cx="9966476" cy="5940816"/>
          </a:xfrm>
          <a:custGeom>
            <a:avLst/>
            <a:gdLst/>
            <a:ahLst/>
            <a:cxnLst/>
            <a:rect r="r" b="b" t="t" l="l"/>
            <a:pathLst>
              <a:path h="5940816" w="9966476">
                <a:moveTo>
                  <a:pt x="0" y="0"/>
                </a:moveTo>
                <a:lnTo>
                  <a:pt x="9966476" y="0"/>
                </a:lnTo>
                <a:lnTo>
                  <a:pt x="9966476" y="5940816"/>
                </a:lnTo>
                <a:lnTo>
                  <a:pt x="0" y="5940816"/>
                </a:lnTo>
                <a:lnTo>
                  <a:pt x="0" y="0"/>
                </a:lnTo>
                <a:close/>
              </a:path>
            </a:pathLst>
          </a:custGeom>
          <a:blipFill>
            <a:blip r:embed="rId5"/>
            <a:stretch>
              <a:fillRect l="0" t="-3601" r="-630" b="0"/>
            </a:stretch>
          </a:blipFill>
          <a:ln w="38100" cap="sq">
            <a:solidFill>
              <a:srgbClr val="000000"/>
            </a:solidFill>
            <a:prstDash val="solid"/>
            <a:miter/>
          </a:ln>
        </p:spPr>
      </p:sp>
      <p:sp>
        <p:nvSpPr>
          <p:cNvPr name="TextBox 6" id="6"/>
          <p:cNvSpPr txBox="true"/>
          <p:nvPr/>
        </p:nvSpPr>
        <p:spPr>
          <a:xfrm rot="0">
            <a:off x="553622" y="2276144"/>
            <a:ext cx="15537675" cy="1516423"/>
          </a:xfrm>
          <a:prstGeom prst="rect">
            <a:avLst/>
          </a:prstGeom>
        </p:spPr>
        <p:txBody>
          <a:bodyPr anchor="t" rtlCol="false" tIns="0" lIns="0" bIns="0" rIns="0">
            <a:spAutoFit/>
          </a:bodyPr>
          <a:lstStyle/>
          <a:p>
            <a:pPr>
              <a:lnSpc>
                <a:spcPts val="4092"/>
              </a:lnSpc>
            </a:pPr>
            <a:r>
              <a:rPr lang="en-US" sz="2923">
                <a:solidFill>
                  <a:srgbClr val="000000"/>
                </a:solidFill>
                <a:latin typeface="Open Sans"/>
              </a:rPr>
              <a:t>Rendez-vous sur</a:t>
            </a:r>
            <a:r>
              <a:rPr lang="en-US" sz="2923" u="sng">
                <a:solidFill>
                  <a:srgbClr val="000000"/>
                </a:solidFill>
                <a:latin typeface="Open Sans"/>
                <a:hlinkClick r:id="rId6" tooltip="http://www.linkedin.com"/>
              </a:rPr>
              <a:t> www.linkedin.com</a:t>
            </a:r>
            <a:r>
              <a:rPr lang="en-US" sz="2923">
                <a:solidFill>
                  <a:srgbClr val="000000"/>
                </a:solidFill>
                <a:latin typeface="Open Sans"/>
              </a:rPr>
              <a:t>, remplissez les champs avec vos informations personnelles et cliquez sur “S’enregistrer”. </a:t>
            </a:r>
          </a:p>
          <a:p>
            <a:pPr>
              <a:lnSpc>
                <a:spcPts val="4092"/>
              </a:lnSpc>
              <a:spcBef>
                <a:spcPct val="0"/>
              </a:spcBef>
            </a:pPr>
          </a:p>
        </p:txBody>
      </p:sp>
      <p:sp>
        <p:nvSpPr>
          <p:cNvPr name="TextBox 7" id="7"/>
          <p:cNvSpPr txBox="true"/>
          <p:nvPr/>
        </p:nvSpPr>
        <p:spPr>
          <a:xfrm rot="0">
            <a:off x="553622" y="1516835"/>
            <a:ext cx="471338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Créer un profil LinkedIn</a:t>
            </a:r>
          </a:p>
        </p:txBody>
      </p:sp>
      <p:sp>
        <p:nvSpPr>
          <p:cNvPr name="TextBox 8" id="8"/>
          <p:cNvSpPr txBox="true"/>
          <p:nvPr/>
        </p:nvSpPr>
        <p:spPr>
          <a:xfrm rot="0">
            <a:off x="553622" y="3315512"/>
            <a:ext cx="6210077" cy="2545123"/>
          </a:xfrm>
          <a:prstGeom prst="rect">
            <a:avLst/>
          </a:prstGeom>
        </p:spPr>
        <p:txBody>
          <a:bodyPr anchor="t" rtlCol="false" tIns="0" lIns="0" bIns="0" rIns="0">
            <a:spAutoFit/>
          </a:bodyPr>
          <a:lstStyle/>
          <a:p>
            <a:pPr>
              <a:lnSpc>
                <a:spcPts val="4092"/>
              </a:lnSpc>
            </a:pPr>
            <a:r>
              <a:rPr lang="en-US" sz="2923">
                <a:solidFill>
                  <a:srgbClr val="000000"/>
                </a:solidFill>
                <a:latin typeface="Open Sans"/>
              </a:rPr>
              <a:t>Utilisez de préférence une adresse mail professionnelle. </a:t>
            </a:r>
          </a:p>
          <a:p>
            <a:pPr>
              <a:lnSpc>
                <a:spcPts val="4092"/>
              </a:lnSpc>
              <a:spcBef>
                <a:spcPct val="0"/>
              </a:spcBef>
            </a:pPr>
            <a:r>
              <a:rPr lang="en-US" sz="2923">
                <a:solidFill>
                  <a:srgbClr val="000000"/>
                </a:solidFill>
                <a:latin typeface="Open Sans"/>
              </a:rPr>
              <a:t>Pensez à valider votre inscription en cliquant sur le lien du mail que vous recevrez. </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537675" cy="56312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Choisir sa photo de profil</a:t>
            </a:r>
          </a:p>
          <a:p>
            <a:pPr>
              <a:lnSpc>
                <a:spcPts val="4092"/>
              </a:lnSpc>
            </a:pPr>
            <a:r>
              <a:rPr lang="en-US" sz="2923">
                <a:solidFill>
                  <a:srgbClr val="000000"/>
                </a:solidFill>
                <a:latin typeface="Open Sans"/>
              </a:rPr>
              <a:t>C’est la première image que les personnes verront en visitant votre profil. Elle joue un rôle crucial dans la perception qu’elles auront de votre professionnalisme et de votre personnalité. </a:t>
            </a:r>
          </a:p>
          <a:p>
            <a:pPr>
              <a:lnSpc>
                <a:spcPts val="4092"/>
              </a:lnSpc>
            </a:pPr>
          </a:p>
          <a:p>
            <a:pPr marL="631138" indent="-315569" lvl="1">
              <a:lnSpc>
                <a:spcPts val="4092"/>
              </a:lnSpc>
              <a:buFont typeface="Arial"/>
              <a:buChar char="•"/>
            </a:pPr>
            <a:r>
              <a:rPr lang="en-US" sz="2923">
                <a:solidFill>
                  <a:srgbClr val="000000"/>
                </a:solidFill>
                <a:latin typeface="Open Sans"/>
              </a:rPr>
              <a:t>Photo récente</a:t>
            </a:r>
          </a:p>
          <a:p>
            <a:pPr marL="631138" indent="-315569" lvl="1">
              <a:lnSpc>
                <a:spcPts val="4092"/>
              </a:lnSpc>
              <a:buFont typeface="Arial"/>
              <a:buChar char="•"/>
            </a:pPr>
            <a:r>
              <a:rPr lang="en-US" sz="2923">
                <a:solidFill>
                  <a:srgbClr val="000000"/>
                </a:solidFill>
                <a:latin typeface="Open Sans"/>
              </a:rPr>
              <a:t>Bien cadrée</a:t>
            </a:r>
          </a:p>
          <a:p>
            <a:pPr marL="631138" indent="-315569" lvl="1">
              <a:lnSpc>
                <a:spcPts val="4092"/>
              </a:lnSpc>
              <a:buFont typeface="Arial"/>
              <a:buChar char="•"/>
            </a:pPr>
            <a:r>
              <a:rPr lang="en-US" sz="2923">
                <a:solidFill>
                  <a:srgbClr val="000000"/>
                </a:solidFill>
                <a:latin typeface="Open Sans"/>
              </a:rPr>
              <a:t>Professionnelle</a:t>
            </a:r>
          </a:p>
          <a:p>
            <a:pPr marL="631138" indent="-315569" lvl="1">
              <a:lnSpc>
                <a:spcPts val="4092"/>
              </a:lnSpc>
              <a:buFont typeface="Arial"/>
              <a:buChar char="•"/>
            </a:pPr>
            <a:r>
              <a:rPr lang="en-US" sz="2923">
                <a:solidFill>
                  <a:srgbClr val="000000"/>
                </a:solidFill>
                <a:latin typeface="Open Sans"/>
              </a:rPr>
              <a:t>Faire attention à l’arrière plan</a:t>
            </a:r>
          </a:p>
          <a:p>
            <a:pPr marL="631138" indent="-315569" lvl="1">
              <a:lnSpc>
                <a:spcPts val="4092"/>
              </a:lnSpc>
              <a:buFont typeface="Arial"/>
              <a:buChar char="•"/>
            </a:pPr>
            <a:r>
              <a:rPr lang="en-US" sz="2923">
                <a:solidFill>
                  <a:srgbClr val="000000"/>
                </a:solidFill>
                <a:latin typeface="Open Sans"/>
              </a:rPr>
              <a:t>Soyez seule sur la photo</a:t>
            </a:r>
          </a:p>
          <a:p>
            <a:pPr marL="631138" indent="-315569" lvl="1">
              <a:lnSpc>
                <a:spcPts val="4092"/>
              </a:lnSpc>
              <a:buFont typeface="Arial"/>
              <a:buChar char="•"/>
            </a:pPr>
            <a:r>
              <a:rPr lang="en-US" sz="2923">
                <a:solidFill>
                  <a:srgbClr val="000000"/>
                </a:solidFill>
                <a:latin typeface="Open Sans"/>
              </a:rPr>
              <a:t>Soyez vous-même</a:t>
            </a:r>
          </a:p>
        </p:txBody>
      </p:sp>
      <p:sp>
        <p:nvSpPr>
          <p:cNvPr name="Freeform 6" id="6"/>
          <p:cNvSpPr/>
          <p:nvPr/>
        </p:nvSpPr>
        <p:spPr>
          <a:xfrm flipH="false" flipV="false" rot="0">
            <a:off x="6844880" y="4751285"/>
            <a:ext cx="10820853" cy="3156082"/>
          </a:xfrm>
          <a:custGeom>
            <a:avLst/>
            <a:gdLst/>
            <a:ahLst/>
            <a:cxnLst/>
            <a:rect r="r" b="b" t="t" l="l"/>
            <a:pathLst>
              <a:path h="3156082" w="10820853">
                <a:moveTo>
                  <a:pt x="0" y="0"/>
                </a:moveTo>
                <a:lnTo>
                  <a:pt x="10820853" y="0"/>
                </a:lnTo>
                <a:lnTo>
                  <a:pt x="10820853" y="3156082"/>
                </a:lnTo>
                <a:lnTo>
                  <a:pt x="0" y="3156082"/>
                </a:lnTo>
                <a:lnTo>
                  <a:pt x="0" y="0"/>
                </a:lnTo>
                <a:close/>
              </a:path>
            </a:pathLst>
          </a:custGeom>
          <a:blipFill>
            <a:blip r:embed="rId5"/>
            <a:stretch>
              <a:fillRect l="0" t="0" r="0" b="0"/>
            </a:stretch>
          </a:blipFill>
        </p:spPr>
      </p:sp>
      <p:sp>
        <p:nvSpPr>
          <p:cNvPr name="TextBox 7" id="7"/>
          <p:cNvSpPr txBox="true"/>
          <p:nvPr/>
        </p:nvSpPr>
        <p:spPr>
          <a:xfrm rot="0">
            <a:off x="553622" y="1516835"/>
            <a:ext cx="5918399"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Construire son profil LinkedIn</a:t>
            </a:r>
          </a:p>
        </p:txBody>
      </p:sp>
      <p:sp>
        <p:nvSpPr>
          <p:cNvPr name="TextBox 8" id="8"/>
          <p:cNvSpPr txBox="true"/>
          <p:nvPr/>
        </p:nvSpPr>
        <p:spPr>
          <a:xfrm rot="0">
            <a:off x="553622" y="8602692"/>
            <a:ext cx="17112111" cy="108271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Pour aller plus loin: </a:t>
            </a:r>
            <a:r>
              <a:rPr lang="en-US" sz="3123">
                <a:solidFill>
                  <a:srgbClr val="000000"/>
                </a:solidFill>
                <a:latin typeface="Open Sans"/>
              </a:rPr>
              <a:t>essayez des sites qui suppriment le fond d’une image! Par exemple: </a:t>
            </a:r>
            <a:r>
              <a:rPr lang="en-US" sz="3123" u="sng">
                <a:solidFill>
                  <a:srgbClr val="000000"/>
                </a:solidFill>
                <a:latin typeface="Open Sans"/>
                <a:hlinkClick r:id="rId6" tooltip="http://wwww.remove.bg"/>
              </a:rPr>
              <a:t>Remove.bg</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537675"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Choisir sa bannière de profil</a:t>
            </a:r>
          </a:p>
          <a:p>
            <a:pPr>
              <a:lnSpc>
                <a:spcPts val="4092"/>
              </a:lnSpc>
            </a:pPr>
            <a:r>
              <a:rPr lang="en-US" sz="2923">
                <a:solidFill>
                  <a:srgbClr val="000000"/>
                </a:solidFill>
                <a:latin typeface="Open Sans"/>
              </a:rPr>
              <a:t>Votre bannière de profil est une opportunité visuelle puissante pour compléter votre photo de profil et communiquer davantage sur vous-même et vos intérêts professionnels.</a:t>
            </a:r>
          </a:p>
        </p:txBody>
      </p:sp>
      <p:sp>
        <p:nvSpPr>
          <p:cNvPr name="TextBox 6" id="6"/>
          <p:cNvSpPr txBox="true"/>
          <p:nvPr/>
        </p:nvSpPr>
        <p:spPr>
          <a:xfrm rot="0">
            <a:off x="553622" y="1516835"/>
            <a:ext cx="5918399"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Construire son profil LinkedIn</a:t>
            </a:r>
          </a:p>
        </p:txBody>
      </p:sp>
      <p:sp>
        <p:nvSpPr>
          <p:cNvPr name="TextBox 7" id="7"/>
          <p:cNvSpPr txBox="true"/>
          <p:nvPr/>
        </p:nvSpPr>
        <p:spPr>
          <a:xfrm rot="0">
            <a:off x="10119494" y="5921575"/>
            <a:ext cx="7054560" cy="3292519"/>
          </a:xfrm>
          <a:prstGeom prst="rect">
            <a:avLst/>
          </a:prstGeom>
        </p:spPr>
        <p:txBody>
          <a:bodyPr anchor="t" rtlCol="false" tIns="0" lIns="0" bIns="0" rIns="0">
            <a:spAutoFit/>
          </a:bodyPr>
          <a:lstStyle/>
          <a:p>
            <a:pPr algn="r">
              <a:lnSpc>
                <a:spcPts val="4372"/>
              </a:lnSpc>
            </a:pPr>
            <a:r>
              <a:rPr lang="en-US" sz="3123">
                <a:solidFill>
                  <a:srgbClr val="000000"/>
                </a:solidFill>
                <a:latin typeface="Open Sans"/>
              </a:rPr>
              <a:t>Ecrire un pavé</a:t>
            </a:r>
          </a:p>
          <a:p>
            <a:pPr algn="r">
              <a:lnSpc>
                <a:spcPts val="4372"/>
              </a:lnSpc>
            </a:pPr>
            <a:r>
              <a:rPr lang="en-US" sz="3123">
                <a:solidFill>
                  <a:srgbClr val="000000"/>
                </a:solidFill>
                <a:latin typeface="Open Sans"/>
              </a:rPr>
              <a:t>Mettre trop d'information</a:t>
            </a:r>
          </a:p>
          <a:p>
            <a:pPr algn="r">
              <a:lnSpc>
                <a:spcPts val="4372"/>
              </a:lnSpc>
            </a:pPr>
            <a:r>
              <a:rPr lang="en-US" sz="3123">
                <a:solidFill>
                  <a:srgbClr val="000000"/>
                </a:solidFill>
                <a:latin typeface="Open Sans"/>
              </a:rPr>
              <a:t>Ne pas respecter le format</a:t>
            </a:r>
          </a:p>
          <a:p>
            <a:pPr algn="r">
              <a:lnSpc>
                <a:spcPts val="4372"/>
              </a:lnSpc>
            </a:pPr>
            <a:r>
              <a:rPr lang="en-US" sz="3123">
                <a:solidFill>
                  <a:srgbClr val="000000"/>
                </a:solidFill>
                <a:latin typeface="Open Sans"/>
              </a:rPr>
              <a:t>Utiliser plus de 3 couleurs principales et 3 typographies différentes</a:t>
            </a:r>
          </a:p>
          <a:p>
            <a:pPr algn="r">
              <a:lnSpc>
                <a:spcPts val="4372"/>
              </a:lnSpc>
            </a:pPr>
            <a:r>
              <a:rPr lang="en-US" sz="3123">
                <a:solidFill>
                  <a:srgbClr val="000000"/>
                </a:solidFill>
                <a:latin typeface="Open Sans"/>
              </a:rPr>
              <a:t> </a:t>
            </a:r>
          </a:p>
        </p:txBody>
      </p:sp>
      <p:sp>
        <p:nvSpPr>
          <p:cNvPr name="TextBox 8" id="8"/>
          <p:cNvSpPr txBox="true"/>
          <p:nvPr/>
        </p:nvSpPr>
        <p:spPr>
          <a:xfrm rot="0">
            <a:off x="553622" y="5921575"/>
            <a:ext cx="7671049" cy="2740069"/>
          </a:xfrm>
          <a:prstGeom prst="rect">
            <a:avLst/>
          </a:prstGeom>
        </p:spPr>
        <p:txBody>
          <a:bodyPr anchor="t" rtlCol="false" tIns="0" lIns="0" bIns="0" rIns="0">
            <a:spAutoFit/>
          </a:bodyPr>
          <a:lstStyle/>
          <a:p>
            <a:pPr>
              <a:lnSpc>
                <a:spcPts val="4372"/>
              </a:lnSpc>
            </a:pPr>
            <a:r>
              <a:rPr lang="en-US" sz="3123">
                <a:solidFill>
                  <a:srgbClr val="000000"/>
                </a:solidFill>
                <a:latin typeface="Open Sans"/>
              </a:rPr>
              <a:t>Personnaliser votre bannière</a:t>
            </a:r>
          </a:p>
          <a:p>
            <a:pPr>
              <a:lnSpc>
                <a:spcPts val="4372"/>
              </a:lnSpc>
            </a:pPr>
            <a:r>
              <a:rPr lang="en-US" sz="3123">
                <a:solidFill>
                  <a:srgbClr val="000000"/>
                </a:solidFill>
                <a:latin typeface="Open Sans"/>
              </a:rPr>
              <a:t>Ecrire une phrase qui reflète votre personnalité et/ou métier</a:t>
            </a:r>
          </a:p>
          <a:p>
            <a:pPr>
              <a:lnSpc>
                <a:spcPts val="4372"/>
              </a:lnSpc>
            </a:pPr>
            <a:r>
              <a:rPr lang="en-US" sz="3123">
                <a:solidFill>
                  <a:srgbClr val="000000"/>
                </a:solidFill>
                <a:latin typeface="Open Sans"/>
              </a:rPr>
              <a:t>Utiliser les dimensions 1584x396 pixels </a:t>
            </a:r>
          </a:p>
          <a:p>
            <a:pPr>
              <a:lnSpc>
                <a:spcPts val="4372"/>
              </a:lnSpc>
            </a:pPr>
          </a:p>
        </p:txBody>
      </p:sp>
      <p:sp>
        <p:nvSpPr>
          <p:cNvPr name="TextBox 9" id="9"/>
          <p:cNvSpPr txBox="true"/>
          <p:nvPr/>
        </p:nvSpPr>
        <p:spPr>
          <a:xfrm rot="0">
            <a:off x="553622" y="9012216"/>
            <a:ext cx="17112111"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Pour aller plus loin: </a:t>
            </a:r>
            <a:r>
              <a:rPr lang="en-US" sz="3123">
                <a:solidFill>
                  <a:srgbClr val="000000"/>
                </a:solidFill>
                <a:latin typeface="Open Sans"/>
              </a:rPr>
              <a:t>créez votre bannière personnalisée sur </a:t>
            </a:r>
            <a:r>
              <a:rPr lang="en-US" sz="3123" u="sng">
                <a:solidFill>
                  <a:srgbClr val="000000"/>
                </a:solidFill>
                <a:latin typeface="Open Sans"/>
                <a:hlinkClick r:id="rId5" tooltip="http://www.canva.com"/>
              </a:rPr>
              <a:t>Canva </a:t>
            </a:r>
          </a:p>
        </p:txBody>
      </p:sp>
      <p:sp>
        <p:nvSpPr>
          <p:cNvPr name="Freeform 10" id="10"/>
          <p:cNvSpPr/>
          <p:nvPr/>
        </p:nvSpPr>
        <p:spPr>
          <a:xfrm flipH="false" flipV="false" rot="0">
            <a:off x="553622" y="4451150"/>
            <a:ext cx="1470203" cy="1470203"/>
          </a:xfrm>
          <a:custGeom>
            <a:avLst/>
            <a:gdLst/>
            <a:ahLst/>
            <a:cxnLst/>
            <a:rect r="r" b="b" t="t" l="l"/>
            <a:pathLst>
              <a:path h="1470203" w="1470203">
                <a:moveTo>
                  <a:pt x="0" y="0"/>
                </a:moveTo>
                <a:lnTo>
                  <a:pt x="1470203" y="0"/>
                </a:lnTo>
                <a:lnTo>
                  <a:pt x="1470203" y="1470204"/>
                </a:lnTo>
                <a:lnTo>
                  <a:pt x="0" y="14702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15758950" y="4451150"/>
            <a:ext cx="1470203" cy="1470203"/>
          </a:xfrm>
          <a:custGeom>
            <a:avLst/>
            <a:gdLst/>
            <a:ahLst/>
            <a:cxnLst/>
            <a:rect r="r" b="b" t="t" l="l"/>
            <a:pathLst>
              <a:path h="1470203" w="1470203">
                <a:moveTo>
                  <a:pt x="0" y="0"/>
                </a:moveTo>
                <a:lnTo>
                  <a:pt x="1470203" y="0"/>
                </a:lnTo>
                <a:lnTo>
                  <a:pt x="1470203" y="1470204"/>
                </a:lnTo>
                <a:lnTo>
                  <a:pt x="0" y="147020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537675" cy="61455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Compléter son titre et son résumé professionnel</a:t>
            </a:r>
          </a:p>
          <a:p>
            <a:pPr>
              <a:lnSpc>
                <a:spcPts val="4092"/>
              </a:lnSpc>
            </a:pPr>
            <a:r>
              <a:rPr lang="en-US" sz="2923">
                <a:solidFill>
                  <a:srgbClr val="000000"/>
                </a:solidFill>
                <a:latin typeface="Open Sans"/>
              </a:rPr>
              <a:t>C’est votre carte de visite. Ils doivent refléter votre personnalité et votre expertise professionnelle. </a:t>
            </a:r>
          </a:p>
          <a:p>
            <a:pPr marL="631138" indent="-315569" lvl="1">
              <a:lnSpc>
                <a:spcPts val="4092"/>
              </a:lnSpc>
              <a:buFont typeface="Arial"/>
              <a:buChar char="•"/>
            </a:pPr>
            <a:r>
              <a:rPr lang="en-US" sz="2923">
                <a:solidFill>
                  <a:srgbClr val="000000"/>
                </a:solidFill>
                <a:latin typeface="Open Sans"/>
              </a:rPr>
              <a:t>Soyez vous-même : votre titre doit vous représenter en tant que professionnelle </a:t>
            </a:r>
          </a:p>
          <a:p>
            <a:pPr marL="631138" indent="-315569" lvl="1">
              <a:lnSpc>
                <a:spcPts val="4092"/>
              </a:lnSpc>
              <a:buFont typeface="Arial"/>
              <a:buChar char="•"/>
            </a:pPr>
            <a:r>
              <a:rPr lang="en-US" sz="2923">
                <a:solidFill>
                  <a:srgbClr val="000000"/>
                </a:solidFill>
                <a:latin typeface="Open Sans"/>
              </a:rPr>
              <a:t>Montrez votre passion : Exprimez ce qui vous motive dans votre domaine </a:t>
            </a:r>
          </a:p>
          <a:p>
            <a:pPr marL="631138" indent="-315569" lvl="1">
              <a:lnSpc>
                <a:spcPts val="4092"/>
              </a:lnSpc>
              <a:buFont typeface="Arial"/>
              <a:buChar char="•"/>
            </a:pPr>
            <a:r>
              <a:rPr lang="en-US" sz="2923">
                <a:solidFill>
                  <a:srgbClr val="000000"/>
                </a:solidFill>
                <a:latin typeface="Open Sans"/>
              </a:rPr>
              <a:t>Soyez créative : Utilisez des mots qui vous décrivent de manière unique </a:t>
            </a:r>
          </a:p>
          <a:p>
            <a:pPr>
              <a:lnSpc>
                <a:spcPts val="4092"/>
              </a:lnSpc>
            </a:pPr>
          </a:p>
          <a:p>
            <a:pPr>
              <a:lnSpc>
                <a:spcPts val="4092"/>
              </a:lnSpc>
            </a:pPr>
            <a:r>
              <a:rPr lang="en-US" sz="2923" u="sng">
                <a:solidFill>
                  <a:srgbClr val="000000"/>
                </a:solidFill>
                <a:latin typeface="Open Sans"/>
              </a:rPr>
              <a:t>Exemple de titres personnalisés :</a:t>
            </a:r>
          </a:p>
          <a:p>
            <a:pPr>
              <a:lnSpc>
                <a:spcPts val="4092"/>
              </a:lnSpc>
            </a:pPr>
          </a:p>
          <a:p>
            <a:pPr>
              <a:lnSpc>
                <a:spcPts val="4092"/>
              </a:lnSpc>
            </a:pPr>
            <a:r>
              <a:rPr lang="en-US" sz="2923">
                <a:solidFill>
                  <a:srgbClr val="000000"/>
                </a:solidFill>
                <a:latin typeface="Open Sans"/>
              </a:rPr>
              <a:t>« Amoureuse de l’innovation technologique et du développement durable »</a:t>
            </a:r>
          </a:p>
          <a:p>
            <a:pPr>
              <a:lnSpc>
                <a:spcPts val="4092"/>
              </a:lnSpc>
            </a:pPr>
            <a:r>
              <a:rPr lang="en-US" sz="2923">
                <a:solidFill>
                  <a:srgbClr val="000000"/>
                </a:solidFill>
                <a:latin typeface="Open Sans"/>
              </a:rPr>
              <a:t>« Passionnée par l’art de la résolution de problème en marketing » </a:t>
            </a:r>
          </a:p>
          <a:p>
            <a:pPr>
              <a:lnSpc>
                <a:spcPts val="4092"/>
              </a:lnSpc>
            </a:pPr>
          </a:p>
        </p:txBody>
      </p:sp>
      <p:sp>
        <p:nvSpPr>
          <p:cNvPr name="Freeform 6" id="6"/>
          <p:cNvSpPr/>
          <p:nvPr/>
        </p:nvSpPr>
        <p:spPr>
          <a:xfrm flipH="false" flipV="false" rot="342335">
            <a:off x="14325972" y="7066422"/>
            <a:ext cx="2807866" cy="2057400"/>
          </a:xfrm>
          <a:custGeom>
            <a:avLst/>
            <a:gdLst/>
            <a:ahLst/>
            <a:cxnLst/>
            <a:rect r="r" b="b" t="t" l="l"/>
            <a:pathLst>
              <a:path h="2057400" w="2807866">
                <a:moveTo>
                  <a:pt x="0" y="0"/>
                </a:moveTo>
                <a:lnTo>
                  <a:pt x="2807866" y="0"/>
                </a:lnTo>
                <a:lnTo>
                  <a:pt x="2807866" y="2057400"/>
                </a:lnTo>
                <a:lnTo>
                  <a:pt x="0" y="20574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7" id="7"/>
          <p:cNvSpPr txBox="true"/>
          <p:nvPr/>
        </p:nvSpPr>
        <p:spPr>
          <a:xfrm rot="0">
            <a:off x="553622" y="1516835"/>
            <a:ext cx="5918399"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Construire son profil LinkedIn</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537675" cy="10020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Compléter les sections “Expériences professionnelles” et “Formations”</a:t>
            </a:r>
          </a:p>
          <a:p>
            <a:pPr>
              <a:lnSpc>
                <a:spcPts val="4092"/>
              </a:lnSpc>
            </a:pPr>
          </a:p>
        </p:txBody>
      </p:sp>
      <p:sp>
        <p:nvSpPr>
          <p:cNvPr name="TextBox 6" id="6"/>
          <p:cNvSpPr txBox="true"/>
          <p:nvPr/>
        </p:nvSpPr>
        <p:spPr>
          <a:xfrm rot="0">
            <a:off x="2087060" y="2981813"/>
            <a:ext cx="14320275" cy="49498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Bold"/>
              </a:rPr>
              <a:t>Soyez complète :</a:t>
            </a:r>
            <a:r>
              <a:rPr lang="en-US" sz="3123">
                <a:solidFill>
                  <a:srgbClr val="000000"/>
                </a:solidFill>
                <a:latin typeface="Open Sans"/>
              </a:rPr>
              <a:t> Incluez tous vos postes ou formations pertinents, du plus récent au plus ancien.</a:t>
            </a:r>
          </a:p>
          <a:p>
            <a:pPr algn="just">
              <a:lnSpc>
                <a:spcPts val="4372"/>
              </a:lnSpc>
            </a:pPr>
            <a:r>
              <a:rPr lang="en-US" sz="3123">
                <a:solidFill>
                  <a:srgbClr val="000000"/>
                </a:solidFill>
                <a:latin typeface="Open Sans Bold"/>
              </a:rPr>
              <a:t>Utilisez des titres précis :</a:t>
            </a:r>
            <a:r>
              <a:rPr lang="en-US" sz="3123">
                <a:solidFill>
                  <a:srgbClr val="000000"/>
                </a:solidFill>
                <a:latin typeface="Open Sans"/>
              </a:rPr>
              <a:t> Les titres de postes doivent être clairs et refléter vos responsabilités, dans les formations le nom de l’institution, du diplôme et la période d’études doivent apparaître. </a:t>
            </a:r>
          </a:p>
          <a:p>
            <a:pPr algn="just">
              <a:lnSpc>
                <a:spcPts val="4372"/>
              </a:lnSpc>
            </a:pPr>
            <a:r>
              <a:rPr lang="en-US" sz="3123">
                <a:solidFill>
                  <a:srgbClr val="000000"/>
                </a:solidFill>
                <a:latin typeface="Open Sans Bold"/>
              </a:rPr>
              <a:t>Mentionnez vos compétences clés :</a:t>
            </a:r>
            <a:r>
              <a:rPr lang="en-US" sz="3123">
                <a:solidFill>
                  <a:srgbClr val="000000"/>
                </a:solidFill>
                <a:latin typeface="Open Sans"/>
              </a:rPr>
              <a:t> Mettez en évidence les compétences que vous avez développées dans chaque poste ou que chaque formation vous a apporté.</a:t>
            </a:r>
          </a:p>
          <a:p>
            <a:pPr algn="just">
              <a:lnSpc>
                <a:spcPts val="4372"/>
              </a:lnSpc>
            </a:pPr>
          </a:p>
        </p:txBody>
      </p:sp>
      <p:sp>
        <p:nvSpPr>
          <p:cNvPr name="Freeform 7" id="7"/>
          <p:cNvSpPr/>
          <p:nvPr/>
        </p:nvSpPr>
        <p:spPr>
          <a:xfrm flipH="false" flipV="false" rot="0">
            <a:off x="293598" y="4030861"/>
            <a:ext cx="1470203" cy="1470203"/>
          </a:xfrm>
          <a:custGeom>
            <a:avLst/>
            <a:gdLst/>
            <a:ahLst/>
            <a:cxnLst/>
            <a:rect r="r" b="b" t="t" l="l"/>
            <a:pathLst>
              <a:path h="1470203" w="1470203">
                <a:moveTo>
                  <a:pt x="0" y="0"/>
                </a:moveTo>
                <a:lnTo>
                  <a:pt x="1470204" y="0"/>
                </a:lnTo>
                <a:lnTo>
                  <a:pt x="1470204" y="1470204"/>
                </a:lnTo>
                <a:lnTo>
                  <a:pt x="0" y="147020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14937131" y="8210439"/>
            <a:ext cx="1470203" cy="1470203"/>
          </a:xfrm>
          <a:custGeom>
            <a:avLst/>
            <a:gdLst/>
            <a:ahLst/>
            <a:cxnLst/>
            <a:rect r="r" b="b" t="t" l="l"/>
            <a:pathLst>
              <a:path h="1470203" w="1470203">
                <a:moveTo>
                  <a:pt x="0" y="0"/>
                </a:moveTo>
                <a:lnTo>
                  <a:pt x="1470204" y="0"/>
                </a:lnTo>
                <a:lnTo>
                  <a:pt x="1470204" y="1470203"/>
                </a:lnTo>
                <a:lnTo>
                  <a:pt x="0" y="1470203"/>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553622" y="1516835"/>
            <a:ext cx="5918399"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Construire son profil LinkedIn</a:t>
            </a:r>
          </a:p>
        </p:txBody>
      </p:sp>
      <p:sp>
        <p:nvSpPr>
          <p:cNvPr name="TextBox 10" id="10"/>
          <p:cNvSpPr txBox="true"/>
          <p:nvPr/>
        </p:nvSpPr>
        <p:spPr>
          <a:xfrm rot="0">
            <a:off x="2458785" y="7546931"/>
            <a:ext cx="12253187" cy="2740069"/>
          </a:xfrm>
          <a:prstGeom prst="rect">
            <a:avLst/>
          </a:prstGeom>
        </p:spPr>
        <p:txBody>
          <a:bodyPr anchor="t" rtlCol="false" tIns="0" lIns="0" bIns="0" rIns="0">
            <a:spAutoFit/>
          </a:bodyPr>
          <a:lstStyle/>
          <a:p>
            <a:pPr algn="r">
              <a:lnSpc>
                <a:spcPts val="4372"/>
              </a:lnSpc>
            </a:pPr>
          </a:p>
          <a:p>
            <a:pPr algn="r">
              <a:lnSpc>
                <a:spcPts val="4372"/>
              </a:lnSpc>
            </a:pPr>
            <a:r>
              <a:rPr lang="en-US" sz="3123">
                <a:solidFill>
                  <a:srgbClr val="000000"/>
                </a:solidFill>
                <a:latin typeface="Open Sans"/>
              </a:rPr>
              <a:t>N’utilisez pas un jargon ou des acronymes peu courants qui pourraient ne pas être compris par tous.</a:t>
            </a:r>
          </a:p>
          <a:p>
            <a:pPr algn="r">
              <a:lnSpc>
                <a:spcPts val="4372"/>
              </a:lnSpc>
            </a:pPr>
            <a:r>
              <a:rPr lang="en-US" sz="3123">
                <a:solidFill>
                  <a:srgbClr val="000000"/>
                </a:solidFill>
                <a:latin typeface="Open Sans Bold"/>
              </a:rPr>
              <a:t>Ne mentez pas! </a:t>
            </a:r>
            <a:r>
              <a:rPr lang="en-US" sz="3123">
                <a:solidFill>
                  <a:srgbClr val="000000"/>
                </a:solidFill>
                <a:latin typeface="Open Sans"/>
              </a:rPr>
              <a:t>Vous risquez de nuire à votre réputation.  </a:t>
            </a:r>
          </a:p>
          <a:p>
            <a:pPr algn="r">
              <a:lnSpc>
                <a:spcPts val="4372"/>
              </a:lnSpc>
            </a:pP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891438" y="5010161"/>
            <a:ext cx="11796912" cy="4742359"/>
          </a:xfrm>
          <a:custGeom>
            <a:avLst/>
            <a:gdLst/>
            <a:ahLst/>
            <a:cxnLst/>
            <a:rect r="r" b="b" t="t" l="l"/>
            <a:pathLst>
              <a:path h="4742359" w="11796912">
                <a:moveTo>
                  <a:pt x="0" y="0"/>
                </a:moveTo>
                <a:lnTo>
                  <a:pt x="11796912" y="0"/>
                </a:lnTo>
                <a:lnTo>
                  <a:pt x="11796912" y="4742359"/>
                </a:lnTo>
                <a:lnTo>
                  <a:pt x="0" y="4742359"/>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440635"/>
            <a:ext cx="7182644"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Rechercher un emploi avec LinkedIn</a:t>
            </a:r>
          </a:p>
        </p:txBody>
      </p:sp>
      <p:sp>
        <p:nvSpPr>
          <p:cNvPr name="TextBox 7" id="7"/>
          <p:cNvSpPr txBox="true"/>
          <p:nvPr/>
        </p:nvSpPr>
        <p:spPr>
          <a:xfrm rot="0">
            <a:off x="553622" y="2090893"/>
            <a:ext cx="15303514" cy="1635169"/>
          </a:xfrm>
          <a:prstGeom prst="rect">
            <a:avLst/>
          </a:prstGeom>
        </p:spPr>
        <p:txBody>
          <a:bodyPr anchor="t" rtlCol="false" tIns="0" lIns="0" bIns="0" rIns="0">
            <a:spAutoFit/>
          </a:bodyPr>
          <a:lstStyle/>
          <a:p>
            <a:pPr algn="l">
              <a:lnSpc>
                <a:spcPts val="4372"/>
              </a:lnSpc>
              <a:spcBef>
                <a:spcPct val="0"/>
              </a:spcBef>
            </a:pPr>
            <a:r>
              <a:rPr lang="en-US" sz="3123">
                <a:solidFill>
                  <a:srgbClr val="000000"/>
                </a:solidFill>
                <a:latin typeface="Open Sans"/>
              </a:rPr>
              <a:t>Utilisez la </a:t>
            </a:r>
            <a:r>
              <a:rPr lang="en-US" sz="3123">
                <a:solidFill>
                  <a:srgbClr val="000000"/>
                </a:solidFill>
                <a:latin typeface="Open Sans Bold"/>
              </a:rPr>
              <a:t>barre de recherche en</a:t>
            </a:r>
            <a:r>
              <a:rPr lang="en-US" sz="3123">
                <a:solidFill>
                  <a:srgbClr val="000000"/>
                </a:solidFill>
                <a:latin typeface="Open Sans"/>
              </a:rPr>
              <a:t> haut de la page "Emplois" p</a:t>
            </a:r>
            <a:r>
              <a:rPr lang="en-US" sz="3123">
                <a:solidFill>
                  <a:srgbClr val="000000"/>
                </a:solidFill>
                <a:latin typeface="Open Sans"/>
              </a:rPr>
              <a:t>our entrer des mots-clés. Utilisez des filtres pour affiner vos résultats, comme la localisation, le type de contrat, le secteur, etc.</a:t>
            </a:r>
          </a:p>
        </p:txBody>
      </p:sp>
      <p:sp>
        <p:nvSpPr>
          <p:cNvPr name="TextBox 8" id="8"/>
          <p:cNvSpPr txBox="true"/>
          <p:nvPr/>
        </p:nvSpPr>
        <p:spPr>
          <a:xfrm rot="0">
            <a:off x="553622" y="3716536"/>
            <a:ext cx="16675531"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Activez des </a:t>
            </a:r>
            <a:r>
              <a:rPr lang="en-US" sz="3123">
                <a:solidFill>
                  <a:srgbClr val="000000"/>
                </a:solidFill>
                <a:latin typeface="Open Sans Bold"/>
              </a:rPr>
              <a:t>alertes d'emploi</a:t>
            </a:r>
            <a:r>
              <a:rPr lang="en-US" sz="3123">
                <a:solidFill>
                  <a:srgbClr val="000000"/>
                </a:solidFill>
                <a:latin typeface="Open Sans"/>
              </a:rPr>
              <a:t> pour être informée dès qu'une nouvelle offre correspondant à vos critères est publiée.</a:t>
            </a:r>
          </a:p>
        </p:txBody>
      </p:sp>
      <p:sp>
        <p:nvSpPr>
          <p:cNvPr name="TextBox 9" id="9"/>
          <p:cNvSpPr txBox="true"/>
          <p:nvPr/>
        </p:nvSpPr>
        <p:spPr>
          <a:xfrm rot="0">
            <a:off x="553622" y="4789730"/>
            <a:ext cx="5016376" cy="55023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Enregistrez </a:t>
            </a:r>
            <a:r>
              <a:rPr lang="en-US" sz="3123">
                <a:solidFill>
                  <a:srgbClr val="000000"/>
                </a:solidFill>
                <a:latin typeface="Open Sans"/>
              </a:rPr>
              <a:t>les offres plus intéressantes pour les retrouver plus tard. </a:t>
            </a:r>
          </a:p>
          <a:p>
            <a:pPr>
              <a:lnSpc>
                <a:spcPts val="4372"/>
              </a:lnSpc>
            </a:pPr>
          </a:p>
          <a:p>
            <a:pPr>
              <a:lnSpc>
                <a:spcPts val="4372"/>
              </a:lnSpc>
            </a:pPr>
            <a:r>
              <a:rPr lang="en-US" sz="3123">
                <a:solidFill>
                  <a:srgbClr val="000000"/>
                </a:solidFill>
                <a:latin typeface="Open Sans"/>
              </a:rPr>
              <a:t>Certaines entreprises permettent aux candidats de </a:t>
            </a:r>
            <a:r>
              <a:rPr lang="en-US" sz="3123">
                <a:solidFill>
                  <a:srgbClr val="000000"/>
                </a:solidFill>
                <a:latin typeface="Open Sans Bold"/>
              </a:rPr>
              <a:t>postuler avec leur profil LinkedIn</a:t>
            </a:r>
            <a:r>
              <a:rPr lang="en-US" sz="3123">
                <a:solidFill>
                  <a:srgbClr val="000000"/>
                </a:solidFill>
                <a:latin typeface="Open Sans"/>
              </a:rPr>
              <a:t>, donc gardez-le toujours à jour!</a:t>
            </a:r>
          </a:p>
          <a:p>
            <a:pPr>
              <a:lnSpc>
                <a:spcPts val="4372"/>
              </a:lnSpc>
            </a:pP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280479"/>
            <a:ext cx="15532897" cy="605476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Demandez des </a:t>
            </a:r>
            <a:r>
              <a:rPr lang="en-US" sz="3123">
                <a:solidFill>
                  <a:srgbClr val="000000"/>
                </a:solidFill>
                <a:latin typeface="Open Sans Bold"/>
              </a:rPr>
              <a:t>recommandations </a:t>
            </a:r>
            <a:r>
              <a:rPr lang="en-US" sz="3123">
                <a:solidFill>
                  <a:srgbClr val="000000"/>
                </a:solidFill>
                <a:latin typeface="Open Sans"/>
              </a:rPr>
              <a:t>(et donnez-en) afin de renforcer votre crédibilité.</a:t>
            </a:r>
            <a:r>
              <a:rPr lang="en-US" sz="3123">
                <a:solidFill>
                  <a:srgbClr val="000000"/>
                </a:solidFill>
                <a:latin typeface="Open Sans"/>
              </a:rPr>
              <a:t> </a:t>
            </a:r>
          </a:p>
          <a:p>
            <a:pPr marL="674317" indent="-337159" lvl="1">
              <a:lnSpc>
                <a:spcPts val="4372"/>
              </a:lnSpc>
              <a:buFont typeface="Arial"/>
              <a:buChar char="•"/>
            </a:pPr>
            <a:r>
              <a:rPr lang="en-US" sz="3123">
                <a:solidFill>
                  <a:srgbClr val="000000"/>
                </a:solidFill>
                <a:latin typeface="Open Sans Bold"/>
              </a:rPr>
              <a:t>Rejoignez des groupes </a:t>
            </a:r>
            <a:r>
              <a:rPr lang="en-US" sz="3123">
                <a:solidFill>
                  <a:srgbClr val="000000"/>
                </a:solidFill>
                <a:latin typeface="Open Sans"/>
              </a:rPr>
              <a:t>pertinents, liés à vos secteurs d’activité ou vos centres d’intérêt. </a:t>
            </a:r>
          </a:p>
          <a:p>
            <a:pPr marL="674317" indent="-337159" lvl="1">
              <a:lnSpc>
                <a:spcPts val="4372"/>
              </a:lnSpc>
              <a:buFont typeface="Arial"/>
              <a:buChar char="•"/>
            </a:pPr>
            <a:r>
              <a:rPr lang="en-US" sz="3123">
                <a:solidFill>
                  <a:srgbClr val="000000"/>
                </a:solidFill>
                <a:latin typeface="Open Sans"/>
              </a:rPr>
              <a:t>Suivez des pages ou des créateurs de contenu intéressants. </a:t>
            </a:r>
          </a:p>
          <a:p>
            <a:pPr marL="674317" indent="-337159" lvl="1">
              <a:lnSpc>
                <a:spcPts val="4372"/>
              </a:lnSpc>
              <a:buFont typeface="Arial"/>
              <a:buChar char="•"/>
            </a:pPr>
            <a:r>
              <a:rPr lang="en-US" sz="3123">
                <a:solidFill>
                  <a:srgbClr val="000000"/>
                </a:solidFill>
                <a:latin typeface="Open Sans Bold"/>
              </a:rPr>
              <a:t>Partagez des contenus pertinents</a:t>
            </a:r>
            <a:r>
              <a:rPr lang="en-US" sz="3123">
                <a:solidFill>
                  <a:srgbClr val="000000"/>
                </a:solidFill>
                <a:latin typeface="Open Sans"/>
              </a:rPr>
              <a:t> en publiant des articles ou des commentaires sur des sujets liés à votre domaine d’expertise.</a:t>
            </a:r>
          </a:p>
          <a:p>
            <a:pPr marL="674317" indent="-337159" lvl="1">
              <a:lnSpc>
                <a:spcPts val="4372"/>
              </a:lnSpc>
              <a:buFont typeface="Arial"/>
              <a:buChar char="•"/>
            </a:pPr>
            <a:r>
              <a:rPr lang="en-US" sz="3123">
                <a:solidFill>
                  <a:srgbClr val="000000"/>
                </a:solidFill>
                <a:latin typeface="Open Sans"/>
              </a:rPr>
              <a:t>Soyez actifs sur LinkedIn et </a:t>
            </a:r>
            <a:r>
              <a:rPr lang="en-US" sz="3123">
                <a:solidFill>
                  <a:srgbClr val="000000"/>
                </a:solidFill>
                <a:latin typeface="Open Sans Bold"/>
              </a:rPr>
              <a:t>mettez à jour</a:t>
            </a:r>
            <a:r>
              <a:rPr lang="en-US" sz="3123">
                <a:solidFill>
                  <a:srgbClr val="000000"/>
                </a:solidFill>
                <a:latin typeface="Open Sans"/>
              </a:rPr>
              <a:t> régulièrement votre profil. </a:t>
            </a:r>
          </a:p>
          <a:p>
            <a:pPr marL="674317" indent="-337159" lvl="1">
              <a:lnSpc>
                <a:spcPts val="4372"/>
              </a:lnSpc>
              <a:buFont typeface="Arial"/>
              <a:buChar char="•"/>
            </a:pPr>
            <a:r>
              <a:rPr lang="en-US" sz="3123">
                <a:solidFill>
                  <a:srgbClr val="000000"/>
                </a:solidFill>
                <a:latin typeface="Open Sans Bold"/>
              </a:rPr>
              <a:t>Networkez </a:t>
            </a:r>
            <a:r>
              <a:rPr lang="en-US" sz="3123">
                <a:solidFill>
                  <a:srgbClr val="000000"/>
                </a:solidFill>
                <a:latin typeface="Open Sans"/>
              </a:rPr>
              <a:t>activement, en ajoutant des contacts pertinents et en participants à des événements ou des conférences, en ligne ou en présentiel. </a:t>
            </a:r>
          </a:p>
          <a:p>
            <a:pPr>
              <a:lnSpc>
                <a:spcPts val="4372"/>
              </a:lnSpc>
            </a:pPr>
          </a:p>
        </p:txBody>
      </p:sp>
      <p:sp>
        <p:nvSpPr>
          <p:cNvPr name="TextBox 6" id="6"/>
          <p:cNvSpPr txBox="true"/>
          <p:nvPr/>
        </p:nvSpPr>
        <p:spPr>
          <a:xfrm rot="0">
            <a:off x="567925" y="1477993"/>
            <a:ext cx="12437071"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conseils pour améliorer la visibilité de votre profil LinkedIn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DAFxsmuVmXg</dc:identifier>
  <dcterms:modified xsi:type="dcterms:W3CDTF">2011-08-01T06:04:30Z</dcterms:modified>
  <cp:revision>1</cp:revision>
  <dc:title>LinkedIn</dc:title>
</cp:coreProperties>
</file>