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no"?><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27"/>
    <p:sldId id="257" r:id="rId28"/>
    <p:sldId id="258" r:id="rId29"/>
    <p:sldId id="259" r:id="rId30"/>
    <p:sldId id="260" r:id="rId31"/>
    <p:sldId id="261" r:id="rId32"/>
    <p:sldId id="262" r:id="rId33"/>
    <p:sldId id="263" r:id="rId34"/>
    <p:sldId id="264" r:id="rId35"/>
    <p:sldId id="265" r:id="rId36"/>
  </p:sldIdLst>
  <p:sldSz cx="18288000" cy="10287000"/>
  <p:notesSz cx="6858000" cy="9144000"/>
  <p:embeddedFontLst>
    <p:embeddedFont>
      <p:font typeface="Glacial Indifference" charset="1" panose="00000000000000000000"/>
      <p:regular r:id="rId6"/>
    </p:embeddedFont>
    <p:embeddedFont>
      <p:font typeface="Glacial Indifference Bold" charset="1" panose="00000800000000000000"/>
      <p:regular r:id="rId7"/>
    </p:embeddedFont>
    <p:embeddedFont>
      <p:font typeface="Glacial Indifference Italics" charset="1" panose="00000000000000000000"/>
      <p:regular r:id="rId8"/>
    </p:embeddedFont>
    <p:embeddedFont>
      <p:font typeface="Glacial Indifference Bold Italics" charset="1" panose="00000800000000000000"/>
      <p:regular r:id="rId9"/>
    </p:embeddedFont>
    <p:embeddedFont>
      <p:font typeface="Arimo" charset="1" panose="020B0604020202020204"/>
      <p:regular r:id="rId10"/>
    </p:embeddedFont>
    <p:embeddedFont>
      <p:font typeface="Arimo Bold" charset="1" panose="020B0704020202020204"/>
      <p:regular r:id="rId11"/>
    </p:embeddedFont>
    <p:embeddedFont>
      <p:font typeface="Arimo Italics" charset="1" panose="020B0604020202090204"/>
      <p:regular r:id="rId12"/>
    </p:embeddedFont>
    <p:embeddedFont>
      <p:font typeface="Arimo Bold Italics" charset="1" panose="020B0704020202090204"/>
      <p:regular r:id="rId13"/>
    </p:embeddedFont>
    <p:embeddedFont>
      <p:font typeface="Open Sans" charset="1" panose="020B0606030504020204"/>
      <p:regular r:id="rId14"/>
    </p:embeddedFont>
    <p:embeddedFont>
      <p:font typeface="Open Sans Bold" charset="1" panose="020B0806030504020204"/>
      <p:regular r:id="rId15"/>
    </p:embeddedFont>
    <p:embeddedFont>
      <p:font typeface="Open Sans Italics" charset="1" panose="020B0606030504020204"/>
      <p:regular r:id="rId16"/>
    </p:embeddedFont>
    <p:embeddedFont>
      <p:font typeface="Open Sans Bold Italics" charset="1" panose="020B0806030504020204"/>
      <p:regular r:id="rId17"/>
    </p:embeddedFont>
    <p:embeddedFont>
      <p:font typeface="Open Sans Light" charset="1" panose="020B0306030504020204"/>
      <p:regular r:id="rId18"/>
    </p:embeddedFont>
    <p:embeddedFont>
      <p:font typeface="Open Sans Light Italics" charset="1" panose="020B0306030504020204"/>
      <p:regular r:id="rId19"/>
    </p:embeddedFont>
    <p:embeddedFont>
      <p:font typeface="Open Sans Ultra-Bold" charset="1" panose="00000000000000000000"/>
      <p:regular r:id="rId20"/>
    </p:embeddedFont>
    <p:embeddedFont>
      <p:font typeface="Open Sans Ultra-Bold Italics" charset="1" panose="00000000000000000000"/>
      <p:regular r:id="rId21"/>
    </p:embeddedFont>
    <p:embeddedFont>
      <p:font typeface="Adam Script" charset="1" panose="00000500000000000000"/>
      <p:regular r:id="rId22"/>
    </p:embeddedFont>
    <p:embeddedFont>
      <p:font typeface="Adam Script Bold" charset="1" panose="00000800000000000000"/>
      <p:regular r:id="rId23"/>
    </p:embeddedFont>
    <p:embeddedFont>
      <p:font typeface="Adam Script Thin" charset="1" panose="00000200000000000000"/>
      <p:regular r:id="rId24"/>
    </p:embeddedFont>
    <p:embeddedFont>
      <p:font typeface="Adam Script Light" charset="1" panose="00000400000000000000"/>
      <p:regular r:id="rId25"/>
    </p:embeddedFont>
    <p:embeddedFont>
      <p:font typeface="Adam Script Heavy" charset="1" panose="00000A00000000000000"/>
      <p:regular r:id="rId2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no"?><Relationships xmlns="http://schemas.openxmlformats.org/package/2006/relationships"><Relationship Id="rId1" Target="slideMasters/slideMaster1.xml" Type="http://schemas.openxmlformats.org/officeDocument/2006/relationships/slideMaster"/><Relationship Id="rId10" Target="fonts/font10.fntdata" Type="http://schemas.openxmlformats.org/officeDocument/2006/relationships/font"/><Relationship Id="rId11" Target="fonts/font11.fntdata" Type="http://schemas.openxmlformats.org/officeDocument/2006/relationships/font"/><Relationship Id="rId12" Target="fonts/font12.fntdata" Type="http://schemas.openxmlformats.org/officeDocument/2006/relationships/font"/><Relationship Id="rId13" Target="fonts/font13.fntdata" Type="http://schemas.openxmlformats.org/officeDocument/2006/relationships/font"/><Relationship Id="rId14" Target="fonts/font14.fntdata" Type="http://schemas.openxmlformats.org/officeDocument/2006/relationships/font"/><Relationship Id="rId15" Target="fonts/font15.fntdata" Type="http://schemas.openxmlformats.org/officeDocument/2006/relationships/font"/><Relationship Id="rId16" Target="fonts/font16.fntdata" Type="http://schemas.openxmlformats.org/officeDocument/2006/relationships/font"/><Relationship Id="rId17" Target="fonts/font17.fntdata" Type="http://schemas.openxmlformats.org/officeDocument/2006/relationships/font"/><Relationship Id="rId18" Target="fonts/font18.fntdata" Type="http://schemas.openxmlformats.org/officeDocument/2006/relationships/font"/><Relationship Id="rId19" Target="fonts/font19.fntdata" Type="http://schemas.openxmlformats.org/officeDocument/2006/relationships/font"/><Relationship Id="rId2" Target="presProps.xml" Type="http://schemas.openxmlformats.org/officeDocument/2006/relationships/presProps"/><Relationship Id="rId20" Target="fonts/font20.fntdata" Type="http://schemas.openxmlformats.org/officeDocument/2006/relationships/font"/><Relationship Id="rId21" Target="fonts/font21.fntdata" Type="http://schemas.openxmlformats.org/officeDocument/2006/relationships/font"/><Relationship Id="rId22" Target="fonts/font22.fntdata" Type="http://schemas.openxmlformats.org/officeDocument/2006/relationships/font"/><Relationship Id="rId23" Target="fonts/font23.fntdata" Type="http://schemas.openxmlformats.org/officeDocument/2006/relationships/font"/><Relationship Id="rId24" Target="fonts/font24.fntdata" Type="http://schemas.openxmlformats.org/officeDocument/2006/relationships/font"/><Relationship Id="rId25" Target="fonts/font25.fntdata" Type="http://schemas.openxmlformats.org/officeDocument/2006/relationships/font"/><Relationship Id="rId26" Target="fonts/font26.fntdata" Type="http://schemas.openxmlformats.org/officeDocument/2006/relationships/font"/><Relationship Id="rId27" Target="slides/slide1.xml" Type="http://schemas.openxmlformats.org/officeDocument/2006/relationships/slide"/><Relationship Id="rId28" Target="slides/slide2.xml" Type="http://schemas.openxmlformats.org/officeDocument/2006/relationships/slide"/><Relationship Id="rId29" Target="slides/slide3.xml" Type="http://schemas.openxmlformats.org/officeDocument/2006/relationships/slide"/><Relationship Id="rId3" Target="viewProps.xml" Type="http://schemas.openxmlformats.org/officeDocument/2006/relationships/viewProps"/><Relationship Id="rId30" Target="slides/slide4.xml" Type="http://schemas.openxmlformats.org/officeDocument/2006/relationships/slide"/><Relationship Id="rId31" Target="slides/slide5.xml" Type="http://schemas.openxmlformats.org/officeDocument/2006/relationships/slide"/><Relationship Id="rId32" Target="slides/slide6.xml" Type="http://schemas.openxmlformats.org/officeDocument/2006/relationships/slide"/><Relationship Id="rId33" Target="slides/slide7.xml" Type="http://schemas.openxmlformats.org/officeDocument/2006/relationships/slide"/><Relationship Id="rId34" Target="slides/slide8.xml" Type="http://schemas.openxmlformats.org/officeDocument/2006/relationships/slide"/><Relationship Id="rId35" Target="slides/slide9.xml" Type="http://schemas.openxmlformats.org/officeDocument/2006/relationships/slide"/><Relationship Id="rId36" Target="slides/slide10.xml" Type="http://schemas.openxmlformats.org/officeDocument/2006/relationships/slide"/><Relationship Id="rId4" Target="theme/theme1.xml" Type="http://schemas.openxmlformats.org/officeDocument/2006/relationships/theme"/><Relationship Id="rId5" Target="tableStyles.xml" Type="http://schemas.openxmlformats.org/officeDocument/2006/relationships/tableStyles"/><Relationship Id="rId6" Target="fonts/font6.fntdata" Type="http://schemas.openxmlformats.org/officeDocument/2006/relationships/font"/><Relationship Id="rId7" Target="fonts/font7.fntdata" Type="http://schemas.openxmlformats.org/officeDocument/2006/relationships/font"/><Relationship Id="rId8" Target="fonts/font8.fntdata" Type="http://schemas.openxmlformats.org/officeDocument/2006/relationships/font"/><Relationship Id="rId9" Target="fonts/font9.fntdata" Type="http://schemas.openxmlformats.org/officeDocument/2006/relationships/font"/></Relationships>
</file>

<file path=ppt/slideLayouts/_rels/slideLayout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no"?><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png" Type="http://schemas.openxmlformats.org/officeDocument/2006/relationships/image"/><Relationship Id="rId4" Target="../media/image3.jpeg" Type="http://schemas.openxmlformats.org/officeDocument/2006/relationships/image"/><Relationship Id="rId5" Target="../media/image4.png" Type="http://schemas.openxmlformats.org/officeDocument/2006/relationships/image"/><Relationship Id="rId6" Target="../media/image5.png" Type="http://schemas.openxmlformats.org/officeDocument/2006/relationships/image"/></Relationships>
</file>

<file path=ppt/slides/_rels/slide10.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5.jpeg" Type="http://schemas.openxmlformats.org/officeDocument/2006/relationships/image"/></Relationships>
</file>

<file path=ppt/slides/_rels/slide2.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6.png" Type="http://schemas.openxmlformats.org/officeDocument/2006/relationships/image"/><Relationship Id="rId6" Target="../media/image7.png" Type="http://schemas.openxmlformats.org/officeDocument/2006/relationships/image"/><Relationship Id="rId7" Target="../media/image8.png" Type="http://schemas.openxmlformats.org/officeDocument/2006/relationships/image"/><Relationship Id="rId8" Target="../media/image9.png" Type="http://schemas.openxmlformats.org/officeDocument/2006/relationships/image"/></Relationships>
</file>

<file path=ppt/slides/_rels/slide3.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s>
</file>

<file path=ppt/slides/_rels/slide4.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0.png" Type="http://schemas.openxmlformats.org/officeDocument/2006/relationships/image"/><Relationship Id="rId3" Target="../media/image1.png" Type="http://schemas.openxmlformats.org/officeDocument/2006/relationships/image"/><Relationship Id="rId4" Target="../media/image4.png" Type="http://schemas.openxmlformats.org/officeDocument/2006/relationships/image"/><Relationship Id="rId5" Target="../media/image5.png" Type="http://schemas.openxmlformats.org/officeDocument/2006/relationships/image"/></Relationships>
</file>

<file path=ppt/slides/_rels/slide5.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1.png" Type="http://schemas.openxmlformats.org/officeDocument/2006/relationships/image"/></Relationships>
</file>

<file path=ppt/slides/_rels/slide6.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2.png" Type="http://schemas.openxmlformats.org/officeDocument/2006/relationships/image"/></Relationships>
</file>

<file path=ppt/slides/_rels/slide7.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3.png" Type="http://schemas.openxmlformats.org/officeDocument/2006/relationships/image"/><Relationship Id="rId6" Target="../media/image14.svg" Type="http://schemas.openxmlformats.org/officeDocument/2006/relationships/image"/></Relationships>
</file>

<file path=ppt/slides/_rels/slide8.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s>
</file>

<file path=ppt/slides/_rels/slide9.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0" y="4489596"/>
            <a:ext cx="4059584" cy="5797404"/>
          </a:xfrm>
          <a:custGeom>
            <a:avLst/>
            <a:gdLst/>
            <a:ahLst/>
            <a:cxnLst/>
            <a:rect r="r" b="b" t="t" l="l"/>
            <a:pathLst>
              <a:path h="5797404" w="4059584">
                <a:moveTo>
                  <a:pt x="0" y="0"/>
                </a:moveTo>
                <a:lnTo>
                  <a:pt x="4059584" y="0"/>
                </a:lnTo>
                <a:lnTo>
                  <a:pt x="4059584" y="5797404"/>
                </a:lnTo>
                <a:lnTo>
                  <a:pt x="0" y="5797404"/>
                </a:lnTo>
                <a:lnTo>
                  <a:pt x="0" y="0"/>
                </a:lnTo>
                <a:close/>
              </a:path>
            </a:pathLst>
          </a:custGeom>
          <a:blipFill>
            <a:blip r:embed="rId3"/>
            <a:stretch>
              <a:fillRect l="0" t="0" r="0" b="0"/>
            </a:stretch>
          </a:blipFill>
        </p:spPr>
      </p:sp>
      <p:sp>
        <p:nvSpPr>
          <p:cNvPr name="Freeform 4" id="4"/>
          <p:cNvSpPr/>
          <p:nvPr/>
        </p:nvSpPr>
        <p:spPr>
          <a:xfrm flipH="false" flipV="false" rot="0">
            <a:off x="10560599" y="9453894"/>
            <a:ext cx="7175130" cy="659999"/>
          </a:xfrm>
          <a:custGeom>
            <a:avLst/>
            <a:gdLst/>
            <a:ahLst/>
            <a:cxnLst/>
            <a:rect r="r" b="b" t="t" l="l"/>
            <a:pathLst>
              <a:path h="659999" w="7175130">
                <a:moveTo>
                  <a:pt x="0" y="0"/>
                </a:moveTo>
                <a:lnTo>
                  <a:pt x="7175130" y="0"/>
                </a:lnTo>
                <a:lnTo>
                  <a:pt x="7175130" y="659999"/>
                </a:lnTo>
                <a:lnTo>
                  <a:pt x="0" y="659999"/>
                </a:lnTo>
                <a:lnTo>
                  <a:pt x="0" y="0"/>
                </a:lnTo>
                <a:close/>
              </a:path>
            </a:pathLst>
          </a:custGeom>
          <a:blipFill>
            <a:blip r:embed="rId4"/>
            <a:stretch>
              <a:fillRect l="0" t="0" r="0" b="0"/>
            </a:stretch>
          </a:blipFill>
        </p:spPr>
      </p:sp>
      <p:sp>
        <p:nvSpPr>
          <p:cNvPr name="Freeform 5" id="5"/>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5"/>
            <a:stretch>
              <a:fillRect l="0" t="0" r="0" b="0"/>
            </a:stretch>
          </a:blipFill>
        </p:spPr>
      </p:sp>
      <p:sp>
        <p:nvSpPr>
          <p:cNvPr name="Freeform 6" id="6"/>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6"/>
            <a:stretch>
              <a:fillRect l="0" t="0" r="0" b="0"/>
            </a:stretch>
          </a:blipFill>
        </p:spPr>
      </p:sp>
      <p:sp>
        <p:nvSpPr>
          <p:cNvPr name="TextBox 7" id="7"/>
          <p:cNvSpPr txBox="true"/>
          <p:nvPr/>
        </p:nvSpPr>
        <p:spPr>
          <a:xfrm rot="0">
            <a:off x="10142790" y="8648944"/>
            <a:ext cx="8010747" cy="553211"/>
          </a:xfrm>
          <a:prstGeom prst="rect">
            <a:avLst/>
          </a:prstGeom>
        </p:spPr>
        <p:txBody>
          <a:bodyPr anchor="t" rtlCol="false" tIns="0" lIns="0" bIns="0" rIns="0">
            <a:spAutoFit/>
          </a:bodyPr>
          <a:lstStyle/>
          <a:p>
            <a:pPr algn="ctr">
              <a:lnSpc>
                <a:spcPts val="1521"/>
              </a:lnSpc>
            </a:pPr>
            <a:r>
              <a:rPr lang="en-US" sz="1087">
                <a:solidFill>
                  <a:srgbClr val="000000"/>
                </a:solidFill>
                <a:latin typeface="Glacial Indifference"/>
              </a:rPr>
              <a:t>Financé par l’Union européenne. Les points de vue et avis exprimés n’engagent toutefois que leur(s) auteur(s) et ne reflètent pas nécessairement ceux de l’Union européenne ou de l’Agence exécutive européenne pour l’éducation et la culture (EACEA). Ni l’Union européenne ni l’EACEA ne sauraient en être tenues pour responsables. Numéro projet KA220-YOU-000087118</a:t>
            </a:r>
          </a:p>
        </p:txBody>
      </p:sp>
      <p:sp>
        <p:nvSpPr>
          <p:cNvPr name="TextBox 8" id="8"/>
          <p:cNvSpPr txBox="true"/>
          <p:nvPr/>
        </p:nvSpPr>
        <p:spPr>
          <a:xfrm rot="0">
            <a:off x="2665326" y="4297341"/>
            <a:ext cx="12957347" cy="1635169"/>
          </a:xfrm>
          <a:prstGeom prst="rect">
            <a:avLst/>
          </a:prstGeom>
        </p:spPr>
        <p:txBody>
          <a:bodyPr anchor="t" rtlCol="false" tIns="0" lIns="0" bIns="0" rIns="0">
            <a:spAutoFit/>
          </a:bodyPr>
          <a:lstStyle/>
          <a:p>
            <a:pPr algn="ctr">
              <a:lnSpc>
                <a:spcPts val="4372"/>
              </a:lnSpc>
            </a:pPr>
          </a:p>
          <a:p>
            <a:pPr algn="ctr">
              <a:lnSpc>
                <a:spcPts val="4372"/>
              </a:lnSpc>
              <a:spcBef>
                <a:spcPct val="0"/>
              </a:spcBef>
            </a:pPr>
            <a:r>
              <a:rPr lang="en-US" sz="3123">
                <a:solidFill>
                  <a:srgbClr val="000000"/>
                </a:solidFill>
                <a:latin typeface="Open Sans"/>
              </a:rPr>
              <a:t>Utiliser efficacement un logiciel de traitement de texte pour créer des documents professionnels, académiques ou personnels.</a:t>
            </a:r>
          </a:p>
        </p:txBody>
      </p:sp>
      <p:sp>
        <p:nvSpPr>
          <p:cNvPr name="TextBox 9" id="9"/>
          <p:cNvSpPr txBox="true"/>
          <p:nvPr/>
        </p:nvSpPr>
        <p:spPr>
          <a:xfrm rot="0">
            <a:off x="2665326" y="3292652"/>
            <a:ext cx="12957347" cy="1409744"/>
          </a:xfrm>
          <a:prstGeom prst="rect">
            <a:avLst/>
          </a:prstGeom>
        </p:spPr>
        <p:txBody>
          <a:bodyPr anchor="t" rtlCol="false" tIns="0" lIns="0" bIns="0" rIns="0">
            <a:spAutoFit/>
          </a:bodyPr>
          <a:lstStyle/>
          <a:p>
            <a:pPr algn="ctr">
              <a:lnSpc>
                <a:spcPts val="5772"/>
              </a:lnSpc>
            </a:pPr>
            <a:r>
              <a:rPr lang="en-US" sz="4123">
                <a:solidFill>
                  <a:srgbClr val="000000"/>
                </a:solidFill>
                <a:latin typeface="Open Sans Bold"/>
              </a:rPr>
              <a:t>Module 3</a:t>
            </a:r>
          </a:p>
          <a:p>
            <a:pPr algn="ctr">
              <a:lnSpc>
                <a:spcPts val="5772"/>
              </a:lnSpc>
              <a:spcBef>
                <a:spcPct val="0"/>
              </a:spcBef>
            </a:pPr>
            <a:r>
              <a:rPr lang="en-US" sz="4123">
                <a:solidFill>
                  <a:srgbClr val="000000"/>
                </a:solidFill>
                <a:latin typeface="Open Sans Bold"/>
              </a:rPr>
              <a:t>Les logiciels de traitement de texte </a:t>
            </a: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grpSp>
        <p:nvGrpSpPr>
          <p:cNvPr name="Group 5" id="5"/>
          <p:cNvGrpSpPr/>
          <p:nvPr/>
        </p:nvGrpSpPr>
        <p:grpSpPr>
          <a:xfrm rot="0">
            <a:off x="533000" y="4667483"/>
            <a:ext cx="12232390" cy="5166521"/>
            <a:chOff x="0" y="0"/>
            <a:chExt cx="3221699" cy="1360730"/>
          </a:xfrm>
        </p:grpSpPr>
        <p:sp>
          <p:nvSpPr>
            <p:cNvPr name="Freeform 6" id="6"/>
            <p:cNvSpPr/>
            <p:nvPr/>
          </p:nvSpPr>
          <p:spPr>
            <a:xfrm flipH="false" flipV="false" rot="0">
              <a:off x="0" y="0"/>
              <a:ext cx="3221699" cy="1360730"/>
            </a:xfrm>
            <a:custGeom>
              <a:avLst/>
              <a:gdLst/>
              <a:ahLst/>
              <a:cxnLst/>
              <a:rect r="r" b="b" t="t" l="l"/>
              <a:pathLst>
                <a:path h="1360730" w="3221699">
                  <a:moveTo>
                    <a:pt x="0" y="0"/>
                  </a:moveTo>
                  <a:lnTo>
                    <a:pt x="3221699" y="0"/>
                  </a:lnTo>
                  <a:lnTo>
                    <a:pt x="3221699" y="1360730"/>
                  </a:lnTo>
                  <a:lnTo>
                    <a:pt x="0" y="1360730"/>
                  </a:lnTo>
                  <a:close/>
                </a:path>
              </a:pathLst>
            </a:custGeom>
            <a:solidFill>
              <a:srgbClr val="000000">
                <a:alpha val="0"/>
              </a:srgbClr>
            </a:solidFill>
            <a:ln w="38100" cap="sq">
              <a:solidFill>
                <a:srgbClr val="0C9EE0"/>
              </a:solidFill>
              <a:prstDash val="solid"/>
              <a:miter/>
            </a:ln>
          </p:spPr>
        </p:sp>
        <p:sp>
          <p:nvSpPr>
            <p:cNvPr name="TextBox 7" id="7"/>
            <p:cNvSpPr txBox="true"/>
            <p:nvPr/>
          </p:nvSpPr>
          <p:spPr>
            <a:xfrm>
              <a:off x="0" y="-57150"/>
              <a:ext cx="3221699" cy="1417880"/>
            </a:xfrm>
            <a:prstGeom prst="rect">
              <a:avLst/>
            </a:prstGeom>
          </p:spPr>
          <p:txBody>
            <a:bodyPr anchor="ctr" rtlCol="false" tIns="50800" lIns="50800" bIns="50800" rIns="50800"/>
            <a:lstStyle/>
            <a:p>
              <a:pPr algn="ctr">
                <a:lnSpc>
                  <a:spcPts val="3532"/>
                </a:lnSpc>
              </a:pPr>
            </a:p>
          </p:txBody>
        </p:sp>
      </p:grpSp>
      <p:sp>
        <p:nvSpPr>
          <p:cNvPr name="Freeform 8" id="8"/>
          <p:cNvSpPr/>
          <p:nvPr/>
        </p:nvSpPr>
        <p:spPr>
          <a:xfrm flipH="false" flipV="false" rot="0">
            <a:off x="5709646" y="5321783"/>
            <a:ext cx="1879099" cy="1251949"/>
          </a:xfrm>
          <a:custGeom>
            <a:avLst/>
            <a:gdLst/>
            <a:ahLst/>
            <a:cxnLst/>
            <a:rect r="r" b="b" t="t" l="l"/>
            <a:pathLst>
              <a:path h="1251949" w="1879099">
                <a:moveTo>
                  <a:pt x="0" y="0"/>
                </a:moveTo>
                <a:lnTo>
                  <a:pt x="1879098" y="0"/>
                </a:lnTo>
                <a:lnTo>
                  <a:pt x="1879098" y="1251949"/>
                </a:lnTo>
                <a:lnTo>
                  <a:pt x="0" y="1251949"/>
                </a:lnTo>
                <a:lnTo>
                  <a:pt x="0" y="0"/>
                </a:lnTo>
                <a:close/>
              </a:path>
            </a:pathLst>
          </a:custGeom>
          <a:blipFill>
            <a:blip r:embed="rId5"/>
            <a:stretch>
              <a:fillRect l="0" t="0" r="0" b="0"/>
            </a:stretch>
          </a:blipFill>
        </p:spPr>
      </p:sp>
      <p:sp>
        <p:nvSpPr>
          <p:cNvPr name="TextBox 9" id="9"/>
          <p:cNvSpPr txBox="true"/>
          <p:nvPr/>
        </p:nvSpPr>
        <p:spPr>
          <a:xfrm rot="0">
            <a:off x="553622" y="1270067"/>
            <a:ext cx="9340155" cy="10827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Découverte et prise en main de Microsoft Word</a:t>
            </a:r>
          </a:p>
          <a:p>
            <a:pPr>
              <a:lnSpc>
                <a:spcPts val="4372"/>
              </a:lnSpc>
              <a:spcBef>
                <a:spcPct val="0"/>
              </a:spcBef>
            </a:pPr>
            <a:r>
              <a:rPr lang="en-US" sz="3123">
                <a:solidFill>
                  <a:srgbClr val="000000"/>
                </a:solidFill>
                <a:latin typeface="Open Sans Italics"/>
              </a:rPr>
              <a:t>Cas pratique </a:t>
            </a:r>
          </a:p>
        </p:txBody>
      </p:sp>
      <p:sp>
        <p:nvSpPr>
          <p:cNvPr name="TextBox 10" id="10"/>
          <p:cNvSpPr txBox="true"/>
          <p:nvPr/>
        </p:nvSpPr>
        <p:spPr>
          <a:xfrm rot="0">
            <a:off x="523475" y="2403431"/>
            <a:ext cx="16705678" cy="3292519"/>
          </a:xfrm>
          <a:prstGeom prst="rect">
            <a:avLst/>
          </a:prstGeom>
        </p:spPr>
        <p:txBody>
          <a:bodyPr anchor="t" rtlCol="false" tIns="0" lIns="0" bIns="0" rIns="0">
            <a:spAutoFit/>
          </a:bodyPr>
          <a:lstStyle/>
          <a:p>
            <a:pPr algn="just">
              <a:lnSpc>
                <a:spcPts val="4372"/>
              </a:lnSpc>
            </a:pPr>
            <a:r>
              <a:rPr lang="en-US" sz="3123" u="sng">
                <a:solidFill>
                  <a:srgbClr val="000000"/>
                </a:solidFill>
                <a:latin typeface="Open Sans"/>
              </a:rPr>
              <a:t>Mission 3: Finaliser la présentation du courrier d’anniversaire</a:t>
            </a:r>
          </a:p>
          <a:p>
            <a:pPr algn="just">
              <a:lnSpc>
                <a:spcPts val="4372"/>
              </a:lnSpc>
            </a:pPr>
            <a:r>
              <a:rPr lang="en-US" sz="3123">
                <a:solidFill>
                  <a:srgbClr val="000000"/>
                </a:solidFill>
                <a:latin typeface="Open Sans"/>
              </a:rPr>
              <a:t>1.Terminez la présentation du document en respectant les consignes ci-dessous.</a:t>
            </a:r>
          </a:p>
          <a:p>
            <a:pPr algn="just">
              <a:lnSpc>
                <a:spcPts val="4372"/>
              </a:lnSpc>
            </a:pPr>
            <a:r>
              <a:rPr lang="en-US" sz="3123">
                <a:solidFill>
                  <a:srgbClr val="000000"/>
                </a:solidFill>
                <a:latin typeface="Open Sans"/>
              </a:rPr>
              <a:t>2.Enregistrez le document au format .pdf sur votre bureau en le renommant “Courrier Sara Institut”. </a:t>
            </a:r>
          </a:p>
          <a:p>
            <a:pPr algn="just">
              <a:lnSpc>
                <a:spcPts val="4372"/>
              </a:lnSpc>
            </a:pPr>
          </a:p>
          <a:p>
            <a:pPr algn="just">
              <a:lnSpc>
                <a:spcPts val="4372"/>
              </a:lnSpc>
              <a:spcBef>
                <a:spcPct val="0"/>
              </a:spcBef>
            </a:pPr>
          </a:p>
        </p:txBody>
      </p:sp>
      <p:sp>
        <p:nvSpPr>
          <p:cNvPr name="TextBox 11" id="11"/>
          <p:cNvSpPr txBox="true"/>
          <p:nvPr/>
        </p:nvSpPr>
        <p:spPr>
          <a:xfrm rot="0">
            <a:off x="834168" y="4818549"/>
            <a:ext cx="11686992" cy="5245474"/>
          </a:xfrm>
          <a:prstGeom prst="rect">
            <a:avLst/>
          </a:prstGeom>
        </p:spPr>
        <p:txBody>
          <a:bodyPr anchor="t" rtlCol="false" tIns="0" lIns="0" bIns="0" rIns="0">
            <a:spAutoFit/>
          </a:bodyPr>
          <a:lstStyle/>
          <a:p>
            <a:pPr algn="ctr">
              <a:lnSpc>
                <a:spcPts val="3053"/>
              </a:lnSpc>
            </a:pPr>
            <a:r>
              <a:rPr lang="en-US" sz="2181">
                <a:solidFill>
                  <a:srgbClr val="000000"/>
                </a:solidFill>
                <a:latin typeface="Open Sans"/>
              </a:rPr>
              <a:t>Courrier d’anniversaire</a:t>
            </a:r>
          </a:p>
          <a:p>
            <a:pPr algn="r">
              <a:lnSpc>
                <a:spcPts val="2348"/>
              </a:lnSpc>
            </a:pPr>
          </a:p>
          <a:p>
            <a:pPr algn="r">
              <a:lnSpc>
                <a:spcPts val="2348"/>
              </a:lnSpc>
            </a:pPr>
          </a:p>
          <a:p>
            <a:pPr algn="r">
              <a:lnSpc>
                <a:spcPts val="2348"/>
              </a:lnSpc>
            </a:pPr>
          </a:p>
          <a:p>
            <a:pPr algn="r">
              <a:lnSpc>
                <a:spcPts val="2348"/>
              </a:lnSpc>
            </a:pPr>
          </a:p>
          <a:p>
            <a:pPr algn="r">
              <a:lnSpc>
                <a:spcPts val="2348"/>
              </a:lnSpc>
            </a:pPr>
            <a:r>
              <a:rPr lang="en-US" sz="1677">
                <a:solidFill>
                  <a:srgbClr val="000000"/>
                </a:solidFill>
                <a:latin typeface="Open Sans"/>
              </a:rPr>
              <a:t>Objet : Votre anniversaire</a:t>
            </a:r>
          </a:p>
          <a:p>
            <a:pPr>
              <a:lnSpc>
                <a:spcPts val="2348"/>
              </a:lnSpc>
            </a:pPr>
            <a:r>
              <a:rPr lang="en-US" sz="1677">
                <a:solidFill>
                  <a:srgbClr val="000000"/>
                </a:solidFill>
                <a:latin typeface="Open Sans"/>
              </a:rPr>
              <a:t>Cher client ou chère cliente, </a:t>
            </a:r>
          </a:p>
          <a:p>
            <a:pPr algn="ctr">
              <a:lnSpc>
                <a:spcPts val="2348"/>
              </a:lnSpc>
            </a:pPr>
          </a:p>
          <a:p>
            <a:pPr algn="ctr">
              <a:lnSpc>
                <a:spcPts val="1694"/>
              </a:lnSpc>
            </a:pPr>
            <a:r>
              <a:rPr lang="en-US" sz="1677" u="sng">
                <a:solidFill>
                  <a:srgbClr val="000000"/>
                </a:solidFill>
                <a:latin typeface="Adam Script"/>
              </a:rPr>
              <a:t>SARA INSTITUT</a:t>
            </a:r>
            <a:r>
              <a:rPr lang="en-US" sz="1677">
                <a:solidFill>
                  <a:srgbClr val="000000"/>
                </a:solidFill>
                <a:latin typeface="Adam Script"/>
              </a:rPr>
              <a:t> pense à vous ! </a:t>
            </a:r>
          </a:p>
          <a:p>
            <a:pPr algn="ctr">
              <a:lnSpc>
                <a:spcPts val="1694"/>
              </a:lnSpc>
            </a:pPr>
          </a:p>
          <a:p>
            <a:pPr algn="ctr">
              <a:lnSpc>
                <a:spcPts val="1694"/>
              </a:lnSpc>
            </a:pPr>
            <a:r>
              <a:rPr lang="en-US" sz="1677">
                <a:solidFill>
                  <a:srgbClr val="000000"/>
                </a:solidFill>
                <a:latin typeface="Open Sans"/>
              </a:rPr>
              <a:t>Pendant le mois de </a:t>
            </a:r>
            <a:r>
              <a:rPr lang="en-US" sz="1677">
                <a:solidFill>
                  <a:srgbClr val="000000"/>
                </a:solidFill>
                <a:latin typeface="Open Sans Bold"/>
              </a:rPr>
              <a:t>votre anniversaire</a:t>
            </a:r>
            <a:r>
              <a:rPr lang="en-US" sz="1677">
                <a:solidFill>
                  <a:srgbClr val="000000"/>
                </a:solidFill>
                <a:latin typeface="Open Sans"/>
              </a:rPr>
              <a:t>, vous pourrez bénéficier d’une </a:t>
            </a:r>
            <a:r>
              <a:rPr lang="en-US" sz="1677">
                <a:solidFill>
                  <a:srgbClr val="000000"/>
                </a:solidFill>
                <a:latin typeface="Open Sans Bold"/>
              </a:rPr>
              <a:t>remise de 20%</a:t>
            </a:r>
            <a:r>
              <a:rPr lang="en-US" sz="1677">
                <a:solidFill>
                  <a:srgbClr val="000000"/>
                </a:solidFill>
                <a:latin typeface="Open Sans"/>
              </a:rPr>
              <a:t> sur la prestation de votre choix.</a:t>
            </a:r>
          </a:p>
          <a:p>
            <a:pPr algn="ctr">
              <a:lnSpc>
                <a:spcPts val="1694"/>
              </a:lnSpc>
            </a:pPr>
          </a:p>
          <a:p>
            <a:pPr algn="ctr">
              <a:lnSpc>
                <a:spcPts val="1694"/>
              </a:lnSpc>
            </a:pPr>
            <a:r>
              <a:rPr lang="en-US" sz="1677">
                <a:solidFill>
                  <a:srgbClr val="000000"/>
                </a:solidFill>
                <a:latin typeface="Open Sans"/>
              </a:rPr>
              <a:t>Par ailleurs, vous pourrez également retirer, </a:t>
            </a:r>
            <a:r>
              <a:rPr lang="en-US" sz="1677">
                <a:solidFill>
                  <a:srgbClr val="000000"/>
                </a:solidFill>
                <a:latin typeface="Open Sans Italics"/>
              </a:rPr>
              <a:t>sans obligation d’achat</a:t>
            </a:r>
            <a:r>
              <a:rPr lang="en-US" sz="1677">
                <a:solidFill>
                  <a:srgbClr val="000000"/>
                </a:solidFill>
                <a:latin typeface="Open Sans"/>
              </a:rPr>
              <a:t> et sur présentation de ce courrier, </a:t>
            </a:r>
            <a:r>
              <a:rPr lang="en-US" sz="1677">
                <a:solidFill>
                  <a:srgbClr val="000000"/>
                </a:solidFill>
                <a:latin typeface="Open Sans Bold"/>
              </a:rPr>
              <a:t>un joli miroir de poche </a:t>
            </a:r>
            <a:r>
              <a:rPr lang="en-US" sz="1677">
                <a:solidFill>
                  <a:srgbClr val="000000"/>
                </a:solidFill>
                <a:latin typeface="Open Sans"/>
              </a:rPr>
              <a:t>pour les femmes / </a:t>
            </a:r>
            <a:r>
              <a:rPr lang="en-US" sz="1677">
                <a:solidFill>
                  <a:srgbClr val="000000"/>
                </a:solidFill>
                <a:latin typeface="Open Sans Bold"/>
              </a:rPr>
              <a:t>un élégant porte-clés</a:t>
            </a:r>
            <a:r>
              <a:rPr lang="en-US" sz="1677">
                <a:solidFill>
                  <a:srgbClr val="000000"/>
                </a:solidFill>
                <a:latin typeface="Open Sans"/>
              </a:rPr>
              <a:t> pour les hommes.</a:t>
            </a:r>
          </a:p>
          <a:p>
            <a:pPr algn="ctr">
              <a:lnSpc>
                <a:spcPts val="1694"/>
              </a:lnSpc>
            </a:pPr>
          </a:p>
          <a:p>
            <a:pPr algn="ctr">
              <a:lnSpc>
                <a:spcPts val="1694"/>
              </a:lnSpc>
            </a:pPr>
            <a:r>
              <a:rPr lang="en-US" sz="1677">
                <a:solidFill>
                  <a:srgbClr val="000000"/>
                </a:solidFill>
                <a:latin typeface="Open Sans"/>
              </a:rPr>
              <a:t>Nous espérons avoir le plaisir de vous recevoir pour prendre soin de vous.</a:t>
            </a:r>
          </a:p>
          <a:p>
            <a:pPr algn="ctr">
              <a:lnSpc>
                <a:spcPts val="2348"/>
              </a:lnSpc>
            </a:pPr>
          </a:p>
          <a:p>
            <a:pPr algn="ctr">
              <a:lnSpc>
                <a:spcPts val="2348"/>
              </a:lnSpc>
            </a:pPr>
            <a:r>
              <a:rPr lang="en-US" sz="1677">
                <a:solidFill>
                  <a:srgbClr val="CE0B3D"/>
                </a:solidFill>
                <a:latin typeface="Open Sans Bold"/>
              </a:rPr>
              <a:t>A bientôt !</a:t>
            </a:r>
          </a:p>
          <a:p>
            <a:pPr algn="ctr">
              <a:lnSpc>
                <a:spcPts val="2348"/>
              </a:lnSpc>
            </a:pPr>
          </a:p>
        </p:txBody>
      </p:sp>
      <p:sp>
        <p:nvSpPr>
          <p:cNvPr name="TextBox 12" id="12"/>
          <p:cNvSpPr txBox="true"/>
          <p:nvPr/>
        </p:nvSpPr>
        <p:spPr>
          <a:xfrm rot="0">
            <a:off x="13275717" y="5698816"/>
            <a:ext cx="3960912" cy="1336083"/>
          </a:xfrm>
          <a:prstGeom prst="rect">
            <a:avLst/>
          </a:prstGeom>
        </p:spPr>
        <p:txBody>
          <a:bodyPr anchor="t" rtlCol="false" tIns="0" lIns="0" bIns="0" rIns="0">
            <a:spAutoFit/>
          </a:bodyPr>
          <a:lstStyle/>
          <a:p>
            <a:pPr>
              <a:lnSpc>
                <a:spcPts val="3532"/>
              </a:lnSpc>
            </a:pPr>
            <a:r>
              <a:rPr lang="en-US" sz="2523">
                <a:solidFill>
                  <a:srgbClr val="0C9EE0"/>
                </a:solidFill>
                <a:latin typeface="Open Sans"/>
              </a:rPr>
              <a:t>Ajouter une image</a:t>
            </a:r>
          </a:p>
          <a:p>
            <a:pPr>
              <a:lnSpc>
                <a:spcPts val="3532"/>
              </a:lnSpc>
            </a:pPr>
            <a:r>
              <a:rPr lang="en-US" sz="2523">
                <a:solidFill>
                  <a:srgbClr val="0C9EE0"/>
                </a:solidFill>
                <a:latin typeface="Open Sans"/>
              </a:rPr>
              <a:t> en cherchant sur internet </a:t>
            </a:r>
          </a:p>
          <a:p>
            <a:pPr>
              <a:lnSpc>
                <a:spcPts val="3532"/>
              </a:lnSpc>
              <a:spcBef>
                <a:spcPct val="0"/>
              </a:spcBef>
            </a:pPr>
            <a:r>
              <a:rPr lang="en-US" sz="2523">
                <a:solidFill>
                  <a:srgbClr val="0C9EE0"/>
                </a:solidFill>
                <a:latin typeface="Open Sans"/>
              </a:rPr>
              <a:t>“anniversaire”</a:t>
            </a:r>
          </a:p>
        </p:txBody>
      </p:sp>
      <p:sp>
        <p:nvSpPr>
          <p:cNvPr name="TextBox 13" id="13"/>
          <p:cNvSpPr txBox="true"/>
          <p:nvPr/>
        </p:nvSpPr>
        <p:spPr>
          <a:xfrm rot="0">
            <a:off x="13275717" y="8369892"/>
            <a:ext cx="2894608" cy="888408"/>
          </a:xfrm>
          <a:prstGeom prst="rect">
            <a:avLst/>
          </a:prstGeom>
        </p:spPr>
        <p:txBody>
          <a:bodyPr anchor="t" rtlCol="false" tIns="0" lIns="0" bIns="0" rIns="0">
            <a:spAutoFit/>
          </a:bodyPr>
          <a:lstStyle/>
          <a:p>
            <a:pPr>
              <a:lnSpc>
                <a:spcPts val="3532"/>
              </a:lnSpc>
            </a:pPr>
            <a:r>
              <a:rPr lang="en-US" sz="2523">
                <a:solidFill>
                  <a:srgbClr val="0C9EE0"/>
                </a:solidFill>
                <a:latin typeface="Open Sans"/>
              </a:rPr>
              <a:t>Modifier l’interligne</a:t>
            </a:r>
          </a:p>
          <a:p>
            <a:pPr>
              <a:lnSpc>
                <a:spcPts val="3532"/>
              </a:lnSpc>
              <a:spcBef>
                <a:spcPct val="0"/>
              </a:spcBef>
            </a:pPr>
            <a:r>
              <a:rPr lang="en-US" sz="2523">
                <a:solidFill>
                  <a:srgbClr val="0C9EE0"/>
                </a:solidFill>
                <a:latin typeface="Open Sans"/>
              </a:rPr>
              <a:t>(1,0)</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1881742" y="4676775"/>
            <a:ext cx="2290594" cy="2294844"/>
          </a:xfrm>
          <a:custGeom>
            <a:avLst/>
            <a:gdLst/>
            <a:ahLst/>
            <a:cxnLst/>
            <a:rect r="r" b="b" t="t" l="l"/>
            <a:pathLst>
              <a:path h="2294844" w="2290594">
                <a:moveTo>
                  <a:pt x="0" y="0"/>
                </a:moveTo>
                <a:lnTo>
                  <a:pt x="2290594" y="0"/>
                </a:lnTo>
                <a:lnTo>
                  <a:pt x="2290594" y="2294844"/>
                </a:lnTo>
                <a:lnTo>
                  <a:pt x="0" y="2294844"/>
                </a:lnTo>
                <a:lnTo>
                  <a:pt x="0" y="0"/>
                </a:lnTo>
                <a:close/>
              </a:path>
            </a:pathLst>
          </a:custGeom>
          <a:blipFill>
            <a:blip r:embed="rId5"/>
            <a:stretch>
              <a:fillRect l="0" t="0" r="0" b="0"/>
            </a:stretch>
          </a:blipFill>
        </p:spPr>
      </p:sp>
      <p:sp>
        <p:nvSpPr>
          <p:cNvPr name="Freeform 6" id="6"/>
          <p:cNvSpPr/>
          <p:nvPr/>
        </p:nvSpPr>
        <p:spPr>
          <a:xfrm flipH="false" flipV="false" rot="0">
            <a:off x="5374058" y="4957729"/>
            <a:ext cx="2794301" cy="1579197"/>
          </a:xfrm>
          <a:custGeom>
            <a:avLst/>
            <a:gdLst/>
            <a:ahLst/>
            <a:cxnLst/>
            <a:rect r="r" b="b" t="t" l="l"/>
            <a:pathLst>
              <a:path h="1579197" w="2794301">
                <a:moveTo>
                  <a:pt x="0" y="0"/>
                </a:moveTo>
                <a:lnTo>
                  <a:pt x="2794301" y="0"/>
                </a:lnTo>
                <a:lnTo>
                  <a:pt x="2794301" y="1579196"/>
                </a:lnTo>
                <a:lnTo>
                  <a:pt x="0" y="1579196"/>
                </a:lnTo>
                <a:lnTo>
                  <a:pt x="0" y="0"/>
                </a:lnTo>
                <a:close/>
              </a:path>
            </a:pathLst>
          </a:custGeom>
          <a:blipFill>
            <a:blip r:embed="rId6"/>
            <a:stretch>
              <a:fillRect l="0" t="0" r="0" b="0"/>
            </a:stretch>
          </a:blipFill>
        </p:spPr>
      </p:sp>
      <p:sp>
        <p:nvSpPr>
          <p:cNvPr name="Freeform 7" id="7"/>
          <p:cNvSpPr/>
          <p:nvPr/>
        </p:nvSpPr>
        <p:spPr>
          <a:xfrm flipH="false" flipV="false" rot="0">
            <a:off x="9944642" y="5050953"/>
            <a:ext cx="1481589" cy="1485972"/>
          </a:xfrm>
          <a:custGeom>
            <a:avLst/>
            <a:gdLst/>
            <a:ahLst/>
            <a:cxnLst/>
            <a:rect r="r" b="b" t="t" l="l"/>
            <a:pathLst>
              <a:path h="1485972" w="1481589">
                <a:moveTo>
                  <a:pt x="0" y="0"/>
                </a:moveTo>
                <a:lnTo>
                  <a:pt x="1481588" y="0"/>
                </a:lnTo>
                <a:lnTo>
                  <a:pt x="1481588" y="1485972"/>
                </a:lnTo>
                <a:lnTo>
                  <a:pt x="0" y="1485972"/>
                </a:lnTo>
                <a:lnTo>
                  <a:pt x="0" y="0"/>
                </a:lnTo>
                <a:close/>
              </a:path>
            </a:pathLst>
          </a:custGeom>
          <a:blipFill>
            <a:blip r:embed="rId7"/>
            <a:stretch>
              <a:fillRect l="0" t="0" r="0" b="0"/>
            </a:stretch>
          </a:blipFill>
        </p:spPr>
      </p:sp>
      <p:sp>
        <p:nvSpPr>
          <p:cNvPr name="Freeform 8" id="8"/>
          <p:cNvSpPr/>
          <p:nvPr/>
        </p:nvSpPr>
        <p:spPr>
          <a:xfrm flipH="false" flipV="false" rot="0">
            <a:off x="13855758" y="5049115"/>
            <a:ext cx="1487810" cy="1487810"/>
          </a:xfrm>
          <a:custGeom>
            <a:avLst/>
            <a:gdLst/>
            <a:ahLst/>
            <a:cxnLst/>
            <a:rect r="r" b="b" t="t" l="l"/>
            <a:pathLst>
              <a:path h="1487810" w="1487810">
                <a:moveTo>
                  <a:pt x="0" y="0"/>
                </a:moveTo>
                <a:lnTo>
                  <a:pt x="1487810" y="0"/>
                </a:lnTo>
                <a:lnTo>
                  <a:pt x="1487810" y="1487810"/>
                </a:lnTo>
                <a:lnTo>
                  <a:pt x="0" y="1487810"/>
                </a:lnTo>
                <a:lnTo>
                  <a:pt x="0" y="0"/>
                </a:lnTo>
                <a:close/>
              </a:path>
            </a:pathLst>
          </a:custGeom>
          <a:blipFill>
            <a:blip r:embed="rId8"/>
            <a:stretch>
              <a:fillRect l="0" t="0" r="0" b="0"/>
            </a:stretch>
          </a:blipFill>
        </p:spPr>
      </p:sp>
      <p:sp>
        <p:nvSpPr>
          <p:cNvPr name="TextBox 9" id="9"/>
          <p:cNvSpPr txBox="true"/>
          <p:nvPr/>
        </p:nvSpPr>
        <p:spPr>
          <a:xfrm rot="0">
            <a:off x="558476" y="2016166"/>
            <a:ext cx="16083273" cy="2030773"/>
          </a:xfrm>
          <a:prstGeom prst="rect">
            <a:avLst/>
          </a:prstGeom>
        </p:spPr>
        <p:txBody>
          <a:bodyPr anchor="t" rtlCol="false" tIns="0" lIns="0" bIns="0" rIns="0">
            <a:spAutoFit/>
          </a:bodyPr>
          <a:lstStyle/>
          <a:p>
            <a:pPr>
              <a:lnSpc>
                <a:spcPts val="4092"/>
              </a:lnSpc>
            </a:pPr>
            <a:r>
              <a:rPr lang="en-US" sz="2923">
                <a:solidFill>
                  <a:srgbClr val="000000"/>
                </a:solidFill>
                <a:latin typeface="Open Sans"/>
              </a:rPr>
              <a:t>Un logiciel de traitement de texte permet de créer, éditer, formater et imprimer des documents textuels. Ces logiciels sont conçus pour faciliter la création de documents tels que des lettres, des rapports, des mémoires, des articles, des CV etc.</a:t>
            </a:r>
          </a:p>
          <a:p>
            <a:pPr>
              <a:lnSpc>
                <a:spcPts val="4092"/>
              </a:lnSpc>
              <a:spcBef>
                <a:spcPct val="0"/>
              </a:spcBef>
            </a:pPr>
          </a:p>
        </p:txBody>
      </p:sp>
      <p:sp>
        <p:nvSpPr>
          <p:cNvPr name="TextBox 10" id="10"/>
          <p:cNvSpPr txBox="true"/>
          <p:nvPr/>
        </p:nvSpPr>
        <p:spPr>
          <a:xfrm rot="0">
            <a:off x="558400" y="1340636"/>
            <a:ext cx="9442351"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Qu’est-ce qu’un logiciel de traitement de texte? </a:t>
            </a:r>
          </a:p>
        </p:txBody>
      </p:sp>
      <p:sp>
        <p:nvSpPr>
          <p:cNvPr name="TextBox 11" id="11"/>
          <p:cNvSpPr txBox="true"/>
          <p:nvPr/>
        </p:nvSpPr>
        <p:spPr>
          <a:xfrm rot="0">
            <a:off x="558400" y="3753662"/>
            <a:ext cx="10053042" cy="487723"/>
          </a:xfrm>
          <a:prstGeom prst="rect">
            <a:avLst/>
          </a:prstGeom>
        </p:spPr>
        <p:txBody>
          <a:bodyPr anchor="t" rtlCol="false" tIns="0" lIns="0" bIns="0" rIns="0">
            <a:spAutoFit/>
          </a:bodyPr>
          <a:lstStyle/>
          <a:p>
            <a:pPr>
              <a:lnSpc>
                <a:spcPts val="4092"/>
              </a:lnSpc>
              <a:spcBef>
                <a:spcPct val="0"/>
              </a:spcBef>
            </a:pPr>
            <a:r>
              <a:rPr lang="en-US" sz="2923">
                <a:solidFill>
                  <a:srgbClr val="000000"/>
                </a:solidFill>
                <a:latin typeface="Open Sans Bold"/>
              </a:rPr>
              <a:t>Les logiciels de traitement de texte les plus populaires</a:t>
            </a:r>
          </a:p>
        </p:txBody>
      </p:sp>
      <p:sp>
        <p:nvSpPr>
          <p:cNvPr name="TextBox 12" id="12"/>
          <p:cNvSpPr txBox="true"/>
          <p:nvPr/>
        </p:nvSpPr>
        <p:spPr>
          <a:xfrm rot="0">
            <a:off x="1535405" y="6498825"/>
            <a:ext cx="2983267" cy="2990215"/>
          </a:xfrm>
          <a:prstGeom prst="rect">
            <a:avLst/>
          </a:prstGeom>
        </p:spPr>
        <p:txBody>
          <a:bodyPr anchor="t" rtlCol="false" tIns="0" lIns="0" bIns="0" rIns="0">
            <a:spAutoFit/>
          </a:bodyPr>
          <a:lstStyle/>
          <a:p>
            <a:pPr algn="ctr">
              <a:lnSpc>
                <a:spcPts val="2659"/>
              </a:lnSpc>
            </a:pPr>
          </a:p>
          <a:p>
            <a:pPr algn="ctr">
              <a:lnSpc>
                <a:spcPts val="2659"/>
              </a:lnSpc>
            </a:pPr>
            <a:r>
              <a:rPr lang="en-US" sz="1899">
                <a:solidFill>
                  <a:srgbClr val="000000"/>
                </a:solidFill>
                <a:latin typeface="Open Sans Bold"/>
              </a:rPr>
              <a:t>Microsoft Word</a:t>
            </a:r>
          </a:p>
          <a:p>
            <a:pPr algn="ctr">
              <a:lnSpc>
                <a:spcPts val="2659"/>
              </a:lnSpc>
            </a:pPr>
            <a:r>
              <a:rPr lang="en-US" sz="1899">
                <a:solidFill>
                  <a:srgbClr val="000000"/>
                </a:solidFill>
                <a:latin typeface="Open Sans"/>
              </a:rPr>
              <a:t>Développé par Microsoft et intégré à la suite Microsoft Office, il est l'un des outils de traitement de texte les plus populaires au monde.</a:t>
            </a:r>
          </a:p>
          <a:p>
            <a:pPr algn="ctr">
              <a:lnSpc>
                <a:spcPts val="2659"/>
              </a:lnSpc>
              <a:spcBef>
                <a:spcPct val="0"/>
              </a:spcBef>
            </a:pPr>
          </a:p>
        </p:txBody>
      </p:sp>
      <p:sp>
        <p:nvSpPr>
          <p:cNvPr name="TextBox 13" id="13"/>
          <p:cNvSpPr txBox="true"/>
          <p:nvPr/>
        </p:nvSpPr>
        <p:spPr>
          <a:xfrm rot="0">
            <a:off x="5279575" y="6832200"/>
            <a:ext cx="2983267" cy="1990090"/>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Google Docs</a:t>
            </a:r>
          </a:p>
          <a:p>
            <a:pPr algn="ctr">
              <a:lnSpc>
                <a:spcPts val="2659"/>
              </a:lnSpc>
              <a:spcBef>
                <a:spcPct val="0"/>
              </a:spcBef>
            </a:pPr>
            <a:r>
              <a:rPr lang="en-US" sz="1899">
                <a:solidFill>
                  <a:srgbClr val="000000"/>
                </a:solidFill>
                <a:latin typeface="Open Sans"/>
              </a:rPr>
              <a:t>Proposé par Google, il permet aux utilisateurs de créer, de modifier et de partager des documents en ligne en temps réel.</a:t>
            </a:r>
          </a:p>
        </p:txBody>
      </p:sp>
      <p:sp>
        <p:nvSpPr>
          <p:cNvPr name="TextBox 14" id="14"/>
          <p:cNvSpPr txBox="true"/>
          <p:nvPr/>
        </p:nvSpPr>
        <p:spPr>
          <a:xfrm rot="0">
            <a:off x="9193802" y="6801485"/>
            <a:ext cx="2983267" cy="1656715"/>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LibreOffice Writer</a:t>
            </a:r>
          </a:p>
          <a:p>
            <a:pPr algn="ctr">
              <a:lnSpc>
                <a:spcPts val="2659"/>
              </a:lnSpc>
              <a:spcBef>
                <a:spcPct val="0"/>
              </a:spcBef>
            </a:pPr>
            <a:r>
              <a:rPr lang="en-US" sz="1899">
                <a:solidFill>
                  <a:srgbClr val="000000"/>
                </a:solidFill>
                <a:latin typeface="Open Sans"/>
              </a:rPr>
              <a:t>Appartenant à la suite bureautique LibreOffice, il est gratuit et disponible sur plusieurs plateformes.</a:t>
            </a:r>
          </a:p>
        </p:txBody>
      </p:sp>
      <p:sp>
        <p:nvSpPr>
          <p:cNvPr name="TextBox 15" id="15"/>
          <p:cNvSpPr txBox="true"/>
          <p:nvPr/>
        </p:nvSpPr>
        <p:spPr>
          <a:xfrm rot="0">
            <a:off x="13108029" y="6801485"/>
            <a:ext cx="2983267" cy="2656840"/>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WordPad</a:t>
            </a:r>
          </a:p>
          <a:p>
            <a:pPr algn="ctr">
              <a:lnSpc>
                <a:spcPts val="2659"/>
              </a:lnSpc>
              <a:spcBef>
                <a:spcPct val="0"/>
              </a:spcBef>
            </a:pPr>
            <a:r>
              <a:rPr lang="en-US" sz="1899">
                <a:solidFill>
                  <a:srgbClr val="000000"/>
                </a:solidFill>
                <a:latin typeface="Open Sans"/>
              </a:rPr>
              <a:t>Editeur de texte de base intégré à la plupart des versions de Windows, il est plus simple que Microsoft Word, mais permet de créer des documents texte simples.</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TextBox 5" id="5"/>
          <p:cNvSpPr txBox="true"/>
          <p:nvPr/>
        </p:nvSpPr>
        <p:spPr>
          <a:xfrm rot="0">
            <a:off x="558400" y="2185229"/>
            <a:ext cx="16083273" cy="5502319"/>
          </a:xfrm>
          <a:prstGeom prst="rect">
            <a:avLst/>
          </a:prstGeom>
        </p:spPr>
        <p:txBody>
          <a:bodyPr anchor="t" rtlCol="false" tIns="0" lIns="0" bIns="0" rIns="0">
            <a:spAutoFit/>
          </a:bodyPr>
          <a:lstStyle/>
          <a:p>
            <a:pPr marL="674317" indent="-337159" lvl="1">
              <a:lnSpc>
                <a:spcPts val="4372"/>
              </a:lnSpc>
              <a:buFont typeface="Arial"/>
              <a:buChar char="•"/>
            </a:pPr>
            <a:r>
              <a:rPr lang="en-US" sz="3123">
                <a:solidFill>
                  <a:srgbClr val="000000"/>
                </a:solidFill>
                <a:latin typeface="Open Sans"/>
              </a:rPr>
              <a:t>Vous pouvez appliquer une variété de styles, de polices, de tailles de texte, de couleurs et d'autres attributs de </a:t>
            </a:r>
            <a:r>
              <a:rPr lang="en-US" sz="3123">
                <a:solidFill>
                  <a:srgbClr val="000000"/>
                </a:solidFill>
                <a:latin typeface="Open Sans Bold"/>
              </a:rPr>
              <a:t>mise en forme</a:t>
            </a:r>
            <a:r>
              <a:rPr lang="en-US" sz="3123">
                <a:solidFill>
                  <a:srgbClr val="000000"/>
                </a:solidFill>
                <a:latin typeface="Open Sans"/>
              </a:rPr>
              <a:t> au texte pour améliorer la lisibilité et l'esthétique.</a:t>
            </a:r>
          </a:p>
          <a:p>
            <a:pPr marL="674317" indent="-337159" lvl="1">
              <a:lnSpc>
                <a:spcPts val="4372"/>
              </a:lnSpc>
              <a:buFont typeface="Arial"/>
              <a:buChar char="•"/>
            </a:pPr>
            <a:r>
              <a:rPr lang="en-US" sz="3123">
                <a:solidFill>
                  <a:srgbClr val="000000"/>
                </a:solidFill>
                <a:latin typeface="Open Sans"/>
              </a:rPr>
              <a:t>Les logiciels de traitement de texte permettent d'insérer des images, des graphiques et d'autres objets pour illustrer le contenu du document.</a:t>
            </a:r>
          </a:p>
          <a:p>
            <a:pPr marL="674317" indent="-337159" lvl="1">
              <a:lnSpc>
                <a:spcPts val="4372"/>
              </a:lnSpc>
              <a:buFont typeface="Arial"/>
              <a:buChar char="•"/>
            </a:pPr>
            <a:r>
              <a:rPr lang="en-US" sz="3123">
                <a:solidFill>
                  <a:srgbClr val="000000"/>
                </a:solidFill>
                <a:latin typeface="Open Sans"/>
              </a:rPr>
              <a:t>La plupart des logiciels de traitement de texte incluent des fonctionnalités de </a:t>
            </a:r>
            <a:r>
              <a:rPr lang="en-US" sz="3123">
                <a:solidFill>
                  <a:srgbClr val="000000"/>
                </a:solidFill>
                <a:latin typeface="Open Sans Bold"/>
              </a:rPr>
              <a:t>correction orthographique et grammaticale </a:t>
            </a:r>
            <a:r>
              <a:rPr lang="en-US" sz="3123">
                <a:solidFill>
                  <a:srgbClr val="000000"/>
                </a:solidFill>
                <a:latin typeface="Open Sans"/>
              </a:rPr>
              <a:t>pour garantir un texte correct et bien écrit.</a:t>
            </a:r>
          </a:p>
          <a:p>
            <a:pPr marL="674317" indent="-337159" lvl="1">
              <a:lnSpc>
                <a:spcPts val="4372"/>
              </a:lnSpc>
              <a:buFont typeface="Arial"/>
              <a:buChar char="•"/>
            </a:pPr>
            <a:r>
              <a:rPr lang="en-US" sz="3123">
                <a:solidFill>
                  <a:srgbClr val="000000"/>
                </a:solidFill>
                <a:latin typeface="Open Sans"/>
              </a:rPr>
              <a:t>Vous pouvez ajouter des numéros de page, des en-têtes et des pieds de page pour organiser et formater le document.</a:t>
            </a:r>
          </a:p>
        </p:txBody>
      </p:sp>
      <p:sp>
        <p:nvSpPr>
          <p:cNvPr name="TextBox 6" id="6"/>
          <p:cNvSpPr txBox="true"/>
          <p:nvPr/>
        </p:nvSpPr>
        <p:spPr>
          <a:xfrm rot="0">
            <a:off x="558400" y="1340636"/>
            <a:ext cx="15013186"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Quelques caractéristiques et avantages des logiciels de traitement de texte </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553622" y="3752960"/>
            <a:ext cx="14999640" cy="3883367"/>
          </a:xfrm>
          <a:custGeom>
            <a:avLst/>
            <a:gdLst/>
            <a:ahLst/>
            <a:cxnLst/>
            <a:rect r="r" b="b" t="t" l="l"/>
            <a:pathLst>
              <a:path h="3883367" w="14999640">
                <a:moveTo>
                  <a:pt x="0" y="0"/>
                </a:moveTo>
                <a:lnTo>
                  <a:pt x="14999640" y="0"/>
                </a:lnTo>
                <a:lnTo>
                  <a:pt x="14999640" y="3883367"/>
                </a:lnTo>
                <a:lnTo>
                  <a:pt x="0" y="3883367"/>
                </a:lnTo>
                <a:lnTo>
                  <a:pt x="0" y="0"/>
                </a:lnTo>
                <a:close/>
              </a:path>
            </a:pathLst>
          </a:custGeom>
          <a:blipFill>
            <a:blip r:embed="rId2"/>
            <a:stretch>
              <a:fillRect l="0" t="0" r="-88379" b="0"/>
            </a:stretch>
          </a:blipFill>
          <a:ln w="38100" cap="sq">
            <a:solidFill>
              <a:srgbClr val="000000"/>
            </a:solidFill>
            <a:prstDash val="solid"/>
            <a:miter/>
          </a:ln>
        </p:spPr>
      </p:sp>
      <p:sp>
        <p:nvSpPr>
          <p:cNvPr name="Freeform 3" id="3"/>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3"/>
            <a:stretch>
              <a:fillRect l="0" t="0" r="0" b="0"/>
            </a:stretch>
          </a:blipFill>
        </p:spPr>
      </p:sp>
      <p:sp>
        <p:nvSpPr>
          <p:cNvPr name="Freeform 4" id="4"/>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4"/>
            <a:stretch>
              <a:fillRect l="0" t="0" r="0" b="0"/>
            </a:stretch>
          </a:blipFill>
        </p:spPr>
      </p:sp>
      <p:sp>
        <p:nvSpPr>
          <p:cNvPr name="Freeform 5" id="5"/>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5"/>
            <a:stretch>
              <a:fillRect l="0" t="0" r="0" b="0"/>
            </a:stretch>
          </a:blipFill>
        </p:spPr>
      </p:sp>
      <p:sp>
        <p:nvSpPr>
          <p:cNvPr name="TextBox 6" id="6"/>
          <p:cNvSpPr txBox="true"/>
          <p:nvPr/>
        </p:nvSpPr>
        <p:spPr>
          <a:xfrm rot="0">
            <a:off x="3310081" y="8247181"/>
            <a:ext cx="730349" cy="440733"/>
          </a:xfrm>
          <a:prstGeom prst="rect">
            <a:avLst/>
          </a:prstGeom>
        </p:spPr>
        <p:txBody>
          <a:bodyPr anchor="t" rtlCol="false" tIns="0" lIns="0" bIns="0" rIns="0">
            <a:spAutoFit/>
          </a:bodyPr>
          <a:lstStyle/>
          <a:p>
            <a:pPr algn="ctr">
              <a:lnSpc>
                <a:spcPts val="3532"/>
              </a:lnSpc>
              <a:spcBef>
                <a:spcPct val="0"/>
              </a:spcBef>
            </a:pPr>
            <a:r>
              <a:rPr lang="en-US" sz="2523">
                <a:solidFill>
                  <a:srgbClr val="000000"/>
                </a:solidFill>
                <a:latin typeface="Open Sans Bold"/>
              </a:rPr>
              <a:t>Gras</a:t>
            </a:r>
          </a:p>
        </p:txBody>
      </p:sp>
      <p:sp>
        <p:nvSpPr>
          <p:cNvPr name="TextBox 7" id="7"/>
          <p:cNvSpPr txBox="true"/>
          <p:nvPr/>
        </p:nvSpPr>
        <p:spPr>
          <a:xfrm rot="0">
            <a:off x="3684817" y="9201150"/>
            <a:ext cx="1063030" cy="440733"/>
          </a:xfrm>
          <a:prstGeom prst="rect">
            <a:avLst/>
          </a:prstGeom>
        </p:spPr>
        <p:txBody>
          <a:bodyPr anchor="t" rtlCol="false" tIns="0" lIns="0" bIns="0" rIns="0">
            <a:spAutoFit/>
          </a:bodyPr>
          <a:lstStyle/>
          <a:p>
            <a:pPr algn="ctr">
              <a:lnSpc>
                <a:spcPts val="3532"/>
              </a:lnSpc>
              <a:spcBef>
                <a:spcPct val="0"/>
              </a:spcBef>
            </a:pPr>
            <a:r>
              <a:rPr lang="en-US" sz="2523">
                <a:solidFill>
                  <a:srgbClr val="000000"/>
                </a:solidFill>
                <a:latin typeface="Open Sans Italics"/>
              </a:rPr>
              <a:t>Italique</a:t>
            </a:r>
          </a:p>
        </p:txBody>
      </p:sp>
      <p:sp>
        <p:nvSpPr>
          <p:cNvPr name="TextBox 8" id="8"/>
          <p:cNvSpPr txBox="true"/>
          <p:nvPr/>
        </p:nvSpPr>
        <p:spPr>
          <a:xfrm rot="0">
            <a:off x="4377295" y="8247181"/>
            <a:ext cx="1280120" cy="440733"/>
          </a:xfrm>
          <a:prstGeom prst="rect">
            <a:avLst/>
          </a:prstGeom>
        </p:spPr>
        <p:txBody>
          <a:bodyPr anchor="t" rtlCol="false" tIns="0" lIns="0" bIns="0" rIns="0">
            <a:spAutoFit/>
          </a:bodyPr>
          <a:lstStyle/>
          <a:p>
            <a:pPr algn="ctr">
              <a:lnSpc>
                <a:spcPts val="3532"/>
              </a:lnSpc>
              <a:spcBef>
                <a:spcPct val="0"/>
              </a:spcBef>
            </a:pPr>
            <a:r>
              <a:rPr lang="en-US" sz="2523" u="sng">
                <a:solidFill>
                  <a:srgbClr val="000000"/>
                </a:solidFill>
                <a:latin typeface="Open Sans"/>
              </a:rPr>
              <a:t>Souligné</a:t>
            </a:r>
          </a:p>
        </p:txBody>
      </p:sp>
      <p:sp>
        <p:nvSpPr>
          <p:cNvPr name="AutoShape 9" id="9"/>
          <p:cNvSpPr/>
          <p:nvPr/>
        </p:nvSpPr>
        <p:spPr>
          <a:xfrm flipV="true">
            <a:off x="3677572" y="6968323"/>
            <a:ext cx="16135" cy="1336008"/>
          </a:xfrm>
          <a:prstGeom prst="line">
            <a:avLst/>
          </a:prstGeom>
          <a:ln cap="flat" w="38100">
            <a:solidFill>
              <a:srgbClr val="000000"/>
            </a:solidFill>
            <a:prstDash val="solid"/>
            <a:headEnd type="none" len="sm" w="sm"/>
            <a:tailEnd type="arrow" len="sm" w="med"/>
          </a:ln>
        </p:spPr>
      </p:sp>
      <p:sp>
        <p:nvSpPr>
          <p:cNvPr name="AutoShape 10" id="10"/>
          <p:cNvSpPr/>
          <p:nvPr/>
        </p:nvSpPr>
        <p:spPr>
          <a:xfrm flipH="true" flipV="true">
            <a:off x="4203890" y="6968323"/>
            <a:ext cx="11480" cy="2289977"/>
          </a:xfrm>
          <a:prstGeom prst="line">
            <a:avLst/>
          </a:prstGeom>
          <a:ln cap="flat" w="38100">
            <a:solidFill>
              <a:srgbClr val="000000"/>
            </a:solidFill>
            <a:prstDash val="solid"/>
            <a:headEnd type="none" len="sm" w="sm"/>
            <a:tailEnd type="arrow" len="sm" w="med"/>
          </a:ln>
        </p:spPr>
      </p:sp>
      <p:sp>
        <p:nvSpPr>
          <p:cNvPr name="AutoShape 11" id="11"/>
          <p:cNvSpPr/>
          <p:nvPr/>
        </p:nvSpPr>
        <p:spPr>
          <a:xfrm flipH="true" flipV="true">
            <a:off x="4766896" y="6968112"/>
            <a:ext cx="250459" cy="1528011"/>
          </a:xfrm>
          <a:prstGeom prst="line">
            <a:avLst/>
          </a:prstGeom>
          <a:ln cap="flat" w="38100">
            <a:solidFill>
              <a:srgbClr val="000000"/>
            </a:solidFill>
            <a:prstDash val="solid"/>
            <a:headEnd type="none" len="sm" w="sm"/>
            <a:tailEnd type="arrow" len="sm" w="med"/>
          </a:ln>
        </p:spPr>
      </p:sp>
      <p:sp>
        <p:nvSpPr>
          <p:cNvPr name="TextBox 12" id="12"/>
          <p:cNvSpPr txBox="true"/>
          <p:nvPr/>
        </p:nvSpPr>
        <p:spPr>
          <a:xfrm rot="0">
            <a:off x="5017355" y="8935565"/>
            <a:ext cx="4508798" cy="440733"/>
          </a:xfrm>
          <a:prstGeom prst="rect">
            <a:avLst/>
          </a:prstGeom>
        </p:spPr>
        <p:txBody>
          <a:bodyPr anchor="t" rtlCol="false" tIns="0" lIns="0" bIns="0" rIns="0">
            <a:spAutoFit/>
          </a:bodyPr>
          <a:lstStyle/>
          <a:p>
            <a:pPr algn="ctr">
              <a:lnSpc>
                <a:spcPts val="3532"/>
              </a:lnSpc>
              <a:spcBef>
                <a:spcPct val="0"/>
              </a:spcBef>
            </a:pPr>
            <a:r>
              <a:rPr lang="en-US" sz="2523">
                <a:solidFill>
                  <a:srgbClr val="000000"/>
                </a:solidFill>
                <a:latin typeface="Open Sans"/>
              </a:rPr>
              <a:t>Modifier la police de caractère</a:t>
            </a:r>
          </a:p>
        </p:txBody>
      </p:sp>
      <p:sp>
        <p:nvSpPr>
          <p:cNvPr name="AutoShape 13" id="13"/>
          <p:cNvSpPr/>
          <p:nvPr/>
        </p:nvSpPr>
        <p:spPr>
          <a:xfrm flipH="true" flipV="true">
            <a:off x="5657415" y="6381997"/>
            <a:ext cx="1503860" cy="2610717"/>
          </a:xfrm>
          <a:prstGeom prst="line">
            <a:avLst/>
          </a:prstGeom>
          <a:ln cap="flat" w="38100">
            <a:solidFill>
              <a:srgbClr val="000000"/>
            </a:solidFill>
            <a:prstDash val="solid"/>
            <a:headEnd type="none" len="sm" w="sm"/>
            <a:tailEnd type="arrow" len="sm" w="med"/>
          </a:ln>
        </p:spPr>
      </p:sp>
      <p:sp>
        <p:nvSpPr>
          <p:cNvPr name="TextBox 14" id="14"/>
          <p:cNvSpPr txBox="true"/>
          <p:nvPr/>
        </p:nvSpPr>
        <p:spPr>
          <a:xfrm rot="0">
            <a:off x="8890203" y="9377349"/>
            <a:ext cx="4169767" cy="440733"/>
          </a:xfrm>
          <a:prstGeom prst="rect">
            <a:avLst/>
          </a:prstGeom>
        </p:spPr>
        <p:txBody>
          <a:bodyPr anchor="t" rtlCol="false" tIns="0" lIns="0" bIns="0" rIns="0">
            <a:spAutoFit/>
          </a:bodyPr>
          <a:lstStyle/>
          <a:p>
            <a:pPr algn="ctr">
              <a:lnSpc>
                <a:spcPts val="3532"/>
              </a:lnSpc>
              <a:spcBef>
                <a:spcPct val="0"/>
              </a:spcBef>
            </a:pPr>
            <a:r>
              <a:rPr lang="en-US" sz="2523">
                <a:solidFill>
                  <a:srgbClr val="000000"/>
                </a:solidFill>
                <a:latin typeface="Open Sans"/>
              </a:rPr>
              <a:t>Modifier la taille de la police</a:t>
            </a:r>
          </a:p>
        </p:txBody>
      </p:sp>
      <p:sp>
        <p:nvSpPr>
          <p:cNvPr name="AutoShape 15" id="15"/>
          <p:cNvSpPr/>
          <p:nvPr/>
        </p:nvSpPr>
        <p:spPr>
          <a:xfrm flipH="true" flipV="true">
            <a:off x="6456737" y="6454713"/>
            <a:ext cx="4245116" cy="2979786"/>
          </a:xfrm>
          <a:prstGeom prst="line">
            <a:avLst/>
          </a:prstGeom>
          <a:ln cap="flat" w="38100">
            <a:solidFill>
              <a:srgbClr val="000000"/>
            </a:solidFill>
            <a:prstDash val="solid"/>
            <a:headEnd type="none" len="sm" w="sm"/>
            <a:tailEnd type="arrow" len="sm" w="med"/>
          </a:ln>
        </p:spPr>
      </p:sp>
      <p:sp>
        <p:nvSpPr>
          <p:cNvPr name="TextBox 16" id="16"/>
          <p:cNvSpPr txBox="true"/>
          <p:nvPr/>
        </p:nvSpPr>
        <p:spPr>
          <a:xfrm rot="0">
            <a:off x="9137673" y="7887456"/>
            <a:ext cx="4129683" cy="440733"/>
          </a:xfrm>
          <a:prstGeom prst="rect">
            <a:avLst/>
          </a:prstGeom>
        </p:spPr>
        <p:txBody>
          <a:bodyPr anchor="t" rtlCol="false" tIns="0" lIns="0" bIns="0" rIns="0">
            <a:spAutoFit/>
          </a:bodyPr>
          <a:lstStyle/>
          <a:p>
            <a:pPr algn="ctr">
              <a:lnSpc>
                <a:spcPts val="3532"/>
              </a:lnSpc>
              <a:spcBef>
                <a:spcPct val="0"/>
              </a:spcBef>
            </a:pPr>
            <a:r>
              <a:rPr lang="en-US" sz="2523">
                <a:solidFill>
                  <a:srgbClr val="000000"/>
                </a:solidFill>
                <a:latin typeface="Open Sans"/>
              </a:rPr>
              <a:t>Changer la couleur du texte</a:t>
            </a:r>
          </a:p>
        </p:txBody>
      </p:sp>
      <p:sp>
        <p:nvSpPr>
          <p:cNvPr name="AutoShape 17" id="17"/>
          <p:cNvSpPr/>
          <p:nvPr/>
        </p:nvSpPr>
        <p:spPr>
          <a:xfrm flipH="true" flipV="true">
            <a:off x="7891477" y="6805306"/>
            <a:ext cx="2833963" cy="1139300"/>
          </a:xfrm>
          <a:prstGeom prst="line">
            <a:avLst/>
          </a:prstGeom>
          <a:ln cap="flat" w="38100">
            <a:solidFill>
              <a:srgbClr val="000000"/>
            </a:solidFill>
            <a:prstDash val="solid"/>
            <a:headEnd type="none" len="sm" w="sm"/>
            <a:tailEnd type="arrow" len="sm" w="med"/>
          </a:ln>
        </p:spPr>
      </p:sp>
      <p:grpSp>
        <p:nvGrpSpPr>
          <p:cNvPr name="Group 18" id="18"/>
          <p:cNvGrpSpPr/>
          <p:nvPr/>
        </p:nvGrpSpPr>
        <p:grpSpPr>
          <a:xfrm rot="0">
            <a:off x="2834245" y="3752960"/>
            <a:ext cx="6309755" cy="807638"/>
            <a:chOff x="0" y="0"/>
            <a:chExt cx="1661829" cy="212711"/>
          </a:xfrm>
        </p:grpSpPr>
        <p:sp>
          <p:nvSpPr>
            <p:cNvPr name="Freeform 19" id="19"/>
            <p:cNvSpPr/>
            <p:nvPr/>
          </p:nvSpPr>
          <p:spPr>
            <a:xfrm flipH="false" flipV="false" rot="0">
              <a:off x="0" y="0"/>
              <a:ext cx="1661829" cy="212711"/>
            </a:xfrm>
            <a:custGeom>
              <a:avLst/>
              <a:gdLst/>
              <a:ahLst/>
              <a:cxnLst/>
              <a:rect r="r" b="b" t="t" l="l"/>
              <a:pathLst>
                <a:path h="212711" w="1661829">
                  <a:moveTo>
                    <a:pt x="0" y="0"/>
                  </a:moveTo>
                  <a:lnTo>
                    <a:pt x="1661829" y="0"/>
                  </a:lnTo>
                  <a:lnTo>
                    <a:pt x="1661829" y="212711"/>
                  </a:lnTo>
                  <a:lnTo>
                    <a:pt x="0" y="212711"/>
                  </a:lnTo>
                  <a:close/>
                </a:path>
              </a:pathLst>
            </a:custGeom>
            <a:solidFill>
              <a:srgbClr val="2E549A"/>
            </a:solidFill>
          </p:spPr>
        </p:sp>
        <p:sp>
          <p:nvSpPr>
            <p:cNvPr name="TextBox 20" id="20"/>
            <p:cNvSpPr txBox="true"/>
            <p:nvPr/>
          </p:nvSpPr>
          <p:spPr>
            <a:xfrm>
              <a:off x="0" y="-57150"/>
              <a:ext cx="1661829" cy="269861"/>
            </a:xfrm>
            <a:prstGeom prst="rect">
              <a:avLst/>
            </a:prstGeom>
          </p:spPr>
          <p:txBody>
            <a:bodyPr anchor="ctr" rtlCol="false" tIns="50800" lIns="50800" bIns="50800" rIns="50800"/>
            <a:lstStyle/>
            <a:p>
              <a:pPr algn="ctr">
                <a:lnSpc>
                  <a:spcPts val="3532"/>
                </a:lnSpc>
              </a:pPr>
            </a:p>
          </p:txBody>
        </p:sp>
      </p:grpSp>
      <p:sp>
        <p:nvSpPr>
          <p:cNvPr name="TextBox 21" id="21"/>
          <p:cNvSpPr txBox="true"/>
          <p:nvPr/>
        </p:nvSpPr>
        <p:spPr>
          <a:xfrm rot="0">
            <a:off x="553622" y="1270067"/>
            <a:ext cx="15038494" cy="21876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Découverte et prise en main de Microsoft Word</a:t>
            </a:r>
          </a:p>
          <a:p>
            <a:pPr>
              <a:lnSpc>
                <a:spcPts val="4372"/>
              </a:lnSpc>
            </a:pPr>
            <a:r>
              <a:rPr lang="en-US" sz="3123">
                <a:solidFill>
                  <a:srgbClr val="000000"/>
                </a:solidFill>
                <a:latin typeface="Open Sans Italics"/>
              </a:rPr>
              <a:t>La mise en forme</a:t>
            </a:r>
          </a:p>
          <a:p>
            <a:pPr>
              <a:lnSpc>
                <a:spcPts val="4372"/>
              </a:lnSpc>
              <a:spcBef>
                <a:spcPct val="0"/>
              </a:spcBef>
            </a:pPr>
            <a:r>
              <a:rPr lang="en-US" sz="3123">
                <a:solidFill>
                  <a:srgbClr val="000000"/>
                </a:solidFill>
                <a:latin typeface="Open Sans"/>
              </a:rPr>
              <a:t>Pour modifier la mise en page d’un texte, le procès est toujours le même: sélectionnez le texte, puis cliquez sur l’icône correspondante. </a:t>
            </a:r>
          </a:p>
        </p:txBody>
      </p:sp>
      <p:sp>
        <p:nvSpPr>
          <p:cNvPr name="TextBox 22" id="22"/>
          <p:cNvSpPr txBox="true"/>
          <p:nvPr/>
        </p:nvSpPr>
        <p:spPr>
          <a:xfrm rot="0">
            <a:off x="13120091" y="8351542"/>
            <a:ext cx="4471591" cy="440733"/>
          </a:xfrm>
          <a:prstGeom prst="rect">
            <a:avLst/>
          </a:prstGeom>
        </p:spPr>
        <p:txBody>
          <a:bodyPr anchor="t" rtlCol="false" tIns="0" lIns="0" bIns="0" rIns="0">
            <a:spAutoFit/>
          </a:bodyPr>
          <a:lstStyle/>
          <a:p>
            <a:pPr algn="ctr">
              <a:lnSpc>
                <a:spcPts val="3532"/>
              </a:lnSpc>
              <a:spcBef>
                <a:spcPct val="0"/>
              </a:spcBef>
            </a:pPr>
            <a:r>
              <a:rPr lang="en-US" sz="2523">
                <a:solidFill>
                  <a:srgbClr val="000000"/>
                </a:solidFill>
                <a:latin typeface="Open Sans"/>
              </a:rPr>
              <a:t>Changer l’alignement du texte</a:t>
            </a:r>
          </a:p>
        </p:txBody>
      </p:sp>
      <p:sp>
        <p:nvSpPr>
          <p:cNvPr name="AutoShape 23" id="23"/>
          <p:cNvSpPr/>
          <p:nvPr/>
        </p:nvSpPr>
        <p:spPr>
          <a:xfrm flipH="true" flipV="true">
            <a:off x="11178825" y="6983059"/>
            <a:ext cx="4177062" cy="1425633"/>
          </a:xfrm>
          <a:prstGeom prst="line">
            <a:avLst/>
          </a:prstGeom>
          <a:ln cap="flat" w="38100">
            <a:solidFill>
              <a:srgbClr val="000000"/>
            </a:solidFill>
            <a:prstDash val="solid"/>
            <a:headEnd type="none" len="sm" w="sm"/>
            <a:tailEnd type="arrow" len="sm" w="med"/>
          </a:ln>
        </p:spPr>
      </p:sp>
      <p:sp>
        <p:nvSpPr>
          <p:cNvPr name="TextBox 24" id="24"/>
          <p:cNvSpPr txBox="true"/>
          <p:nvPr/>
        </p:nvSpPr>
        <p:spPr>
          <a:xfrm rot="0">
            <a:off x="14904496" y="7503873"/>
            <a:ext cx="2894013" cy="440733"/>
          </a:xfrm>
          <a:prstGeom prst="rect">
            <a:avLst/>
          </a:prstGeom>
        </p:spPr>
        <p:txBody>
          <a:bodyPr anchor="t" rtlCol="false" tIns="0" lIns="0" bIns="0" rIns="0">
            <a:spAutoFit/>
          </a:bodyPr>
          <a:lstStyle/>
          <a:p>
            <a:pPr algn="ctr">
              <a:lnSpc>
                <a:spcPts val="3532"/>
              </a:lnSpc>
              <a:spcBef>
                <a:spcPct val="0"/>
              </a:spcBef>
            </a:pPr>
            <a:r>
              <a:rPr lang="en-US" sz="2523">
                <a:solidFill>
                  <a:srgbClr val="000000"/>
                </a:solidFill>
                <a:latin typeface="Open Sans"/>
              </a:rPr>
              <a:t>Changer l’interligne</a:t>
            </a:r>
          </a:p>
        </p:txBody>
      </p:sp>
      <p:sp>
        <p:nvSpPr>
          <p:cNvPr name="AutoShape 25" id="25"/>
          <p:cNvSpPr/>
          <p:nvPr/>
        </p:nvSpPr>
        <p:spPr>
          <a:xfrm flipH="true" flipV="true">
            <a:off x="11850374" y="6805306"/>
            <a:ext cx="3741742" cy="569650"/>
          </a:xfrm>
          <a:prstGeom prst="line">
            <a:avLst/>
          </a:prstGeom>
          <a:ln cap="flat" w="38100">
            <a:solidFill>
              <a:srgbClr val="000000"/>
            </a:solidFill>
            <a:prstDash val="solid"/>
            <a:headEnd type="none" len="sm" w="sm"/>
            <a:tailEnd type="arrow" len="sm" w="med"/>
          </a:ln>
        </p:spPr>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553622" y="4562475"/>
            <a:ext cx="10993976" cy="2808646"/>
          </a:xfrm>
          <a:custGeom>
            <a:avLst/>
            <a:gdLst/>
            <a:ahLst/>
            <a:cxnLst/>
            <a:rect r="r" b="b" t="t" l="l"/>
            <a:pathLst>
              <a:path h="2808646" w="10993976">
                <a:moveTo>
                  <a:pt x="0" y="0"/>
                </a:moveTo>
                <a:lnTo>
                  <a:pt x="10993975" y="0"/>
                </a:lnTo>
                <a:lnTo>
                  <a:pt x="10993975" y="2808646"/>
                </a:lnTo>
                <a:lnTo>
                  <a:pt x="0" y="2808646"/>
                </a:lnTo>
                <a:lnTo>
                  <a:pt x="0" y="0"/>
                </a:lnTo>
                <a:close/>
              </a:path>
            </a:pathLst>
          </a:custGeom>
          <a:blipFill>
            <a:blip r:embed="rId5"/>
            <a:stretch>
              <a:fillRect l="0" t="0" r="0" b="-198467"/>
            </a:stretch>
          </a:blipFill>
          <a:ln w="38100" cap="sq">
            <a:solidFill>
              <a:srgbClr val="000000"/>
            </a:solidFill>
            <a:prstDash val="solid"/>
            <a:miter/>
          </a:ln>
        </p:spPr>
      </p:sp>
      <p:sp>
        <p:nvSpPr>
          <p:cNvPr name="TextBox 6" id="6"/>
          <p:cNvSpPr txBox="true"/>
          <p:nvPr/>
        </p:nvSpPr>
        <p:spPr>
          <a:xfrm rot="0">
            <a:off x="553622" y="1270067"/>
            <a:ext cx="15038494" cy="10827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Découverte et prise en main de Microsoft Word</a:t>
            </a:r>
          </a:p>
          <a:p>
            <a:pPr>
              <a:lnSpc>
                <a:spcPts val="4372"/>
              </a:lnSpc>
              <a:spcBef>
                <a:spcPct val="0"/>
              </a:spcBef>
            </a:pPr>
          </a:p>
        </p:txBody>
      </p:sp>
      <p:sp>
        <p:nvSpPr>
          <p:cNvPr name="TextBox 7" id="7"/>
          <p:cNvSpPr txBox="true"/>
          <p:nvPr/>
        </p:nvSpPr>
        <p:spPr>
          <a:xfrm rot="0">
            <a:off x="553622" y="1822406"/>
            <a:ext cx="15038494" cy="2740069"/>
          </a:xfrm>
          <a:prstGeom prst="rect">
            <a:avLst/>
          </a:prstGeom>
        </p:spPr>
        <p:txBody>
          <a:bodyPr anchor="t" rtlCol="false" tIns="0" lIns="0" bIns="0" rIns="0">
            <a:spAutoFit/>
          </a:bodyPr>
          <a:lstStyle/>
          <a:p>
            <a:pPr>
              <a:lnSpc>
                <a:spcPts val="4372"/>
              </a:lnSpc>
            </a:pPr>
            <a:r>
              <a:rPr lang="en-US" sz="3123">
                <a:solidFill>
                  <a:srgbClr val="000000"/>
                </a:solidFill>
                <a:latin typeface="Open Sans Italics"/>
              </a:rPr>
              <a:t>L’insertion d’objets</a:t>
            </a:r>
          </a:p>
          <a:p>
            <a:pPr>
              <a:lnSpc>
                <a:spcPts val="4372"/>
              </a:lnSpc>
            </a:pPr>
            <a:r>
              <a:rPr lang="en-US" sz="3123">
                <a:solidFill>
                  <a:srgbClr val="000000"/>
                </a:solidFill>
                <a:latin typeface="Open Sans"/>
              </a:rPr>
              <a:t>En cliquant sur “Insérer”, vous pourrez intégrer à votre document des images, des graphiques, des tableaux ou encore des formes pour illustrer le contenu du document.</a:t>
            </a:r>
          </a:p>
          <a:p>
            <a:pPr>
              <a:lnSpc>
                <a:spcPts val="4372"/>
              </a:lnSpc>
              <a:spcBef>
                <a:spcPct val="0"/>
              </a:spcBef>
            </a:pPr>
          </a:p>
        </p:txBody>
      </p:sp>
      <p:sp>
        <p:nvSpPr>
          <p:cNvPr name="Freeform 8" id="8"/>
          <p:cNvSpPr/>
          <p:nvPr/>
        </p:nvSpPr>
        <p:spPr>
          <a:xfrm flipH="false" flipV="false" rot="0">
            <a:off x="3845466" y="6723672"/>
            <a:ext cx="659083" cy="647449"/>
          </a:xfrm>
          <a:custGeom>
            <a:avLst/>
            <a:gdLst/>
            <a:ahLst/>
            <a:cxnLst/>
            <a:rect r="r" b="b" t="t" l="l"/>
            <a:pathLst>
              <a:path h="647449" w="659083">
                <a:moveTo>
                  <a:pt x="0" y="0"/>
                </a:moveTo>
                <a:lnTo>
                  <a:pt x="659083" y="0"/>
                </a:lnTo>
                <a:lnTo>
                  <a:pt x="659083" y="647449"/>
                </a:lnTo>
                <a:lnTo>
                  <a:pt x="0" y="647449"/>
                </a:lnTo>
                <a:lnTo>
                  <a:pt x="0" y="0"/>
                </a:lnTo>
                <a:close/>
              </a:path>
            </a:pathLst>
          </a:custGeom>
          <a:blipFill>
            <a:blip r:embed="rId5"/>
            <a:stretch>
              <a:fillRect l="-890768" t="-335281" r="-682992" b="-863894"/>
            </a:stretch>
          </a:blipFill>
        </p:spPr>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553622" y="2905235"/>
            <a:ext cx="4547719" cy="4892719"/>
          </a:xfrm>
          <a:custGeom>
            <a:avLst/>
            <a:gdLst/>
            <a:ahLst/>
            <a:cxnLst/>
            <a:rect r="r" b="b" t="t" l="l"/>
            <a:pathLst>
              <a:path h="4892719" w="4547719">
                <a:moveTo>
                  <a:pt x="0" y="0"/>
                </a:moveTo>
                <a:lnTo>
                  <a:pt x="4547719" y="0"/>
                </a:lnTo>
                <a:lnTo>
                  <a:pt x="4547719" y="4892719"/>
                </a:lnTo>
                <a:lnTo>
                  <a:pt x="0" y="4892719"/>
                </a:lnTo>
                <a:lnTo>
                  <a:pt x="0" y="0"/>
                </a:lnTo>
                <a:close/>
              </a:path>
            </a:pathLst>
          </a:custGeom>
          <a:blipFill>
            <a:blip r:embed="rId5"/>
            <a:stretch>
              <a:fillRect l="0" t="0" r="0" b="0"/>
            </a:stretch>
          </a:blipFill>
          <a:ln w="38100" cap="sq">
            <a:solidFill>
              <a:srgbClr val="000000"/>
            </a:solidFill>
            <a:prstDash val="solid"/>
            <a:miter/>
          </a:ln>
        </p:spPr>
      </p:sp>
      <p:sp>
        <p:nvSpPr>
          <p:cNvPr name="TextBox 6" id="6"/>
          <p:cNvSpPr txBox="true"/>
          <p:nvPr/>
        </p:nvSpPr>
        <p:spPr>
          <a:xfrm rot="0">
            <a:off x="553622" y="1270067"/>
            <a:ext cx="15038494" cy="163516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Découverte et prise en main de Microsoft Word</a:t>
            </a:r>
          </a:p>
          <a:p>
            <a:pPr>
              <a:lnSpc>
                <a:spcPts val="4372"/>
              </a:lnSpc>
            </a:pPr>
            <a:r>
              <a:rPr lang="en-US" sz="3123">
                <a:solidFill>
                  <a:srgbClr val="000000"/>
                </a:solidFill>
                <a:latin typeface="Open Sans Italics"/>
              </a:rPr>
              <a:t>L’enregistrement </a:t>
            </a:r>
          </a:p>
          <a:p>
            <a:pPr>
              <a:lnSpc>
                <a:spcPts val="4372"/>
              </a:lnSpc>
              <a:spcBef>
                <a:spcPct val="0"/>
              </a:spcBef>
            </a:pPr>
          </a:p>
        </p:txBody>
      </p:sp>
      <p:sp>
        <p:nvSpPr>
          <p:cNvPr name="TextBox 7" id="7"/>
          <p:cNvSpPr txBox="true"/>
          <p:nvPr/>
        </p:nvSpPr>
        <p:spPr>
          <a:xfrm rot="0">
            <a:off x="5694903" y="2848085"/>
            <a:ext cx="9144000" cy="4949869"/>
          </a:xfrm>
          <a:prstGeom prst="rect">
            <a:avLst/>
          </a:prstGeom>
        </p:spPr>
        <p:txBody>
          <a:bodyPr anchor="t" rtlCol="false" tIns="0" lIns="0" bIns="0" rIns="0">
            <a:spAutoFit/>
          </a:bodyPr>
          <a:lstStyle/>
          <a:p>
            <a:pPr>
              <a:lnSpc>
                <a:spcPts val="4372"/>
              </a:lnSpc>
            </a:pPr>
            <a:r>
              <a:rPr lang="en-US" sz="3123">
                <a:solidFill>
                  <a:srgbClr val="000000"/>
                </a:solidFill>
                <a:latin typeface="Open Sans"/>
              </a:rPr>
              <a:t>Pour enregistrer un document, cliquez sur “Fichier” et ensuite sur “Enregistrer” (si le document a déjà été enregistré une première fois) ou “Enregistrer sous”. Plusieurs options d’enregistrement s’ouvrent à vous. </a:t>
            </a:r>
          </a:p>
          <a:p>
            <a:pPr>
              <a:lnSpc>
                <a:spcPts val="4372"/>
              </a:lnSpc>
            </a:pPr>
          </a:p>
          <a:p>
            <a:pPr>
              <a:lnSpc>
                <a:spcPts val="4372"/>
              </a:lnSpc>
              <a:spcBef>
                <a:spcPct val="0"/>
              </a:spcBef>
            </a:pPr>
            <a:r>
              <a:rPr lang="en-US" sz="3123">
                <a:solidFill>
                  <a:srgbClr val="000000"/>
                </a:solidFill>
                <a:latin typeface="Open Sans"/>
              </a:rPr>
              <a:t>Vous pouvez également changer le nom du document, qui est attribué par défaut, et le format (.doc, .pdf, etc.). </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TextBox 5" id="5"/>
          <p:cNvSpPr txBox="true"/>
          <p:nvPr/>
        </p:nvSpPr>
        <p:spPr>
          <a:xfrm rot="0">
            <a:off x="553622" y="1516835"/>
            <a:ext cx="9340155" cy="10827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Découverte et prise en main de Microsoft Word</a:t>
            </a:r>
          </a:p>
          <a:p>
            <a:pPr>
              <a:lnSpc>
                <a:spcPts val="4372"/>
              </a:lnSpc>
              <a:spcBef>
                <a:spcPct val="0"/>
              </a:spcBef>
            </a:pPr>
            <a:r>
              <a:rPr lang="en-US" sz="3123">
                <a:solidFill>
                  <a:srgbClr val="000000"/>
                </a:solidFill>
                <a:latin typeface="Open Sans Italics"/>
              </a:rPr>
              <a:t>Cas pratique </a:t>
            </a:r>
          </a:p>
        </p:txBody>
      </p:sp>
      <p:sp>
        <p:nvSpPr>
          <p:cNvPr name="TextBox 6" id="6"/>
          <p:cNvSpPr txBox="true"/>
          <p:nvPr/>
        </p:nvSpPr>
        <p:spPr>
          <a:xfrm rot="0">
            <a:off x="553622" y="3085328"/>
            <a:ext cx="16705678" cy="7159669"/>
          </a:xfrm>
          <a:prstGeom prst="rect">
            <a:avLst/>
          </a:prstGeom>
        </p:spPr>
        <p:txBody>
          <a:bodyPr anchor="t" rtlCol="false" tIns="0" lIns="0" bIns="0" rIns="0">
            <a:spAutoFit/>
          </a:bodyPr>
          <a:lstStyle/>
          <a:p>
            <a:pPr algn="just">
              <a:lnSpc>
                <a:spcPts val="4372"/>
              </a:lnSpc>
            </a:pPr>
            <a:r>
              <a:rPr lang="en-US" sz="3123">
                <a:solidFill>
                  <a:srgbClr val="000000"/>
                </a:solidFill>
                <a:latin typeface="Open Sans"/>
              </a:rPr>
              <a:t>Vous effectuez un stage au sein de l’institut de beauté Sara, situé à Cagnes-sur-Mer. </a:t>
            </a:r>
          </a:p>
          <a:p>
            <a:pPr algn="just">
              <a:lnSpc>
                <a:spcPts val="4372"/>
              </a:lnSpc>
            </a:pPr>
          </a:p>
          <a:p>
            <a:pPr algn="just">
              <a:lnSpc>
                <a:spcPts val="4372"/>
              </a:lnSpc>
            </a:pPr>
            <a:r>
              <a:rPr lang="en-US" sz="3123">
                <a:solidFill>
                  <a:srgbClr val="000000"/>
                </a:solidFill>
                <a:latin typeface="Open Sans"/>
              </a:rPr>
              <a:t>De nombreuses opérations sont menées afin de fidéliser la clientèle : promotions, démonstrations, courriers adressés aux clients à l’occasion de leur anniversaire ou des fêtes de fin d’année, etc.</a:t>
            </a:r>
          </a:p>
          <a:p>
            <a:pPr algn="just">
              <a:lnSpc>
                <a:spcPts val="4372"/>
              </a:lnSpc>
            </a:pPr>
          </a:p>
          <a:p>
            <a:pPr algn="just">
              <a:lnSpc>
                <a:spcPts val="4372"/>
              </a:lnSpc>
            </a:pPr>
            <a:r>
              <a:rPr lang="en-US" sz="3123">
                <a:solidFill>
                  <a:srgbClr val="000000"/>
                </a:solidFill>
                <a:latin typeface="Open Sans"/>
              </a:rPr>
              <a:t>La gérante de l’institut vous demande de préparer certains</a:t>
            </a:r>
          </a:p>
          <a:p>
            <a:pPr algn="just">
              <a:lnSpc>
                <a:spcPts val="4372"/>
              </a:lnSpc>
            </a:pPr>
            <a:r>
              <a:rPr lang="en-US" sz="3123">
                <a:solidFill>
                  <a:srgbClr val="000000"/>
                </a:solidFill>
                <a:latin typeface="Open Sans"/>
              </a:rPr>
              <a:t> de ces courriers.</a:t>
            </a:r>
          </a:p>
          <a:p>
            <a:pPr algn="just">
              <a:lnSpc>
                <a:spcPts val="4372"/>
              </a:lnSpc>
            </a:pPr>
          </a:p>
          <a:p>
            <a:pPr algn="just">
              <a:lnSpc>
                <a:spcPts val="4372"/>
              </a:lnSpc>
            </a:pPr>
            <a:r>
              <a:rPr lang="en-US" sz="3123">
                <a:solidFill>
                  <a:srgbClr val="000000"/>
                </a:solidFill>
                <a:latin typeface="Open Sans"/>
              </a:rPr>
              <a:t>C’est parti ! </a:t>
            </a:r>
          </a:p>
          <a:p>
            <a:pPr algn="just">
              <a:lnSpc>
                <a:spcPts val="4372"/>
              </a:lnSpc>
            </a:pPr>
            <a:r>
              <a:rPr lang="en-US" sz="3123">
                <a:solidFill>
                  <a:srgbClr val="000000"/>
                </a:solidFill>
                <a:latin typeface="Open Sans"/>
              </a:rPr>
              <a:t> </a:t>
            </a:r>
          </a:p>
          <a:p>
            <a:pPr algn="just">
              <a:lnSpc>
                <a:spcPts val="4372"/>
              </a:lnSpc>
            </a:pPr>
          </a:p>
          <a:p>
            <a:pPr algn="just">
              <a:lnSpc>
                <a:spcPts val="4372"/>
              </a:lnSpc>
              <a:spcBef>
                <a:spcPct val="0"/>
              </a:spcBef>
            </a:pPr>
          </a:p>
        </p:txBody>
      </p:sp>
      <p:sp>
        <p:nvSpPr>
          <p:cNvPr name="Freeform 7" id="7"/>
          <p:cNvSpPr/>
          <p:nvPr/>
        </p:nvSpPr>
        <p:spPr>
          <a:xfrm flipH="false" flipV="false" rot="0">
            <a:off x="13293959" y="5425347"/>
            <a:ext cx="3592145" cy="4114800"/>
          </a:xfrm>
          <a:custGeom>
            <a:avLst/>
            <a:gdLst/>
            <a:ahLst/>
            <a:cxnLst/>
            <a:rect r="r" b="b" t="t" l="l"/>
            <a:pathLst>
              <a:path h="4114800" w="3592145">
                <a:moveTo>
                  <a:pt x="0" y="0"/>
                </a:moveTo>
                <a:lnTo>
                  <a:pt x="3592145" y="0"/>
                </a:lnTo>
                <a:lnTo>
                  <a:pt x="3592145"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grpSp>
        <p:nvGrpSpPr>
          <p:cNvPr name="Group 5" id="5"/>
          <p:cNvGrpSpPr/>
          <p:nvPr/>
        </p:nvGrpSpPr>
        <p:grpSpPr>
          <a:xfrm rot="0">
            <a:off x="533000" y="4667483"/>
            <a:ext cx="12232390" cy="5166521"/>
            <a:chOff x="0" y="0"/>
            <a:chExt cx="3221699" cy="1360730"/>
          </a:xfrm>
        </p:grpSpPr>
        <p:sp>
          <p:nvSpPr>
            <p:cNvPr name="Freeform 6" id="6"/>
            <p:cNvSpPr/>
            <p:nvPr/>
          </p:nvSpPr>
          <p:spPr>
            <a:xfrm flipH="false" flipV="false" rot="0">
              <a:off x="0" y="0"/>
              <a:ext cx="3221699" cy="1360730"/>
            </a:xfrm>
            <a:custGeom>
              <a:avLst/>
              <a:gdLst/>
              <a:ahLst/>
              <a:cxnLst/>
              <a:rect r="r" b="b" t="t" l="l"/>
              <a:pathLst>
                <a:path h="1360730" w="3221699">
                  <a:moveTo>
                    <a:pt x="0" y="0"/>
                  </a:moveTo>
                  <a:lnTo>
                    <a:pt x="3221699" y="0"/>
                  </a:lnTo>
                  <a:lnTo>
                    <a:pt x="3221699" y="1360730"/>
                  </a:lnTo>
                  <a:lnTo>
                    <a:pt x="0" y="1360730"/>
                  </a:lnTo>
                  <a:close/>
                </a:path>
              </a:pathLst>
            </a:custGeom>
            <a:solidFill>
              <a:srgbClr val="000000">
                <a:alpha val="0"/>
              </a:srgbClr>
            </a:solidFill>
            <a:ln w="38100" cap="sq">
              <a:solidFill>
                <a:srgbClr val="0C9EE0"/>
              </a:solidFill>
              <a:prstDash val="solid"/>
              <a:miter/>
            </a:ln>
          </p:spPr>
        </p:sp>
        <p:sp>
          <p:nvSpPr>
            <p:cNvPr name="TextBox 7" id="7"/>
            <p:cNvSpPr txBox="true"/>
            <p:nvPr/>
          </p:nvSpPr>
          <p:spPr>
            <a:xfrm>
              <a:off x="0" y="-57150"/>
              <a:ext cx="3221699" cy="1417880"/>
            </a:xfrm>
            <a:prstGeom prst="rect">
              <a:avLst/>
            </a:prstGeom>
          </p:spPr>
          <p:txBody>
            <a:bodyPr anchor="ctr" rtlCol="false" tIns="50800" lIns="50800" bIns="50800" rIns="50800"/>
            <a:lstStyle/>
            <a:p>
              <a:pPr algn="ctr">
                <a:lnSpc>
                  <a:spcPts val="3532"/>
                </a:lnSpc>
              </a:pPr>
            </a:p>
          </p:txBody>
        </p:sp>
      </p:grpSp>
      <p:sp>
        <p:nvSpPr>
          <p:cNvPr name="TextBox 8" id="8"/>
          <p:cNvSpPr txBox="true"/>
          <p:nvPr/>
        </p:nvSpPr>
        <p:spPr>
          <a:xfrm rot="0">
            <a:off x="553622" y="1270067"/>
            <a:ext cx="9340155" cy="10827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Découverte et prise en main de Microsoft Word</a:t>
            </a:r>
          </a:p>
          <a:p>
            <a:pPr>
              <a:lnSpc>
                <a:spcPts val="4372"/>
              </a:lnSpc>
              <a:spcBef>
                <a:spcPct val="0"/>
              </a:spcBef>
            </a:pPr>
            <a:r>
              <a:rPr lang="en-US" sz="3123">
                <a:solidFill>
                  <a:srgbClr val="000000"/>
                </a:solidFill>
                <a:latin typeface="Open Sans Italics"/>
              </a:rPr>
              <a:t>Cas pratique </a:t>
            </a:r>
          </a:p>
        </p:txBody>
      </p:sp>
      <p:sp>
        <p:nvSpPr>
          <p:cNvPr name="TextBox 9" id="9"/>
          <p:cNvSpPr txBox="true"/>
          <p:nvPr/>
        </p:nvSpPr>
        <p:spPr>
          <a:xfrm rot="0">
            <a:off x="523475" y="2403431"/>
            <a:ext cx="16705678" cy="2740069"/>
          </a:xfrm>
          <a:prstGeom prst="rect">
            <a:avLst/>
          </a:prstGeom>
        </p:spPr>
        <p:txBody>
          <a:bodyPr anchor="t" rtlCol="false" tIns="0" lIns="0" bIns="0" rIns="0">
            <a:spAutoFit/>
          </a:bodyPr>
          <a:lstStyle/>
          <a:p>
            <a:pPr algn="just">
              <a:lnSpc>
                <a:spcPts val="4372"/>
              </a:lnSpc>
            </a:pPr>
            <a:r>
              <a:rPr lang="en-US" sz="3123" u="sng">
                <a:solidFill>
                  <a:srgbClr val="000000"/>
                </a:solidFill>
                <a:latin typeface="Open Sans"/>
              </a:rPr>
              <a:t>Mission 1: Préparer un courrier d’anniversaire</a:t>
            </a:r>
          </a:p>
          <a:p>
            <a:pPr algn="just">
              <a:lnSpc>
                <a:spcPts val="4372"/>
              </a:lnSpc>
            </a:pPr>
            <a:r>
              <a:rPr lang="en-US" sz="3123">
                <a:solidFill>
                  <a:srgbClr val="000000"/>
                </a:solidFill>
                <a:latin typeface="Open Sans"/>
              </a:rPr>
              <a:t>1.Saisissez et présentez le courrier d’anniversaire (ci-dessous).</a:t>
            </a:r>
          </a:p>
          <a:p>
            <a:pPr algn="just">
              <a:lnSpc>
                <a:spcPts val="4372"/>
              </a:lnSpc>
            </a:pPr>
            <a:r>
              <a:rPr lang="en-US" sz="3123">
                <a:solidFill>
                  <a:srgbClr val="000000"/>
                </a:solidFill>
                <a:latin typeface="Open Sans"/>
              </a:rPr>
              <a:t>2.Réalisez les différentes opérations décrites ci-dessous.</a:t>
            </a:r>
          </a:p>
          <a:p>
            <a:pPr algn="just">
              <a:lnSpc>
                <a:spcPts val="4372"/>
              </a:lnSpc>
            </a:pPr>
            <a:r>
              <a:rPr lang="en-US" sz="3123">
                <a:solidFill>
                  <a:srgbClr val="000000"/>
                </a:solidFill>
                <a:latin typeface="Open Sans"/>
              </a:rPr>
              <a:t>3.Enregistrez le document sous le nom Anniversaire et présentez-le à votre formateur.</a:t>
            </a:r>
          </a:p>
          <a:p>
            <a:pPr algn="just">
              <a:lnSpc>
                <a:spcPts val="4372"/>
              </a:lnSpc>
              <a:spcBef>
                <a:spcPct val="0"/>
              </a:spcBef>
            </a:pPr>
          </a:p>
        </p:txBody>
      </p:sp>
      <p:sp>
        <p:nvSpPr>
          <p:cNvPr name="TextBox 10" id="10"/>
          <p:cNvSpPr txBox="true"/>
          <p:nvPr/>
        </p:nvSpPr>
        <p:spPr>
          <a:xfrm rot="0">
            <a:off x="834168" y="4818549"/>
            <a:ext cx="11931222" cy="5015455"/>
          </a:xfrm>
          <a:prstGeom prst="rect">
            <a:avLst/>
          </a:prstGeom>
        </p:spPr>
        <p:txBody>
          <a:bodyPr anchor="t" rtlCol="false" tIns="0" lIns="0" bIns="0" rIns="0">
            <a:spAutoFit/>
          </a:bodyPr>
          <a:lstStyle/>
          <a:p>
            <a:pPr>
              <a:lnSpc>
                <a:spcPts val="2332"/>
              </a:lnSpc>
            </a:pPr>
            <a:r>
              <a:rPr lang="en-US" sz="1666">
                <a:solidFill>
                  <a:srgbClr val="000000"/>
                </a:solidFill>
                <a:latin typeface="Open Sans"/>
              </a:rPr>
              <a:t>Courrier d’anniversaire</a:t>
            </a:r>
          </a:p>
          <a:p>
            <a:pPr>
              <a:lnSpc>
                <a:spcPts val="2332"/>
              </a:lnSpc>
            </a:pPr>
          </a:p>
          <a:p>
            <a:pPr>
              <a:lnSpc>
                <a:spcPts val="2332"/>
              </a:lnSpc>
            </a:pPr>
            <a:r>
              <a:rPr lang="en-US" sz="1666">
                <a:solidFill>
                  <a:srgbClr val="000000"/>
                </a:solidFill>
                <a:latin typeface="Open Sans"/>
              </a:rPr>
              <a:t>Objet : Votre anniversaire</a:t>
            </a:r>
          </a:p>
          <a:p>
            <a:pPr>
              <a:lnSpc>
                <a:spcPts val="2332"/>
              </a:lnSpc>
            </a:pPr>
          </a:p>
          <a:p>
            <a:pPr>
              <a:lnSpc>
                <a:spcPts val="2332"/>
              </a:lnSpc>
            </a:pPr>
            <a:r>
              <a:rPr lang="en-US" sz="1666">
                <a:solidFill>
                  <a:srgbClr val="000000"/>
                </a:solidFill>
                <a:latin typeface="Open Sans"/>
              </a:rPr>
              <a:t>Cher client ou chère cliente, </a:t>
            </a:r>
          </a:p>
          <a:p>
            <a:pPr>
              <a:lnSpc>
                <a:spcPts val="2332"/>
              </a:lnSpc>
            </a:pPr>
          </a:p>
          <a:p>
            <a:pPr>
              <a:lnSpc>
                <a:spcPts val="2332"/>
              </a:lnSpc>
            </a:pPr>
            <a:r>
              <a:rPr lang="en-US" sz="1666" u="sng">
                <a:solidFill>
                  <a:srgbClr val="000000"/>
                </a:solidFill>
                <a:latin typeface="Open Sans"/>
              </a:rPr>
              <a:t>SARA INSTITUT</a:t>
            </a:r>
            <a:r>
              <a:rPr lang="en-US" sz="1666">
                <a:solidFill>
                  <a:srgbClr val="000000"/>
                </a:solidFill>
                <a:latin typeface="Open Sans"/>
              </a:rPr>
              <a:t> pense à vous ! </a:t>
            </a:r>
          </a:p>
          <a:p>
            <a:pPr>
              <a:lnSpc>
                <a:spcPts val="2332"/>
              </a:lnSpc>
            </a:pPr>
          </a:p>
          <a:p>
            <a:pPr>
              <a:lnSpc>
                <a:spcPts val="2332"/>
              </a:lnSpc>
            </a:pPr>
            <a:r>
              <a:rPr lang="en-US" sz="1666">
                <a:solidFill>
                  <a:srgbClr val="000000"/>
                </a:solidFill>
                <a:latin typeface="Open Sans"/>
              </a:rPr>
              <a:t>Pendant le mois de </a:t>
            </a:r>
            <a:r>
              <a:rPr lang="en-US" sz="1666">
                <a:solidFill>
                  <a:srgbClr val="000000"/>
                </a:solidFill>
                <a:latin typeface="Open Sans Bold"/>
              </a:rPr>
              <a:t>votre anniversaire</a:t>
            </a:r>
            <a:r>
              <a:rPr lang="en-US" sz="1666">
                <a:solidFill>
                  <a:srgbClr val="000000"/>
                </a:solidFill>
                <a:latin typeface="Open Sans"/>
              </a:rPr>
              <a:t>, vous pourrez bénéficier d’une </a:t>
            </a:r>
            <a:r>
              <a:rPr lang="en-US" sz="1666">
                <a:solidFill>
                  <a:srgbClr val="000000"/>
                </a:solidFill>
                <a:latin typeface="Open Sans Bold"/>
              </a:rPr>
              <a:t>remise de 20%</a:t>
            </a:r>
            <a:r>
              <a:rPr lang="en-US" sz="1666">
                <a:solidFill>
                  <a:srgbClr val="000000"/>
                </a:solidFill>
                <a:latin typeface="Open Sans"/>
              </a:rPr>
              <a:t> sur la prestation de votre choix.</a:t>
            </a:r>
          </a:p>
          <a:p>
            <a:pPr>
              <a:lnSpc>
                <a:spcPts val="2332"/>
              </a:lnSpc>
            </a:pPr>
          </a:p>
          <a:p>
            <a:pPr>
              <a:lnSpc>
                <a:spcPts val="2332"/>
              </a:lnSpc>
            </a:pPr>
            <a:r>
              <a:rPr lang="en-US" sz="1666">
                <a:solidFill>
                  <a:srgbClr val="000000"/>
                </a:solidFill>
                <a:latin typeface="Open Sans"/>
              </a:rPr>
              <a:t>Par ailleurs, vous pourrez également retirer, </a:t>
            </a:r>
            <a:r>
              <a:rPr lang="en-US" sz="1666">
                <a:solidFill>
                  <a:srgbClr val="000000"/>
                </a:solidFill>
                <a:latin typeface="Open Sans Italics"/>
              </a:rPr>
              <a:t>sans obligation d’achat</a:t>
            </a:r>
            <a:r>
              <a:rPr lang="en-US" sz="1666">
                <a:solidFill>
                  <a:srgbClr val="000000"/>
                </a:solidFill>
                <a:latin typeface="Open Sans"/>
              </a:rPr>
              <a:t> et sur présentation de ce courrier, </a:t>
            </a:r>
            <a:r>
              <a:rPr lang="en-US" sz="1666">
                <a:solidFill>
                  <a:srgbClr val="000000"/>
                </a:solidFill>
                <a:latin typeface="Open Sans Bold"/>
              </a:rPr>
              <a:t>un joli miroir de poche </a:t>
            </a:r>
            <a:r>
              <a:rPr lang="en-US" sz="1666">
                <a:solidFill>
                  <a:srgbClr val="000000"/>
                </a:solidFill>
                <a:latin typeface="Open Sans"/>
              </a:rPr>
              <a:t>pour les femmes / </a:t>
            </a:r>
            <a:r>
              <a:rPr lang="en-US" sz="1666">
                <a:solidFill>
                  <a:srgbClr val="000000"/>
                </a:solidFill>
                <a:latin typeface="Open Sans Bold"/>
              </a:rPr>
              <a:t>un élégant porte-clés</a:t>
            </a:r>
            <a:r>
              <a:rPr lang="en-US" sz="1666">
                <a:solidFill>
                  <a:srgbClr val="000000"/>
                </a:solidFill>
                <a:latin typeface="Open Sans"/>
              </a:rPr>
              <a:t> pour les hommes.</a:t>
            </a:r>
          </a:p>
          <a:p>
            <a:pPr>
              <a:lnSpc>
                <a:spcPts val="2332"/>
              </a:lnSpc>
            </a:pPr>
          </a:p>
          <a:p>
            <a:pPr>
              <a:lnSpc>
                <a:spcPts val="2332"/>
              </a:lnSpc>
            </a:pPr>
            <a:r>
              <a:rPr lang="en-US" sz="1666">
                <a:solidFill>
                  <a:srgbClr val="000000"/>
                </a:solidFill>
                <a:latin typeface="Open Sans"/>
              </a:rPr>
              <a:t>Nous espérons avoir le plaisir de vous recevoir pour prendre soin de vous.</a:t>
            </a:r>
          </a:p>
          <a:p>
            <a:pPr>
              <a:lnSpc>
                <a:spcPts val="2332"/>
              </a:lnSpc>
            </a:pPr>
          </a:p>
          <a:p>
            <a:pPr>
              <a:lnSpc>
                <a:spcPts val="2332"/>
              </a:lnSpc>
            </a:pPr>
            <a:r>
              <a:rPr lang="en-US" sz="1666">
                <a:solidFill>
                  <a:srgbClr val="000000"/>
                </a:solidFill>
                <a:latin typeface="Open Sans Bold"/>
              </a:rPr>
              <a:t>A bientôt !</a:t>
            </a:r>
          </a:p>
          <a:p>
            <a:pPr>
              <a:lnSpc>
                <a:spcPts val="2332"/>
              </a:lnSpc>
              <a:spcBef>
                <a:spcPct val="0"/>
              </a:spcBef>
            </a:pPr>
          </a:p>
        </p:txBody>
      </p:sp>
      <p:sp>
        <p:nvSpPr>
          <p:cNvPr name="TextBox 11" id="11"/>
          <p:cNvSpPr txBox="true"/>
          <p:nvPr/>
        </p:nvSpPr>
        <p:spPr>
          <a:xfrm rot="0">
            <a:off x="13422312" y="6495032"/>
            <a:ext cx="2591892" cy="440733"/>
          </a:xfrm>
          <a:prstGeom prst="rect">
            <a:avLst/>
          </a:prstGeom>
        </p:spPr>
        <p:txBody>
          <a:bodyPr anchor="t" rtlCol="false" tIns="0" lIns="0" bIns="0" rIns="0">
            <a:spAutoFit/>
          </a:bodyPr>
          <a:lstStyle/>
          <a:p>
            <a:pPr algn="ctr">
              <a:lnSpc>
                <a:spcPts val="3532"/>
              </a:lnSpc>
              <a:spcBef>
                <a:spcPct val="0"/>
              </a:spcBef>
            </a:pPr>
            <a:r>
              <a:rPr lang="en-US" sz="2523">
                <a:solidFill>
                  <a:srgbClr val="0C9EE0"/>
                </a:solidFill>
                <a:latin typeface="Open Sans"/>
              </a:rPr>
              <a:t>Souligner le texte</a:t>
            </a:r>
          </a:p>
        </p:txBody>
      </p:sp>
      <p:sp>
        <p:nvSpPr>
          <p:cNvPr name="TextBox 12" id="12"/>
          <p:cNvSpPr txBox="true"/>
          <p:nvPr/>
        </p:nvSpPr>
        <p:spPr>
          <a:xfrm rot="0">
            <a:off x="13422312" y="7097690"/>
            <a:ext cx="3367088" cy="440733"/>
          </a:xfrm>
          <a:prstGeom prst="rect">
            <a:avLst/>
          </a:prstGeom>
        </p:spPr>
        <p:txBody>
          <a:bodyPr anchor="t" rtlCol="false" tIns="0" lIns="0" bIns="0" rIns="0">
            <a:spAutoFit/>
          </a:bodyPr>
          <a:lstStyle/>
          <a:p>
            <a:pPr algn="ctr">
              <a:lnSpc>
                <a:spcPts val="3532"/>
              </a:lnSpc>
              <a:spcBef>
                <a:spcPct val="0"/>
              </a:spcBef>
            </a:pPr>
            <a:r>
              <a:rPr lang="en-US" sz="2523">
                <a:solidFill>
                  <a:srgbClr val="0C9EE0"/>
                </a:solidFill>
                <a:latin typeface="Open Sans"/>
              </a:rPr>
              <a:t>Mettre le texte en gras</a:t>
            </a:r>
          </a:p>
        </p:txBody>
      </p:sp>
      <p:sp>
        <p:nvSpPr>
          <p:cNvPr name="TextBox 13" id="13"/>
          <p:cNvSpPr txBox="true"/>
          <p:nvPr/>
        </p:nvSpPr>
        <p:spPr>
          <a:xfrm rot="0">
            <a:off x="13422312" y="7697739"/>
            <a:ext cx="3836988" cy="440733"/>
          </a:xfrm>
          <a:prstGeom prst="rect">
            <a:avLst/>
          </a:prstGeom>
        </p:spPr>
        <p:txBody>
          <a:bodyPr anchor="t" rtlCol="false" tIns="0" lIns="0" bIns="0" rIns="0">
            <a:spAutoFit/>
          </a:bodyPr>
          <a:lstStyle/>
          <a:p>
            <a:pPr algn="ctr">
              <a:lnSpc>
                <a:spcPts val="3532"/>
              </a:lnSpc>
              <a:spcBef>
                <a:spcPct val="0"/>
              </a:spcBef>
            </a:pPr>
            <a:r>
              <a:rPr lang="en-US" sz="2523">
                <a:solidFill>
                  <a:srgbClr val="0C9EE0"/>
                </a:solidFill>
                <a:latin typeface="Open Sans"/>
              </a:rPr>
              <a:t>Mettre le texte en italique</a:t>
            </a:r>
          </a:p>
        </p:txBody>
      </p:sp>
      <p:sp>
        <p:nvSpPr>
          <p:cNvPr name="TextBox 14" id="14"/>
          <p:cNvSpPr txBox="true"/>
          <p:nvPr/>
        </p:nvSpPr>
        <p:spPr>
          <a:xfrm rot="0">
            <a:off x="13422312" y="8785521"/>
            <a:ext cx="3511253" cy="888408"/>
          </a:xfrm>
          <a:prstGeom prst="rect">
            <a:avLst/>
          </a:prstGeom>
        </p:spPr>
        <p:txBody>
          <a:bodyPr anchor="t" rtlCol="false" tIns="0" lIns="0" bIns="0" rIns="0">
            <a:spAutoFit/>
          </a:bodyPr>
          <a:lstStyle/>
          <a:p>
            <a:pPr algn="ctr">
              <a:lnSpc>
                <a:spcPts val="3532"/>
              </a:lnSpc>
            </a:pPr>
            <a:r>
              <a:rPr lang="en-US" sz="2523">
                <a:solidFill>
                  <a:srgbClr val="0C9EE0"/>
                </a:solidFill>
                <a:latin typeface="Open Sans"/>
              </a:rPr>
              <a:t>Enregistrer un nouveau</a:t>
            </a:r>
          </a:p>
          <a:p>
            <a:pPr algn="ctr">
              <a:lnSpc>
                <a:spcPts val="3532"/>
              </a:lnSpc>
              <a:spcBef>
                <a:spcPct val="0"/>
              </a:spcBef>
            </a:pPr>
            <a:r>
              <a:rPr lang="en-US" sz="2523">
                <a:solidFill>
                  <a:srgbClr val="0C9EE0"/>
                </a:solidFill>
                <a:latin typeface="Open Sans"/>
              </a:rPr>
              <a:t> document</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grpSp>
        <p:nvGrpSpPr>
          <p:cNvPr name="Group 5" id="5"/>
          <p:cNvGrpSpPr/>
          <p:nvPr/>
        </p:nvGrpSpPr>
        <p:grpSpPr>
          <a:xfrm rot="0">
            <a:off x="533000" y="4667483"/>
            <a:ext cx="12232390" cy="5166521"/>
            <a:chOff x="0" y="0"/>
            <a:chExt cx="3221699" cy="1360730"/>
          </a:xfrm>
        </p:grpSpPr>
        <p:sp>
          <p:nvSpPr>
            <p:cNvPr name="Freeform 6" id="6"/>
            <p:cNvSpPr/>
            <p:nvPr/>
          </p:nvSpPr>
          <p:spPr>
            <a:xfrm flipH="false" flipV="false" rot="0">
              <a:off x="0" y="0"/>
              <a:ext cx="3221699" cy="1360730"/>
            </a:xfrm>
            <a:custGeom>
              <a:avLst/>
              <a:gdLst/>
              <a:ahLst/>
              <a:cxnLst/>
              <a:rect r="r" b="b" t="t" l="l"/>
              <a:pathLst>
                <a:path h="1360730" w="3221699">
                  <a:moveTo>
                    <a:pt x="0" y="0"/>
                  </a:moveTo>
                  <a:lnTo>
                    <a:pt x="3221699" y="0"/>
                  </a:lnTo>
                  <a:lnTo>
                    <a:pt x="3221699" y="1360730"/>
                  </a:lnTo>
                  <a:lnTo>
                    <a:pt x="0" y="1360730"/>
                  </a:lnTo>
                  <a:close/>
                </a:path>
              </a:pathLst>
            </a:custGeom>
            <a:solidFill>
              <a:srgbClr val="000000">
                <a:alpha val="0"/>
              </a:srgbClr>
            </a:solidFill>
            <a:ln w="38100" cap="sq">
              <a:solidFill>
                <a:srgbClr val="0C9EE0"/>
              </a:solidFill>
              <a:prstDash val="solid"/>
              <a:miter/>
            </a:ln>
          </p:spPr>
        </p:sp>
        <p:sp>
          <p:nvSpPr>
            <p:cNvPr name="TextBox 7" id="7"/>
            <p:cNvSpPr txBox="true"/>
            <p:nvPr/>
          </p:nvSpPr>
          <p:spPr>
            <a:xfrm>
              <a:off x="0" y="-57150"/>
              <a:ext cx="3221699" cy="1417880"/>
            </a:xfrm>
            <a:prstGeom prst="rect">
              <a:avLst/>
            </a:prstGeom>
          </p:spPr>
          <p:txBody>
            <a:bodyPr anchor="ctr" rtlCol="false" tIns="50800" lIns="50800" bIns="50800" rIns="50800"/>
            <a:lstStyle/>
            <a:p>
              <a:pPr algn="ctr">
                <a:lnSpc>
                  <a:spcPts val="3532"/>
                </a:lnSpc>
              </a:pPr>
            </a:p>
          </p:txBody>
        </p:sp>
      </p:grpSp>
      <p:sp>
        <p:nvSpPr>
          <p:cNvPr name="TextBox 8" id="8"/>
          <p:cNvSpPr txBox="true"/>
          <p:nvPr/>
        </p:nvSpPr>
        <p:spPr>
          <a:xfrm rot="0">
            <a:off x="553622" y="1270067"/>
            <a:ext cx="9340155" cy="10827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Découverte et prise en main de Microsoft Word</a:t>
            </a:r>
          </a:p>
          <a:p>
            <a:pPr>
              <a:lnSpc>
                <a:spcPts val="4372"/>
              </a:lnSpc>
              <a:spcBef>
                <a:spcPct val="0"/>
              </a:spcBef>
            </a:pPr>
            <a:r>
              <a:rPr lang="en-US" sz="3123">
                <a:solidFill>
                  <a:srgbClr val="000000"/>
                </a:solidFill>
                <a:latin typeface="Open Sans Italics"/>
              </a:rPr>
              <a:t>Cas pratique </a:t>
            </a:r>
          </a:p>
        </p:txBody>
      </p:sp>
      <p:sp>
        <p:nvSpPr>
          <p:cNvPr name="TextBox 9" id="9"/>
          <p:cNvSpPr txBox="true"/>
          <p:nvPr/>
        </p:nvSpPr>
        <p:spPr>
          <a:xfrm rot="0">
            <a:off x="523475" y="2403431"/>
            <a:ext cx="16705678" cy="2740069"/>
          </a:xfrm>
          <a:prstGeom prst="rect">
            <a:avLst/>
          </a:prstGeom>
        </p:spPr>
        <p:txBody>
          <a:bodyPr anchor="t" rtlCol="false" tIns="0" lIns="0" bIns="0" rIns="0">
            <a:spAutoFit/>
          </a:bodyPr>
          <a:lstStyle/>
          <a:p>
            <a:pPr algn="just">
              <a:lnSpc>
                <a:spcPts val="4372"/>
              </a:lnSpc>
            </a:pPr>
            <a:r>
              <a:rPr lang="en-US" sz="3123" u="sng">
                <a:solidFill>
                  <a:srgbClr val="000000"/>
                </a:solidFill>
                <a:latin typeface="Open Sans"/>
              </a:rPr>
              <a:t>Mission 2: Améliorer la présentation du courrier d’anniversaire</a:t>
            </a:r>
          </a:p>
          <a:p>
            <a:pPr algn="just">
              <a:lnSpc>
                <a:spcPts val="4372"/>
              </a:lnSpc>
            </a:pPr>
            <a:r>
              <a:rPr lang="en-US" sz="3123">
                <a:solidFill>
                  <a:srgbClr val="000000"/>
                </a:solidFill>
                <a:latin typeface="Open Sans"/>
              </a:rPr>
              <a:t>1.Terminez la présentation du document en respectant les consignes ci-dessous.</a:t>
            </a:r>
          </a:p>
          <a:p>
            <a:pPr algn="just">
              <a:lnSpc>
                <a:spcPts val="4372"/>
              </a:lnSpc>
            </a:pPr>
            <a:r>
              <a:rPr lang="en-US" sz="3123">
                <a:solidFill>
                  <a:srgbClr val="000000"/>
                </a:solidFill>
                <a:latin typeface="Open Sans"/>
              </a:rPr>
              <a:t>2.Enregistrez le document au format .doc sur votre bureau. </a:t>
            </a:r>
          </a:p>
          <a:p>
            <a:pPr algn="just">
              <a:lnSpc>
                <a:spcPts val="4372"/>
              </a:lnSpc>
            </a:pPr>
          </a:p>
          <a:p>
            <a:pPr algn="just">
              <a:lnSpc>
                <a:spcPts val="4372"/>
              </a:lnSpc>
              <a:spcBef>
                <a:spcPct val="0"/>
              </a:spcBef>
            </a:pPr>
          </a:p>
        </p:txBody>
      </p:sp>
      <p:sp>
        <p:nvSpPr>
          <p:cNvPr name="TextBox 10" id="10"/>
          <p:cNvSpPr txBox="true"/>
          <p:nvPr/>
        </p:nvSpPr>
        <p:spPr>
          <a:xfrm rot="0">
            <a:off x="834168" y="4818549"/>
            <a:ext cx="11559445" cy="5390106"/>
          </a:xfrm>
          <a:prstGeom prst="rect">
            <a:avLst/>
          </a:prstGeom>
        </p:spPr>
        <p:txBody>
          <a:bodyPr anchor="t" rtlCol="false" tIns="0" lIns="0" bIns="0" rIns="0">
            <a:spAutoFit/>
          </a:bodyPr>
          <a:lstStyle/>
          <a:p>
            <a:pPr algn="ctr">
              <a:lnSpc>
                <a:spcPts val="3032"/>
              </a:lnSpc>
            </a:pPr>
            <a:r>
              <a:rPr lang="en-US" sz="2166">
                <a:solidFill>
                  <a:srgbClr val="000000"/>
                </a:solidFill>
                <a:latin typeface="Open Sans"/>
              </a:rPr>
              <a:t>Courrier d’anniversaire</a:t>
            </a:r>
          </a:p>
          <a:p>
            <a:pPr algn="ctr">
              <a:lnSpc>
                <a:spcPts val="2332"/>
              </a:lnSpc>
            </a:pPr>
          </a:p>
          <a:p>
            <a:pPr algn="r">
              <a:lnSpc>
                <a:spcPts val="2332"/>
              </a:lnSpc>
            </a:pPr>
            <a:r>
              <a:rPr lang="en-US" sz="1666">
                <a:solidFill>
                  <a:srgbClr val="000000"/>
                </a:solidFill>
                <a:latin typeface="Open Sans"/>
              </a:rPr>
              <a:t>Objet : Votre anniversaire</a:t>
            </a:r>
          </a:p>
          <a:p>
            <a:pPr algn="ctr">
              <a:lnSpc>
                <a:spcPts val="2332"/>
              </a:lnSpc>
            </a:pPr>
          </a:p>
          <a:p>
            <a:pPr>
              <a:lnSpc>
                <a:spcPts val="2332"/>
              </a:lnSpc>
            </a:pPr>
            <a:r>
              <a:rPr lang="en-US" sz="1666">
                <a:solidFill>
                  <a:srgbClr val="000000"/>
                </a:solidFill>
                <a:latin typeface="Open Sans"/>
              </a:rPr>
              <a:t>Cher client ou chère cliente, </a:t>
            </a:r>
          </a:p>
          <a:p>
            <a:pPr algn="ctr">
              <a:lnSpc>
                <a:spcPts val="2332"/>
              </a:lnSpc>
            </a:pPr>
          </a:p>
          <a:p>
            <a:pPr algn="ctr">
              <a:lnSpc>
                <a:spcPts val="2332"/>
              </a:lnSpc>
            </a:pPr>
            <a:r>
              <a:rPr lang="en-US" sz="1666" u="sng">
                <a:solidFill>
                  <a:srgbClr val="000000"/>
                </a:solidFill>
                <a:latin typeface="Adam Script"/>
              </a:rPr>
              <a:t>SARA INSTITUT</a:t>
            </a:r>
            <a:r>
              <a:rPr lang="en-US" sz="1666">
                <a:solidFill>
                  <a:srgbClr val="000000"/>
                </a:solidFill>
                <a:latin typeface="Adam Script"/>
              </a:rPr>
              <a:t> pense à vous ! </a:t>
            </a:r>
          </a:p>
          <a:p>
            <a:pPr algn="ctr">
              <a:lnSpc>
                <a:spcPts val="2332"/>
              </a:lnSpc>
            </a:pPr>
          </a:p>
          <a:p>
            <a:pPr algn="ctr">
              <a:lnSpc>
                <a:spcPts val="2332"/>
              </a:lnSpc>
            </a:pPr>
            <a:r>
              <a:rPr lang="en-US" sz="1666">
                <a:solidFill>
                  <a:srgbClr val="000000"/>
                </a:solidFill>
                <a:latin typeface="Open Sans"/>
              </a:rPr>
              <a:t>Pendant le mois de </a:t>
            </a:r>
            <a:r>
              <a:rPr lang="en-US" sz="1666">
                <a:solidFill>
                  <a:srgbClr val="000000"/>
                </a:solidFill>
                <a:latin typeface="Open Sans Bold"/>
              </a:rPr>
              <a:t>votre anniversaire</a:t>
            </a:r>
            <a:r>
              <a:rPr lang="en-US" sz="1666">
                <a:solidFill>
                  <a:srgbClr val="000000"/>
                </a:solidFill>
                <a:latin typeface="Open Sans"/>
              </a:rPr>
              <a:t>, vous pourrez bénéficier d’une </a:t>
            </a:r>
            <a:r>
              <a:rPr lang="en-US" sz="1666">
                <a:solidFill>
                  <a:srgbClr val="000000"/>
                </a:solidFill>
                <a:latin typeface="Open Sans Bold"/>
              </a:rPr>
              <a:t>remise de 20%</a:t>
            </a:r>
            <a:r>
              <a:rPr lang="en-US" sz="1666">
                <a:solidFill>
                  <a:srgbClr val="000000"/>
                </a:solidFill>
                <a:latin typeface="Open Sans"/>
              </a:rPr>
              <a:t> sur la prestation de votre choix.</a:t>
            </a:r>
          </a:p>
          <a:p>
            <a:pPr algn="ctr">
              <a:lnSpc>
                <a:spcPts val="2332"/>
              </a:lnSpc>
            </a:pPr>
          </a:p>
          <a:p>
            <a:pPr algn="ctr">
              <a:lnSpc>
                <a:spcPts val="2332"/>
              </a:lnSpc>
            </a:pPr>
            <a:r>
              <a:rPr lang="en-US" sz="1666">
                <a:solidFill>
                  <a:srgbClr val="000000"/>
                </a:solidFill>
                <a:latin typeface="Open Sans"/>
              </a:rPr>
              <a:t>Par ailleurs, vous pourrez également retirer, </a:t>
            </a:r>
            <a:r>
              <a:rPr lang="en-US" sz="1666">
                <a:solidFill>
                  <a:srgbClr val="000000"/>
                </a:solidFill>
                <a:latin typeface="Open Sans Italics"/>
              </a:rPr>
              <a:t>sans obligation d’achat</a:t>
            </a:r>
            <a:r>
              <a:rPr lang="en-US" sz="1666">
                <a:solidFill>
                  <a:srgbClr val="000000"/>
                </a:solidFill>
                <a:latin typeface="Open Sans"/>
              </a:rPr>
              <a:t> et sur présentation de ce courrier, </a:t>
            </a:r>
            <a:r>
              <a:rPr lang="en-US" sz="1666">
                <a:solidFill>
                  <a:srgbClr val="000000"/>
                </a:solidFill>
                <a:latin typeface="Open Sans Bold"/>
              </a:rPr>
              <a:t>un joli miroir de poche </a:t>
            </a:r>
            <a:r>
              <a:rPr lang="en-US" sz="1666">
                <a:solidFill>
                  <a:srgbClr val="000000"/>
                </a:solidFill>
                <a:latin typeface="Open Sans"/>
              </a:rPr>
              <a:t>pour les femmes / </a:t>
            </a:r>
            <a:r>
              <a:rPr lang="en-US" sz="1666">
                <a:solidFill>
                  <a:srgbClr val="000000"/>
                </a:solidFill>
                <a:latin typeface="Open Sans Bold"/>
              </a:rPr>
              <a:t>un élégant porte-clés</a:t>
            </a:r>
            <a:r>
              <a:rPr lang="en-US" sz="1666">
                <a:solidFill>
                  <a:srgbClr val="000000"/>
                </a:solidFill>
                <a:latin typeface="Open Sans"/>
              </a:rPr>
              <a:t> pour les hommes.</a:t>
            </a:r>
          </a:p>
          <a:p>
            <a:pPr algn="ctr">
              <a:lnSpc>
                <a:spcPts val="2332"/>
              </a:lnSpc>
            </a:pPr>
          </a:p>
          <a:p>
            <a:pPr algn="ctr">
              <a:lnSpc>
                <a:spcPts val="2332"/>
              </a:lnSpc>
            </a:pPr>
            <a:r>
              <a:rPr lang="en-US" sz="1666">
                <a:solidFill>
                  <a:srgbClr val="000000"/>
                </a:solidFill>
                <a:latin typeface="Open Sans"/>
              </a:rPr>
              <a:t>Nous espérons avoir le plaisir de vous recevoir pour prendre soin de vous.</a:t>
            </a:r>
          </a:p>
          <a:p>
            <a:pPr algn="ctr">
              <a:lnSpc>
                <a:spcPts val="2332"/>
              </a:lnSpc>
            </a:pPr>
          </a:p>
          <a:p>
            <a:pPr algn="ctr">
              <a:lnSpc>
                <a:spcPts val="2332"/>
              </a:lnSpc>
            </a:pPr>
            <a:r>
              <a:rPr lang="en-US" sz="1666">
                <a:solidFill>
                  <a:srgbClr val="CE0B3D"/>
                </a:solidFill>
                <a:latin typeface="Open Sans Bold"/>
              </a:rPr>
              <a:t>A bientôt !</a:t>
            </a:r>
          </a:p>
          <a:p>
            <a:pPr algn="ctr">
              <a:lnSpc>
                <a:spcPts val="2332"/>
              </a:lnSpc>
              <a:spcBef>
                <a:spcPct val="0"/>
              </a:spcBef>
            </a:pPr>
          </a:p>
        </p:txBody>
      </p:sp>
      <p:sp>
        <p:nvSpPr>
          <p:cNvPr name="TextBox 11" id="11"/>
          <p:cNvSpPr txBox="true"/>
          <p:nvPr/>
        </p:nvSpPr>
        <p:spPr>
          <a:xfrm rot="0">
            <a:off x="13089533" y="4799499"/>
            <a:ext cx="4169767" cy="888408"/>
          </a:xfrm>
          <a:prstGeom prst="rect">
            <a:avLst/>
          </a:prstGeom>
        </p:spPr>
        <p:txBody>
          <a:bodyPr anchor="t" rtlCol="false" tIns="0" lIns="0" bIns="0" rIns="0">
            <a:spAutoFit/>
          </a:bodyPr>
          <a:lstStyle/>
          <a:p>
            <a:pPr algn="ctr">
              <a:lnSpc>
                <a:spcPts val="3532"/>
              </a:lnSpc>
            </a:pPr>
            <a:r>
              <a:rPr lang="en-US" sz="2523">
                <a:solidFill>
                  <a:srgbClr val="0C9EE0"/>
                </a:solidFill>
                <a:latin typeface="Open Sans"/>
              </a:rPr>
              <a:t>Modifier la taille de la police</a:t>
            </a:r>
          </a:p>
          <a:p>
            <a:pPr algn="ctr">
              <a:lnSpc>
                <a:spcPts val="3532"/>
              </a:lnSpc>
              <a:spcBef>
                <a:spcPct val="0"/>
              </a:spcBef>
            </a:pPr>
            <a:r>
              <a:rPr lang="en-US" sz="2523">
                <a:solidFill>
                  <a:srgbClr val="0C9EE0"/>
                </a:solidFill>
                <a:latin typeface="Open Sans"/>
              </a:rPr>
              <a:t>(taille 20)</a:t>
            </a:r>
          </a:p>
        </p:txBody>
      </p:sp>
      <p:sp>
        <p:nvSpPr>
          <p:cNvPr name="TextBox 12" id="12"/>
          <p:cNvSpPr txBox="true"/>
          <p:nvPr/>
        </p:nvSpPr>
        <p:spPr>
          <a:xfrm rot="0">
            <a:off x="13089533" y="7982614"/>
            <a:ext cx="4471591" cy="440733"/>
          </a:xfrm>
          <a:prstGeom prst="rect">
            <a:avLst/>
          </a:prstGeom>
        </p:spPr>
        <p:txBody>
          <a:bodyPr anchor="t" rtlCol="false" tIns="0" lIns="0" bIns="0" rIns="0">
            <a:spAutoFit/>
          </a:bodyPr>
          <a:lstStyle/>
          <a:p>
            <a:pPr algn="ctr">
              <a:lnSpc>
                <a:spcPts val="3532"/>
              </a:lnSpc>
              <a:spcBef>
                <a:spcPct val="0"/>
              </a:spcBef>
            </a:pPr>
            <a:r>
              <a:rPr lang="en-US" sz="2523">
                <a:solidFill>
                  <a:srgbClr val="0C9EE0"/>
                </a:solidFill>
                <a:latin typeface="Open Sans"/>
              </a:rPr>
              <a:t>Changer l’alignement du texte</a:t>
            </a:r>
          </a:p>
        </p:txBody>
      </p:sp>
      <p:sp>
        <p:nvSpPr>
          <p:cNvPr name="TextBox 13" id="13"/>
          <p:cNvSpPr txBox="true"/>
          <p:nvPr/>
        </p:nvSpPr>
        <p:spPr>
          <a:xfrm rot="0">
            <a:off x="12393612" y="6516582"/>
            <a:ext cx="5894388" cy="888408"/>
          </a:xfrm>
          <a:prstGeom prst="rect">
            <a:avLst/>
          </a:prstGeom>
        </p:spPr>
        <p:txBody>
          <a:bodyPr anchor="t" rtlCol="false" tIns="0" lIns="0" bIns="0" rIns="0">
            <a:spAutoFit/>
          </a:bodyPr>
          <a:lstStyle/>
          <a:p>
            <a:pPr algn="ctr">
              <a:lnSpc>
                <a:spcPts val="3532"/>
              </a:lnSpc>
              <a:spcBef>
                <a:spcPct val="0"/>
              </a:spcBef>
            </a:pPr>
            <a:r>
              <a:rPr lang="en-US" sz="2523">
                <a:solidFill>
                  <a:srgbClr val="0C9EE0"/>
                </a:solidFill>
                <a:latin typeface="Open Sans"/>
              </a:rPr>
              <a:t>Modifier la police de caractère (Algerian)</a:t>
            </a:r>
          </a:p>
        </p:txBody>
      </p:sp>
      <p:sp>
        <p:nvSpPr>
          <p:cNvPr name="TextBox 14" id="14"/>
          <p:cNvSpPr txBox="true"/>
          <p:nvPr/>
        </p:nvSpPr>
        <p:spPr>
          <a:xfrm rot="0">
            <a:off x="13136662" y="9194872"/>
            <a:ext cx="4129683" cy="440733"/>
          </a:xfrm>
          <a:prstGeom prst="rect">
            <a:avLst/>
          </a:prstGeom>
        </p:spPr>
        <p:txBody>
          <a:bodyPr anchor="t" rtlCol="false" tIns="0" lIns="0" bIns="0" rIns="0">
            <a:spAutoFit/>
          </a:bodyPr>
          <a:lstStyle/>
          <a:p>
            <a:pPr algn="ctr">
              <a:lnSpc>
                <a:spcPts val="3532"/>
              </a:lnSpc>
              <a:spcBef>
                <a:spcPct val="0"/>
              </a:spcBef>
            </a:pPr>
            <a:r>
              <a:rPr lang="en-US" sz="2523">
                <a:solidFill>
                  <a:srgbClr val="0C9EE0"/>
                </a:solidFill>
                <a:latin typeface="Open Sans"/>
              </a:rPr>
              <a:t>Changer la couleur du texte</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DAFxtNua7AQ</dc:identifier>
  <dcterms:modified xsi:type="dcterms:W3CDTF">2011-08-01T06:04:30Z</dcterms:modified>
  <cp:revision>1</cp:revision>
  <dc:title>Les logiciels de traitement de texte</dc:title>
</cp:coreProperties>
</file>