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 id="263" r:id="rId29"/>
    <p:sldId id="264" r:id="rId30"/>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29" Target="slides/slide8.xml" Type="http://schemas.openxmlformats.org/officeDocument/2006/relationships/slide"/><Relationship Id="rId3" Target="viewProps.xml" Type="http://schemas.openxmlformats.org/officeDocument/2006/relationships/viewProps"/><Relationship Id="rId30" Target="slides/slide9.xml" Type="http://schemas.openxmlformats.org/officeDocument/2006/relationship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9.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Financé par l’Union européenne. Les points de vue et avis exprimés n’engagent toutefois que leur(s) auteur(s) et ne reflètent pas nécessairement ceux de l’Union européenne ou de l’Agence exécutive européenne pour l’éducation et la culture (EACEA). Ni l’Union européenne ni l’EACEA ne sauraient en être tenues pour responsables. Numéro projet KA220-YOU-000087118</a:t>
            </a:r>
          </a:p>
        </p:txBody>
      </p:sp>
      <p:sp>
        <p:nvSpPr>
          <p:cNvPr name="TextBox 8" id="8"/>
          <p:cNvSpPr txBox="true"/>
          <p:nvPr/>
        </p:nvSpPr>
        <p:spPr>
          <a:xfrm rot="0">
            <a:off x="2665326" y="4297341"/>
            <a:ext cx="12957347" cy="163516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Découverte et optimisation des principaux services de messagerie avec un focus sur Gmail</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2</a:t>
            </a:r>
          </a:p>
          <a:p>
            <a:pPr algn="ctr">
              <a:lnSpc>
                <a:spcPts val="5772"/>
              </a:lnSpc>
              <a:spcBef>
                <a:spcPct val="0"/>
              </a:spcBef>
            </a:pPr>
            <a:r>
              <a:rPr lang="en-US" sz="4123">
                <a:solidFill>
                  <a:srgbClr val="000000"/>
                </a:solidFill>
                <a:latin typeface="Open Sans Bold"/>
              </a:rPr>
              <a:t>Les services de messagerie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4723097" y="5517310"/>
            <a:ext cx="1881745" cy="1411309"/>
          </a:xfrm>
          <a:custGeom>
            <a:avLst/>
            <a:gdLst/>
            <a:ahLst/>
            <a:cxnLst/>
            <a:rect r="r" b="b" t="t" l="l"/>
            <a:pathLst>
              <a:path h="1411309" w="1881745">
                <a:moveTo>
                  <a:pt x="0" y="0"/>
                </a:moveTo>
                <a:lnTo>
                  <a:pt x="1881745" y="0"/>
                </a:lnTo>
                <a:lnTo>
                  <a:pt x="1881745" y="1411309"/>
                </a:lnTo>
                <a:lnTo>
                  <a:pt x="0" y="1411309"/>
                </a:lnTo>
                <a:lnTo>
                  <a:pt x="0" y="0"/>
                </a:lnTo>
                <a:close/>
              </a:path>
            </a:pathLst>
          </a:custGeom>
          <a:blipFill>
            <a:blip r:embed="rId5"/>
            <a:stretch>
              <a:fillRect l="0" t="0" r="0" b="0"/>
            </a:stretch>
          </a:blipFill>
        </p:spPr>
      </p:sp>
      <p:sp>
        <p:nvSpPr>
          <p:cNvPr name="Freeform 6" id="6"/>
          <p:cNvSpPr/>
          <p:nvPr/>
        </p:nvSpPr>
        <p:spPr>
          <a:xfrm flipH="false" flipV="false" rot="0">
            <a:off x="8074424" y="5442279"/>
            <a:ext cx="1678722" cy="1561371"/>
          </a:xfrm>
          <a:custGeom>
            <a:avLst/>
            <a:gdLst/>
            <a:ahLst/>
            <a:cxnLst/>
            <a:rect r="r" b="b" t="t" l="l"/>
            <a:pathLst>
              <a:path h="1561371" w="1678722">
                <a:moveTo>
                  <a:pt x="0" y="0"/>
                </a:moveTo>
                <a:lnTo>
                  <a:pt x="1678722" y="0"/>
                </a:lnTo>
                <a:lnTo>
                  <a:pt x="1678722" y="1561371"/>
                </a:lnTo>
                <a:lnTo>
                  <a:pt x="0" y="1561371"/>
                </a:lnTo>
                <a:lnTo>
                  <a:pt x="0" y="0"/>
                </a:lnTo>
                <a:close/>
              </a:path>
            </a:pathLst>
          </a:custGeom>
          <a:blipFill>
            <a:blip r:embed="rId6"/>
            <a:stretch>
              <a:fillRect l="0" t="0" r="0" b="0"/>
            </a:stretch>
          </a:blipFill>
        </p:spPr>
      </p:sp>
      <p:sp>
        <p:nvSpPr>
          <p:cNvPr name="Freeform 7" id="7"/>
          <p:cNvSpPr/>
          <p:nvPr/>
        </p:nvSpPr>
        <p:spPr>
          <a:xfrm flipH="false" flipV="false" rot="0">
            <a:off x="11383143" y="5517310"/>
            <a:ext cx="1561371" cy="1561371"/>
          </a:xfrm>
          <a:custGeom>
            <a:avLst/>
            <a:gdLst/>
            <a:ahLst/>
            <a:cxnLst/>
            <a:rect r="r" b="b" t="t" l="l"/>
            <a:pathLst>
              <a:path h="1561371" w="1561371">
                <a:moveTo>
                  <a:pt x="0" y="0"/>
                </a:moveTo>
                <a:lnTo>
                  <a:pt x="1561371" y="0"/>
                </a:lnTo>
                <a:lnTo>
                  <a:pt x="1561371" y="1561372"/>
                </a:lnTo>
                <a:lnTo>
                  <a:pt x="0" y="1561372"/>
                </a:lnTo>
                <a:lnTo>
                  <a:pt x="0" y="0"/>
                </a:lnTo>
                <a:close/>
              </a:path>
            </a:pathLst>
          </a:custGeom>
          <a:blipFill>
            <a:blip r:embed="rId7"/>
            <a:stretch>
              <a:fillRect l="0" t="0" r="0" b="0"/>
            </a:stretch>
          </a:blipFill>
        </p:spPr>
      </p:sp>
      <p:sp>
        <p:nvSpPr>
          <p:cNvPr name="TextBox 8" id="8"/>
          <p:cNvSpPr txBox="true"/>
          <p:nvPr/>
        </p:nvSpPr>
        <p:spPr>
          <a:xfrm rot="0">
            <a:off x="558476" y="2016166"/>
            <a:ext cx="16083273" cy="2545123"/>
          </a:xfrm>
          <a:prstGeom prst="rect">
            <a:avLst/>
          </a:prstGeom>
        </p:spPr>
        <p:txBody>
          <a:bodyPr anchor="t" rtlCol="false" tIns="0" lIns="0" bIns="0" rIns="0">
            <a:spAutoFit/>
          </a:bodyPr>
          <a:lstStyle/>
          <a:p>
            <a:pPr>
              <a:lnSpc>
                <a:spcPts val="4092"/>
              </a:lnSpc>
            </a:pPr>
            <a:r>
              <a:rPr lang="en-US" sz="2923">
                <a:solidFill>
                  <a:srgbClr val="000000"/>
                </a:solidFill>
                <a:latin typeface="Open Sans"/>
              </a:rPr>
              <a:t>Un service de messagerie est une plateforme ou une application informatique qui permet aux utilisateurs d'envoyer, de recevoir, de stocker, d'organiser et de gérer des messages électroniques. Ces services facilitent la communication en ligne en permettant aux individus d'échanger des messages, des fichiers, des images et d'autres contenus entre eux.</a:t>
            </a:r>
          </a:p>
          <a:p>
            <a:pPr>
              <a:lnSpc>
                <a:spcPts val="4092"/>
              </a:lnSpc>
              <a:spcBef>
                <a:spcPct val="0"/>
              </a:spcBef>
            </a:pPr>
          </a:p>
        </p:txBody>
      </p:sp>
      <p:sp>
        <p:nvSpPr>
          <p:cNvPr name="TextBox 9" id="9"/>
          <p:cNvSpPr txBox="true"/>
          <p:nvPr/>
        </p:nvSpPr>
        <p:spPr>
          <a:xfrm rot="0">
            <a:off x="558400" y="1340636"/>
            <a:ext cx="7788771"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Qu’est-ce qu’un service de messagerie? </a:t>
            </a:r>
          </a:p>
        </p:txBody>
      </p:sp>
      <p:sp>
        <p:nvSpPr>
          <p:cNvPr name="TextBox 10" id="10"/>
          <p:cNvSpPr txBox="true"/>
          <p:nvPr/>
        </p:nvSpPr>
        <p:spPr>
          <a:xfrm rot="0">
            <a:off x="558400" y="4280451"/>
            <a:ext cx="8282136"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Les services de messagerie les plus courants </a:t>
            </a:r>
          </a:p>
        </p:txBody>
      </p:sp>
      <p:sp>
        <p:nvSpPr>
          <p:cNvPr name="TextBox 11" id="11"/>
          <p:cNvSpPr txBox="true"/>
          <p:nvPr/>
        </p:nvSpPr>
        <p:spPr>
          <a:xfrm rot="0">
            <a:off x="4172336" y="7370130"/>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Gmail</a:t>
            </a:r>
          </a:p>
          <a:p>
            <a:pPr algn="ctr">
              <a:lnSpc>
                <a:spcPts val="2659"/>
              </a:lnSpc>
            </a:pPr>
            <a:r>
              <a:rPr lang="en-US" sz="1899">
                <a:solidFill>
                  <a:srgbClr val="000000"/>
                </a:solidFill>
                <a:latin typeface="Open Sans"/>
              </a:rPr>
              <a:t>Service de messagerie de Google, réputé pour sa capacité de stockage et sa puissante fonction de recherche.</a:t>
            </a:r>
          </a:p>
          <a:p>
            <a:pPr algn="ctr">
              <a:lnSpc>
                <a:spcPts val="2659"/>
              </a:lnSpc>
              <a:spcBef>
                <a:spcPct val="0"/>
              </a:spcBef>
            </a:pPr>
          </a:p>
        </p:txBody>
      </p:sp>
      <p:sp>
        <p:nvSpPr>
          <p:cNvPr name="TextBox 12" id="12"/>
          <p:cNvSpPr txBox="true"/>
          <p:nvPr/>
        </p:nvSpPr>
        <p:spPr>
          <a:xfrm rot="0">
            <a:off x="7422152" y="7460045"/>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Outlook</a:t>
            </a:r>
          </a:p>
          <a:p>
            <a:pPr algn="ctr">
              <a:lnSpc>
                <a:spcPts val="2659"/>
              </a:lnSpc>
              <a:spcBef>
                <a:spcPct val="0"/>
              </a:spcBef>
            </a:pPr>
            <a:r>
              <a:rPr lang="en-US" sz="1899">
                <a:solidFill>
                  <a:srgbClr val="000000"/>
                </a:solidFill>
                <a:latin typeface="Open Sans"/>
              </a:rPr>
              <a:t>Service de messagerie de Microsoft, intègre un calendrier et une compatibilité avec Microsoft Office.</a:t>
            </a:r>
          </a:p>
        </p:txBody>
      </p:sp>
      <p:sp>
        <p:nvSpPr>
          <p:cNvPr name="TextBox 13" id="13"/>
          <p:cNvSpPr txBox="true"/>
          <p:nvPr/>
        </p:nvSpPr>
        <p:spPr>
          <a:xfrm rot="0">
            <a:off x="10672195" y="7460045"/>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Yahoo Mail</a:t>
            </a:r>
          </a:p>
          <a:p>
            <a:pPr algn="ctr">
              <a:lnSpc>
                <a:spcPts val="2659"/>
              </a:lnSpc>
              <a:spcBef>
                <a:spcPct val="0"/>
              </a:spcBef>
            </a:pPr>
            <a:r>
              <a:rPr lang="en-US" sz="1899">
                <a:solidFill>
                  <a:srgbClr val="000000"/>
                </a:solidFill>
                <a:latin typeface="Open Sans"/>
              </a:rPr>
              <a:t>Yahoo Mail est une option mettant l’accent sur la simplicité et la personnalisation.</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94754"/>
            <a:ext cx="16083273" cy="5116873"/>
          </a:xfrm>
          <a:prstGeom prst="rect">
            <a:avLst/>
          </a:prstGeom>
        </p:spPr>
        <p:txBody>
          <a:bodyPr anchor="t" rtlCol="false" tIns="0" lIns="0" bIns="0" rIns="0">
            <a:spAutoFit/>
          </a:bodyPr>
          <a:lstStyle/>
          <a:p>
            <a:pPr marL="631138" indent="-315569" lvl="1">
              <a:lnSpc>
                <a:spcPts val="4092"/>
              </a:lnSpc>
              <a:buFont typeface="Arial"/>
              <a:buChar char="•"/>
            </a:pPr>
            <a:r>
              <a:rPr lang="en-US" sz="2923">
                <a:solidFill>
                  <a:srgbClr val="000000"/>
                </a:solidFill>
                <a:latin typeface="Open Sans"/>
              </a:rPr>
              <a:t>Les messages électroniques sont transmis instantanément, ce qui permet des échanges </a:t>
            </a:r>
            <a:r>
              <a:rPr lang="en-US" sz="2923">
                <a:solidFill>
                  <a:srgbClr val="000000"/>
                </a:solidFill>
                <a:latin typeface="Open Sans Bold"/>
              </a:rPr>
              <a:t>rapides et efficaces.</a:t>
            </a:r>
          </a:p>
          <a:p>
            <a:pPr marL="631138" indent="-315569" lvl="1">
              <a:lnSpc>
                <a:spcPts val="4092"/>
              </a:lnSpc>
              <a:buFont typeface="Arial"/>
              <a:buChar char="•"/>
            </a:pPr>
            <a:r>
              <a:rPr lang="en-US" sz="2923">
                <a:solidFill>
                  <a:srgbClr val="000000"/>
                </a:solidFill>
                <a:latin typeface="Open Sans"/>
              </a:rPr>
              <a:t>Vous pouvez accéder à vos e-mails de n'importe où, à condition d'avoir une connexion Internet, ce qui offre une grande </a:t>
            </a:r>
            <a:r>
              <a:rPr lang="en-US" sz="2923">
                <a:solidFill>
                  <a:srgbClr val="000000"/>
                </a:solidFill>
                <a:latin typeface="Open Sans Bold"/>
              </a:rPr>
              <a:t>flexibilité</a:t>
            </a:r>
            <a:r>
              <a:rPr lang="en-US" sz="2923">
                <a:solidFill>
                  <a:srgbClr val="000000"/>
                </a:solidFill>
                <a:latin typeface="Open Sans"/>
              </a:rPr>
              <a:t>.</a:t>
            </a:r>
          </a:p>
          <a:p>
            <a:pPr marL="631138" indent="-315569" lvl="1">
              <a:lnSpc>
                <a:spcPts val="4092"/>
              </a:lnSpc>
              <a:buFont typeface="Arial"/>
              <a:buChar char="•"/>
            </a:pPr>
            <a:r>
              <a:rPr lang="en-US" sz="2923">
                <a:solidFill>
                  <a:srgbClr val="000000"/>
                </a:solidFill>
                <a:latin typeface="Open Sans"/>
              </a:rPr>
              <a:t>Vous pouvez </a:t>
            </a:r>
            <a:r>
              <a:rPr lang="en-US" sz="2923">
                <a:solidFill>
                  <a:srgbClr val="000000"/>
                </a:solidFill>
                <a:latin typeface="Open Sans Bold"/>
              </a:rPr>
              <a:t>stocker et archiver </a:t>
            </a:r>
            <a:r>
              <a:rPr lang="en-US" sz="2923">
                <a:solidFill>
                  <a:srgbClr val="000000"/>
                </a:solidFill>
                <a:latin typeface="Open Sans"/>
              </a:rPr>
              <a:t>facilement d'importants messages électroniques et les retrouver plus tard. </a:t>
            </a:r>
          </a:p>
          <a:p>
            <a:pPr marL="631138" indent="-315569" lvl="1">
              <a:lnSpc>
                <a:spcPts val="4092"/>
              </a:lnSpc>
              <a:buFont typeface="Arial"/>
              <a:buChar char="•"/>
            </a:pPr>
            <a:r>
              <a:rPr lang="en-US" sz="2923">
                <a:solidFill>
                  <a:srgbClr val="000000"/>
                </a:solidFill>
                <a:latin typeface="Open Sans"/>
              </a:rPr>
              <a:t>Les services de messagerie offrent des fonctionnalités de </a:t>
            </a:r>
            <a:r>
              <a:rPr lang="en-US" sz="2923">
                <a:solidFill>
                  <a:srgbClr val="000000"/>
                </a:solidFill>
                <a:latin typeface="Open Sans Bold"/>
              </a:rPr>
              <a:t>tri</a:t>
            </a:r>
            <a:r>
              <a:rPr lang="en-US" sz="2923">
                <a:solidFill>
                  <a:srgbClr val="000000"/>
                </a:solidFill>
                <a:latin typeface="Open Sans"/>
              </a:rPr>
              <a:t>, de </a:t>
            </a:r>
            <a:r>
              <a:rPr lang="en-US" sz="2923">
                <a:solidFill>
                  <a:srgbClr val="000000"/>
                </a:solidFill>
                <a:latin typeface="Open Sans Bold"/>
              </a:rPr>
              <a:t>recherche </a:t>
            </a:r>
            <a:r>
              <a:rPr lang="en-US" sz="2923">
                <a:solidFill>
                  <a:srgbClr val="000000"/>
                </a:solidFill>
                <a:latin typeface="Open Sans"/>
              </a:rPr>
              <a:t>et de </a:t>
            </a:r>
            <a:r>
              <a:rPr lang="en-US" sz="2923">
                <a:solidFill>
                  <a:srgbClr val="000000"/>
                </a:solidFill>
                <a:latin typeface="Open Sans Bold"/>
              </a:rPr>
              <a:t>filtrage</a:t>
            </a:r>
            <a:r>
              <a:rPr lang="en-US" sz="2923">
                <a:solidFill>
                  <a:srgbClr val="000000"/>
                </a:solidFill>
                <a:latin typeface="Open Sans"/>
              </a:rPr>
              <a:t> pour organiser efficacement les messages dans des dossiers.</a:t>
            </a:r>
          </a:p>
          <a:p>
            <a:pPr marL="631138" indent="-315569" lvl="1">
              <a:lnSpc>
                <a:spcPts val="4092"/>
              </a:lnSpc>
              <a:buFont typeface="Arial"/>
              <a:buChar char="•"/>
            </a:pPr>
            <a:r>
              <a:rPr lang="en-US" sz="2923">
                <a:solidFill>
                  <a:srgbClr val="000000"/>
                </a:solidFill>
                <a:latin typeface="Open Sans"/>
              </a:rPr>
              <a:t>Les services de messagerie permettent d'envoyer des </a:t>
            </a:r>
            <a:r>
              <a:rPr lang="en-US" sz="2923">
                <a:solidFill>
                  <a:srgbClr val="000000"/>
                </a:solidFill>
                <a:latin typeface="Open Sans Bold"/>
              </a:rPr>
              <a:t>pièces jointes</a:t>
            </a:r>
            <a:r>
              <a:rPr lang="en-US" sz="2923">
                <a:solidFill>
                  <a:srgbClr val="000000"/>
                </a:solidFill>
                <a:latin typeface="Open Sans"/>
              </a:rPr>
              <a:t>, facilitant le partage de documents, de photos, de vidéos et d'autres fichiers.</a:t>
            </a:r>
          </a:p>
        </p:txBody>
      </p:sp>
      <p:sp>
        <p:nvSpPr>
          <p:cNvPr name="TextBox 6" id="6"/>
          <p:cNvSpPr txBox="true"/>
          <p:nvPr/>
        </p:nvSpPr>
        <p:spPr>
          <a:xfrm rot="0">
            <a:off x="558400" y="1340636"/>
            <a:ext cx="9435703"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Quelques avantages des services de messagerie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2156996" y="4030861"/>
            <a:ext cx="4534540" cy="5227439"/>
          </a:xfrm>
          <a:custGeom>
            <a:avLst/>
            <a:gdLst/>
            <a:ahLst/>
            <a:cxnLst/>
            <a:rect r="r" b="b" t="t" l="l"/>
            <a:pathLst>
              <a:path h="5227439" w="4534540">
                <a:moveTo>
                  <a:pt x="0" y="0"/>
                </a:moveTo>
                <a:lnTo>
                  <a:pt x="4534540" y="0"/>
                </a:lnTo>
                <a:lnTo>
                  <a:pt x="4534540" y="5227439"/>
                </a:lnTo>
                <a:lnTo>
                  <a:pt x="0" y="5227439"/>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2276144"/>
            <a:ext cx="16486027" cy="20307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Créer un compte</a:t>
            </a:r>
          </a:p>
          <a:p>
            <a:pPr>
              <a:lnSpc>
                <a:spcPts val="4092"/>
              </a:lnSpc>
            </a:pPr>
            <a:r>
              <a:rPr lang="en-US" sz="2923">
                <a:solidFill>
                  <a:srgbClr val="000000"/>
                </a:solidFill>
                <a:latin typeface="Open Sans"/>
              </a:rPr>
              <a:t>Rendez-vous sur la page d’inscription et cliquez sur “Créer un compte”.</a:t>
            </a:r>
          </a:p>
          <a:p>
            <a:pPr>
              <a:lnSpc>
                <a:spcPts val="4092"/>
              </a:lnSpc>
              <a:spcBef>
                <a:spcPct val="0"/>
              </a:spcBef>
            </a:pPr>
            <a:r>
              <a:rPr lang="en-US" sz="2923">
                <a:solidFill>
                  <a:srgbClr val="000000"/>
                </a:solidFill>
                <a:latin typeface="Open Sans"/>
              </a:rPr>
              <a:t>Remplissez les champs avec </a:t>
            </a:r>
            <a:r>
              <a:rPr lang="en-US" sz="2923">
                <a:solidFill>
                  <a:srgbClr val="000000"/>
                </a:solidFill>
                <a:latin typeface="Open Sans Bold"/>
              </a:rPr>
              <a:t>vos informations personnelles</a:t>
            </a:r>
            <a:r>
              <a:rPr lang="en-US" sz="2923">
                <a:solidFill>
                  <a:srgbClr val="000000"/>
                </a:solidFill>
                <a:latin typeface="Open Sans"/>
              </a:rPr>
              <a:t> (nom, prénom, date de naissance, numéro de téléphone). </a:t>
            </a:r>
          </a:p>
        </p:txBody>
      </p:sp>
      <p:sp>
        <p:nvSpPr>
          <p:cNvPr name="TextBox 7" id="7"/>
          <p:cNvSpPr txBox="true"/>
          <p:nvPr/>
        </p:nvSpPr>
        <p:spPr>
          <a:xfrm rot="0">
            <a:off x="553622" y="1516835"/>
            <a:ext cx="7901285"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principales fonctionnalités de Gmail</a:t>
            </a:r>
          </a:p>
        </p:txBody>
      </p:sp>
      <p:sp>
        <p:nvSpPr>
          <p:cNvPr name="TextBox 8" id="8"/>
          <p:cNvSpPr txBox="true"/>
          <p:nvPr/>
        </p:nvSpPr>
        <p:spPr>
          <a:xfrm rot="0">
            <a:off x="553622" y="4278342"/>
            <a:ext cx="10971159" cy="4602523"/>
          </a:xfrm>
          <a:prstGeom prst="rect">
            <a:avLst/>
          </a:prstGeom>
        </p:spPr>
        <p:txBody>
          <a:bodyPr anchor="t" rtlCol="false" tIns="0" lIns="0" bIns="0" rIns="0">
            <a:spAutoFit/>
          </a:bodyPr>
          <a:lstStyle/>
          <a:p>
            <a:pPr>
              <a:lnSpc>
                <a:spcPts val="4092"/>
              </a:lnSpc>
            </a:pPr>
            <a:r>
              <a:rPr lang="en-US" sz="2923">
                <a:solidFill>
                  <a:srgbClr val="000000"/>
                </a:solidFill>
                <a:latin typeface="Open Sans"/>
              </a:rPr>
              <a:t>Choisissez le nom souhaité pour votre adresse mail, en vous assurant qu’il soit unique et disponible. Il sera suivi de @gmail.com</a:t>
            </a:r>
          </a:p>
          <a:p>
            <a:pPr>
              <a:lnSpc>
                <a:spcPts val="4092"/>
              </a:lnSpc>
            </a:pPr>
            <a:r>
              <a:rPr lang="en-US" sz="2923">
                <a:solidFill>
                  <a:srgbClr val="000000"/>
                </a:solidFill>
                <a:latin typeface="Open Sans"/>
              </a:rPr>
              <a:t>Utilisez un </a:t>
            </a:r>
            <a:r>
              <a:rPr lang="en-US" sz="2923">
                <a:solidFill>
                  <a:srgbClr val="000000"/>
                </a:solidFill>
                <a:latin typeface="Open Sans Bold"/>
              </a:rPr>
              <a:t>mot de passe</a:t>
            </a:r>
            <a:r>
              <a:rPr lang="en-US" sz="2923">
                <a:solidFill>
                  <a:srgbClr val="000000"/>
                </a:solidFill>
                <a:latin typeface="Open Sans"/>
              </a:rPr>
              <a:t> fort avec des caractères variés pour renforcer la sécurité de votre compte (combinaison de lettres, chiffres et caractères spéciaux).</a:t>
            </a:r>
          </a:p>
          <a:p>
            <a:pPr>
              <a:lnSpc>
                <a:spcPts val="4092"/>
              </a:lnSpc>
            </a:pPr>
            <a:r>
              <a:rPr lang="en-US" sz="2923">
                <a:solidFill>
                  <a:srgbClr val="000000"/>
                </a:solidFill>
                <a:latin typeface="Open Sans"/>
              </a:rPr>
              <a:t>Pour une sécurité supplémentaire, activez l'authentification à deux facteurs.</a:t>
            </a:r>
          </a:p>
          <a:p>
            <a:pPr>
              <a:lnSpc>
                <a:spcPts val="4092"/>
              </a:lnSpc>
              <a:spcBef>
                <a:spcPct val="0"/>
              </a:spcBef>
            </a:pP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8918662" y="3310832"/>
            <a:ext cx="7488672" cy="5947468"/>
          </a:xfrm>
          <a:custGeom>
            <a:avLst/>
            <a:gdLst/>
            <a:ahLst/>
            <a:cxnLst/>
            <a:rect r="r" b="b" t="t" l="l"/>
            <a:pathLst>
              <a:path h="5947468" w="7488672">
                <a:moveTo>
                  <a:pt x="0" y="0"/>
                </a:moveTo>
                <a:lnTo>
                  <a:pt x="7488673" y="0"/>
                </a:lnTo>
                <a:lnTo>
                  <a:pt x="7488673" y="5947468"/>
                </a:lnTo>
                <a:lnTo>
                  <a:pt x="0" y="5947468"/>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2067719"/>
            <a:ext cx="7901285" cy="71742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Envoyer un mail</a:t>
            </a:r>
          </a:p>
          <a:p>
            <a:pPr>
              <a:lnSpc>
                <a:spcPts val="4092"/>
              </a:lnSpc>
            </a:pPr>
            <a:r>
              <a:rPr lang="en-US" sz="2923">
                <a:solidFill>
                  <a:srgbClr val="000000"/>
                </a:solidFill>
                <a:latin typeface="Open Sans"/>
              </a:rPr>
              <a:t>Cliquez sur “Nouveau message”.</a:t>
            </a:r>
          </a:p>
          <a:p>
            <a:pPr>
              <a:lnSpc>
                <a:spcPts val="4092"/>
              </a:lnSpc>
            </a:pPr>
            <a:r>
              <a:rPr lang="en-US" sz="2923">
                <a:solidFill>
                  <a:srgbClr val="000000"/>
                </a:solidFill>
                <a:latin typeface="Open Sans"/>
              </a:rPr>
              <a:t>Ajouter le </a:t>
            </a:r>
            <a:r>
              <a:rPr lang="en-US" sz="2923">
                <a:solidFill>
                  <a:srgbClr val="000000"/>
                </a:solidFill>
                <a:latin typeface="Open Sans Bold"/>
              </a:rPr>
              <a:t>destinataire </a:t>
            </a:r>
            <a:r>
              <a:rPr lang="en-US" sz="2923">
                <a:solidFill>
                  <a:srgbClr val="000000"/>
                </a:solidFill>
                <a:latin typeface="Open Sans"/>
              </a:rPr>
              <a:t>(trois champs disponibles: à, cc ou cci). </a:t>
            </a:r>
          </a:p>
          <a:p>
            <a:pPr>
              <a:lnSpc>
                <a:spcPts val="4092"/>
              </a:lnSpc>
            </a:pPr>
            <a:r>
              <a:rPr lang="en-US" sz="2923">
                <a:solidFill>
                  <a:srgbClr val="000000"/>
                </a:solidFill>
                <a:latin typeface="Open Sans"/>
              </a:rPr>
              <a:t>Donnez un titre à votre mail en remplissant le champ “</a:t>
            </a:r>
            <a:r>
              <a:rPr lang="en-US" sz="2923">
                <a:solidFill>
                  <a:srgbClr val="000000"/>
                </a:solidFill>
                <a:latin typeface="Open Sans Bold"/>
              </a:rPr>
              <a:t>Objet</a:t>
            </a:r>
            <a:r>
              <a:rPr lang="en-US" sz="2923">
                <a:solidFill>
                  <a:srgbClr val="000000"/>
                </a:solidFill>
                <a:latin typeface="Open Sans"/>
              </a:rPr>
              <a:t>”. Soyez claire et concise pour capter l’attention du destinataire. </a:t>
            </a:r>
          </a:p>
          <a:p>
            <a:pPr>
              <a:lnSpc>
                <a:spcPts val="4092"/>
              </a:lnSpc>
            </a:pPr>
            <a:r>
              <a:rPr lang="en-US" sz="2923">
                <a:solidFill>
                  <a:srgbClr val="000000"/>
                </a:solidFill>
                <a:latin typeface="Open Sans"/>
              </a:rPr>
              <a:t>Ecrivez votre </a:t>
            </a:r>
            <a:r>
              <a:rPr lang="en-US" sz="2923">
                <a:solidFill>
                  <a:srgbClr val="000000"/>
                </a:solidFill>
                <a:latin typeface="Open Sans Bold"/>
              </a:rPr>
              <a:t>message </a:t>
            </a:r>
            <a:r>
              <a:rPr lang="en-US" sz="2923">
                <a:solidFill>
                  <a:srgbClr val="000000"/>
                </a:solidFill>
                <a:latin typeface="Open Sans"/>
              </a:rPr>
              <a:t>dans la zone de texte prévue à cet effet. </a:t>
            </a:r>
          </a:p>
          <a:p>
            <a:pPr>
              <a:lnSpc>
                <a:spcPts val="4092"/>
              </a:lnSpc>
            </a:pPr>
            <a:r>
              <a:rPr lang="en-US" sz="2923">
                <a:solidFill>
                  <a:srgbClr val="000000"/>
                </a:solidFill>
                <a:latin typeface="Open Sans"/>
              </a:rPr>
              <a:t>Vous pouvez également formater votre texte en utilisant les outils de mise en forme disponibles. </a:t>
            </a:r>
          </a:p>
          <a:p>
            <a:pPr>
              <a:lnSpc>
                <a:spcPts val="4092"/>
              </a:lnSpc>
            </a:pPr>
            <a:r>
              <a:rPr lang="en-US" sz="2923">
                <a:solidFill>
                  <a:srgbClr val="000000"/>
                </a:solidFill>
                <a:latin typeface="Open Sans"/>
              </a:rPr>
              <a:t>Cliquez sur “Envoyer”. </a:t>
            </a:r>
          </a:p>
          <a:p>
            <a:pPr>
              <a:lnSpc>
                <a:spcPts val="4092"/>
              </a:lnSpc>
              <a:spcBef>
                <a:spcPct val="0"/>
              </a:spcBef>
            </a:pPr>
          </a:p>
        </p:txBody>
      </p:sp>
      <p:sp>
        <p:nvSpPr>
          <p:cNvPr name="TextBox 7" id="7"/>
          <p:cNvSpPr txBox="true"/>
          <p:nvPr/>
        </p:nvSpPr>
        <p:spPr>
          <a:xfrm rot="0">
            <a:off x="553622" y="1280275"/>
            <a:ext cx="7901285"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principales fonctionnalités de Gmail</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9436437" y="3066250"/>
            <a:ext cx="6432890" cy="5194926"/>
          </a:xfrm>
          <a:custGeom>
            <a:avLst/>
            <a:gdLst/>
            <a:ahLst/>
            <a:cxnLst/>
            <a:rect r="r" b="b" t="t" l="l"/>
            <a:pathLst>
              <a:path h="5194926" w="6432890">
                <a:moveTo>
                  <a:pt x="0" y="0"/>
                </a:moveTo>
                <a:lnTo>
                  <a:pt x="6432890" y="0"/>
                </a:lnTo>
                <a:lnTo>
                  <a:pt x="6432890" y="5194926"/>
                </a:lnTo>
                <a:lnTo>
                  <a:pt x="0" y="5194926"/>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2067719"/>
            <a:ext cx="8288814" cy="66599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Répondre ou Transférer un mail </a:t>
            </a:r>
          </a:p>
          <a:p>
            <a:pPr>
              <a:lnSpc>
                <a:spcPts val="4092"/>
              </a:lnSpc>
            </a:pPr>
            <a:r>
              <a:rPr lang="en-US" sz="2923">
                <a:solidFill>
                  <a:srgbClr val="000000"/>
                </a:solidFill>
                <a:latin typeface="Open Sans"/>
              </a:rPr>
              <a:t>Ouvrez le mail auquel vous souhaitez répondre. </a:t>
            </a:r>
          </a:p>
          <a:p>
            <a:pPr>
              <a:lnSpc>
                <a:spcPts val="4092"/>
              </a:lnSpc>
            </a:pPr>
            <a:r>
              <a:rPr lang="en-US" sz="2923">
                <a:solidFill>
                  <a:srgbClr val="000000"/>
                </a:solidFill>
                <a:latin typeface="Open Sans"/>
              </a:rPr>
              <a:t>Vous pouvez choisir entre </a:t>
            </a:r>
            <a:r>
              <a:rPr lang="en-US" sz="2923">
                <a:solidFill>
                  <a:srgbClr val="000000"/>
                </a:solidFill>
                <a:latin typeface="Open Sans Bold"/>
              </a:rPr>
              <a:t>“Répondre” </a:t>
            </a:r>
            <a:r>
              <a:rPr lang="en-US" sz="2923">
                <a:solidFill>
                  <a:srgbClr val="000000"/>
                </a:solidFill>
                <a:latin typeface="Open Sans"/>
              </a:rPr>
              <a:t>ou </a:t>
            </a:r>
            <a:r>
              <a:rPr lang="en-US" sz="2923">
                <a:solidFill>
                  <a:srgbClr val="000000"/>
                </a:solidFill>
                <a:latin typeface="Open Sans Bold"/>
              </a:rPr>
              <a:t>“Répondre à tous”</a:t>
            </a:r>
            <a:r>
              <a:rPr lang="en-US" sz="2923">
                <a:solidFill>
                  <a:srgbClr val="000000"/>
                </a:solidFill>
                <a:latin typeface="Open Sans"/>
              </a:rPr>
              <a:t>, ce qui inclura tous les destinataires du mail initial dans votre réponse. </a:t>
            </a:r>
          </a:p>
          <a:p>
            <a:pPr>
              <a:lnSpc>
                <a:spcPts val="4092"/>
              </a:lnSpc>
            </a:pPr>
            <a:r>
              <a:rPr lang="en-US" sz="2923">
                <a:solidFill>
                  <a:srgbClr val="000000"/>
                </a:solidFill>
                <a:latin typeface="Open Sans"/>
              </a:rPr>
              <a:t>Vous pouvez également décider de </a:t>
            </a:r>
            <a:r>
              <a:rPr lang="en-US" sz="2923">
                <a:solidFill>
                  <a:srgbClr val="000000"/>
                </a:solidFill>
                <a:latin typeface="Open Sans Bold"/>
              </a:rPr>
              <a:t>transférer </a:t>
            </a:r>
            <a:r>
              <a:rPr lang="en-US" sz="2923">
                <a:solidFill>
                  <a:srgbClr val="000000"/>
                </a:solidFill>
                <a:latin typeface="Open Sans"/>
              </a:rPr>
              <a:t>le mail à un troisième contact.</a:t>
            </a:r>
          </a:p>
          <a:p>
            <a:pPr>
              <a:lnSpc>
                <a:spcPts val="4092"/>
              </a:lnSpc>
            </a:pPr>
            <a:r>
              <a:rPr lang="en-US" sz="2923">
                <a:solidFill>
                  <a:srgbClr val="000000"/>
                </a:solidFill>
                <a:latin typeface="Open Sans"/>
              </a:rPr>
              <a:t>Ecrivez votre message dans la zone de texte prévue à cet effet (Gmail offre souvent des suggestions de réponses rapides pour gagner du temps lors de la rédaction de mails).</a:t>
            </a:r>
          </a:p>
          <a:p>
            <a:pPr>
              <a:lnSpc>
                <a:spcPts val="4092"/>
              </a:lnSpc>
            </a:pPr>
            <a:r>
              <a:rPr lang="en-US" sz="2923">
                <a:solidFill>
                  <a:srgbClr val="000000"/>
                </a:solidFill>
                <a:latin typeface="Open Sans"/>
              </a:rPr>
              <a:t>Cliquez sur “Envoyer”. </a:t>
            </a:r>
          </a:p>
          <a:p>
            <a:pPr>
              <a:lnSpc>
                <a:spcPts val="4092"/>
              </a:lnSpc>
              <a:spcBef>
                <a:spcPct val="0"/>
              </a:spcBef>
            </a:pPr>
          </a:p>
        </p:txBody>
      </p:sp>
      <p:sp>
        <p:nvSpPr>
          <p:cNvPr name="TextBox 7" id="7"/>
          <p:cNvSpPr txBox="true"/>
          <p:nvPr/>
        </p:nvSpPr>
        <p:spPr>
          <a:xfrm rot="0">
            <a:off x="553622" y="1280275"/>
            <a:ext cx="7901285"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principales fonctionnalités de Gmail</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067719"/>
            <a:ext cx="14581089" cy="40881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Joindre un fichier à un mail</a:t>
            </a:r>
          </a:p>
          <a:p>
            <a:pPr>
              <a:lnSpc>
                <a:spcPts val="4092"/>
              </a:lnSpc>
            </a:pPr>
            <a:r>
              <a:rPr lang="en-US" sz="2923">
                <a:solidFill>
                  <a:srgbClr val="000000"/>
                </a:solidFill>
                <a:latin typeface="Open Sans"/>
              </a:rPr>
              <a:t>En regardant de plus près la zone de saisie du texte, vous remarquerez différentes icônes. Entourée en rouge, l’icône “Joindre un fichier”, souvent représentée par un trombone ou un fichier, vous permettra de sélectionner le fichier que vous souhaitez joindre à votre mail, en naviguant dans les dossiers de votre ordinateur.</a:t>
            </a:r>
          </a:p>
          <a:p>
            <a:pPr>
              <a:lnSpc>
                <a:spcPts val="4092"/>
              </a:lnSpc>
              <a:spcBef>
                <a:spcPct val="0"/>
              </a:spcBef>
            </a:pPr>
            <a:r>
              <a:rPr lang="en-US" sz="2923">
                <a:solidFill>
                  <a:srgbClr val="000000"/>
                </a:solidFill>
                <a:latin typeface="Open Sans"/>
              </a:rPr>
              <a:t>Une fois le fichier sélectionné, attendez qu’il soit téléchargé complètement, avant d’envoyer votre mail (la vitesse de téléchargement dépend de la taille du fichier et de la qualité de votre connexion Internet).</a:t>
            </a:r>
          </a:p>
        </p:txBody>
      </p:sp>
      <p:sp>
        <p:nvSpPr>
          <p:cNvPr name="Freeform 6" id="6"/>
          <p:cNvSpPr/>
          <p:nvPr/>
        </p:nvSpPr>
        <p:spPr>
          <a:xfrm flipH="false" flipV="false" rot="0">
            <a:off x="5055044" y="6537406"/>
            <a:ext cx="12485669" cy="3098131"/>
          </a:xfrm>
          <a:custGeom>
            <a:avLst/>
            <a:gdLst/>
            <a:ahLst/>
            <a:cxnLst/>
            <a:rect r="r" b="b" t="t" l="l"/>
            <a:pathLst>
              <a:path h="3098131" w="12485669">
                <a:moveTo>
                  <a:pt x="0" y="0"/>
                </a:moveTo>
                <a:lnTo>
                  <a:pt x="12485669" y="0"/>
                </a:lnTo>
                <a:lnTo>
                  <a:pt x="12485669" y="3098131"/>
                </a:lnTo>
                <a:lnTo>
                  <a:pt x="0" y="3098131"/>
                </a:lnTo>
                <a:lnTo>
                  <a:pt x="0" y="0"/>
                </a:lnTo>
                <a:close/>
              </a:path>
            </a:pathLst>
          </a:custGeom>
          <a:blipFill>
            <a:blip r:embed="rId5"/>
            <a:stretch>
              <a:fillRect l="-57004" t="-402517" r="0" b="0"/>
            </a:stretch>
          </a:blipFill>
          <a:ln w="38100" cap="sq">
            <a:solidFill>
              <a:srgbClr val="000000"/>
            </a:solidFill>
            <a:prstDash val="solid"/>
            <a:miter/>
          </a:ln>
        </p:spPr>
      </p:sp>
      <p:grpSp>
        <p:nvGrpSpPr>
          <p:cNvPr name="Group 7" id="7"/>
          <p:cNvGrpSpPr/>
          <p:nvPr/>
        </p:nvGrpSpPr>
        <p:grpSpPr>
          <a:xfrm rot="0">
            <a:off x="8869227" y="8321482"/>
            <a:ext cx="1314056" cy="1314056"/>
            <a:chOff x="0" y="0"/>
            <a:chExt cx="812800" cy="812800"/>
          </a:xfrm>
        </p:grpSpPr>
        <p:sp>
          <p:nvSpPr>
            <p:cNvPr name="Freeform 8" id="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71450" cap="sq">
              <a:solidFill>
                <a:srgbClr val="CD0A3C"/>
              </a:solidFill>
              <a:prstDash val="solid"/>
              <a:miter/>
            </a:ln>
          </p:spPr>
        </p:sp>
        <p:sp>
          <p:nvSpPr>
            <p:cNvPr name="TextBox 9" id="9"/>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sp>
        <p:nvSpPr>
          <p:cNvPr name="TextBox 10" id="10"/>
          <p:cNvSpPr txBox="true"/>
          <p:nvPr/>
        </p:nvSpPr>
        <p:spPr>
          <a:xfrm rot="0">
            <a:off x="553622" y="1280275"/>
            <a:ext cx="7901285"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principales fonctionnalités de Gmail</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2115344"/>
            <a:ext cx="3449838" cy="6148933"/>
          </a:xfrm>
          <a:custGeom>
            <a:avLst/>
            <a:gdLst/>
            <a:ahLst/>
            <a:cxnLst/>
            <a:rect r="r" b="b" t="t" l="l"/>
            <a:pathLst>
              <a:path h="6148933" w="3449838">
                <a:moveTo>
                  <a:pt x="0" y="0"/>
                </a:moveTo>
                <a:lnTo>
                  <a:pt x="3449837" y="0"/>
                </a:lnTo>
                <a:lnTo>
                  <a:pt x="3449837" y="6148933"/>
                </a:lnTo>
                <a:lnTo>
                  <a:pt x="0" y="6148933"/>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80275"/>
            <a:ext cx="7901285"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principales fonctionnalités de Gmail</a:t>
            </a:r>
          </a:p>
        </p:txBody>
      </p:sp>
      <p:sp>
        <p:nvSpPr>
          <p:cNvPr name="TextBox 7" id="7"/>
          <p:cNvSpPr txBox="true"/>
          <p:nvPr/>
        </p:nvSpPr>
        <p:spPr>
          <a:xfrm rot="0">
            <a:off x="4504264" y="2130337"/>
            <a:ext cx="9390329" cy="30594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Les libellés </a:t>
            </a:r>
          </a:p>
          <a:p>
            <a:pPr>
              <a:lnSpc>
                <a:spcPts val="4092"/>
              </a:lnSpc>
            </a:pPr>
            <a:r>
              <a:rPr lang="en-US" sz="2923">
                <a:solidFill>
                  <a:srgbClr val="000000"/>
                </a:solidFill>
                <a:latin typeface="Open Sans"/>
              </a:rPr>
              <a:t>A droite de votre interface, vous trouverez différents libellés pour faciliter l’utilisation de votre messagerie. </a:t>
            </a:r>
          </a:p>
          <a:p>
            <a:pPr>
              <a:lnSpc>
                <a:spcPts val="4092"/>
              </a:lnSpc>
              <a:spcBef>
                <a:spcPct val="0"/>
              </a:spcBef>
            </a:pPr>
            <a:r>
              <a:rPr lang="en-US" sz="2923">
                <a:solidFill>
                  <a:srgbClr val="000000"/>
                </a:solidFill>
                <a:latin typeface="Open Sans"/>
              </a:rPr>
              <a:t>Semblables aux dossiers, ils permettent de mieux organiser et classer vos mails. Ils peuvent être personnalisés selon vos besoins, affichés ou masqués. </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6391342"/>
            <a:ext cx="11067985" cy="2573996"/>
          </a:xfrm>
          <a:custGeom>
            <a:avLst/>
            <a:gdLst/>
            <a:ahLst/>
            <a:cxnLst/>
            <a:rect r="r" b="b" t="t" l="l"/>
            <a:pathLst>
              <a:path h="2573996" w="11067985">
                <a:moveTo>
                  <a:pt x="0" y="0"/>
                </a:moveTo>
                <a:lnTo>
                  <a:pt x="11067984" y="0"/>
                </a:lnTo>
                <a:lnTo>
                  <a:pt x="11067984" y="2573996"/>
                </a:lnTo>
                <a:lnTo>
                  <a:pt x="0" y="2573996"/>
                </a:lnTo>
                <a:lnTo>
                  <a:pt x="0" y="0"/>
                </a:lnTo>
                <a:close/>
              </a:path>
            </a:pathLst>
          </a:custGeom>
          <a:blipFill>
            <a:blip r:embed="rId5"/>
            <a:stretch>
              <a:fillRect l="0" t="0" r="0" b="-62112"/>
            </a:stretch>
          </a:blipFill>
          <a:ln w="38100" cap="sq">
            <a:solidFill>
              <a:srgbClr val="000000"/>
            </a:solidFill>
            <a:prstDash val="solid"/>
            <a:miter/>
          </a:ln>
        </p:spPr>
      </p:sp>
      <p:sp>
        <p:nvSpPr>
          <p:cNvPr name="Freeform 6" id="6"/>
          <p:cNvSpPr/>
          <p:nvPr/>
        </p:nvSpPr>
        <p:spPr>
          <a:xfrm flipH="false" flipV="false" rot="0">
            <a:off x="6572815" y="3063699"/>
            <a:ext cx="10097583" cy="3022843"/>
          </a:xfrm>
          <a:custGeom>
            <a:avLst/>
            <a:gdLst/>
            <a:ahLst/>
            <a:cxnLst/>
            <a:rect r="r" b="b" t="t" l="l"/>
            <a:pathLst>
              <a:path h="3022843" w="10097583">
                <a:moveTo>
                  <a:pt x="0" y="0"/>
                </a:moveTo>
                <a:lnTo>
                  <a:pt x="10097583" y="0"/>
                </a:lnTo>
                <a:lnTo>
                  <a:pt x="10097583" y="3022843"/>
                </a:lnTo>
                <a:lnTo>
                  <a:pt x="0" y="3022843"/>
                </a:lnTo>
                <a:lnTo>
                  <a:pt x="0" y="0"/>
                </a:lnTo>
                <a:close/>
              </a:path>
            </a:pathLst>
          </a:custGeom>
          <a:blipFill>
            <a:blip r:embed="rId6"/>
            <a:stretch>
              <a:fillRect l="0" t="0" r="0" b="0"/>
            </a:stretch>
          </a:blipFill>
          <a:ln w="38100" cap="sq">
            <a:solidFill>
              <a:srgbClr val="000000"/>
            </a:solidFill>
            <a:prstDash val="solid"/>
            <a:miter/>
          </a:ln>
        </p:spPr>
      </p:sp>
      <p:sp>
        <p:nvSpPr>
          <p:cNvPr name="TextBox 7" id="7"/>
          <p:cNvSpPr txBox="true"/>
          <p:nvPr/>
        </p:nvSpPr>
        <p:spPr>
          <a:xfrm rot="0">
            <a:off x="11953607" y="6339870"/>
            <a:ext cx="5808839" cy="35738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Rechercher un mail</a:t>
            </a:r>
          </a:p>
          <a:p>
            <a:pPr>
              <a:lnSpc>
                <a:spcPts val="4092"/>
              </a:lnSpc>
              <a:spcBef>
                <a:spcPct val="0"/>
              </a:spcBef>
            </a:pPr>
            <a:r>
              <a:rPr lang="en-US" sz="2923">
                <a:solidFill>
                  <a:srgbClr val="000000"/>
                </a:solidFill>
                <a:latin typeface="Open Sans"/>
              </a:rPr>
              <a:t>En cliquant tout en haut sur “Rechercher un mail”, vous pouvez trouver rapidement des anciens mails, en utilisant des filtres et des critères de recherche. </a:t>
            </a:r>
          </a:p>
        </p:txBody>
      </p:sp>
      <p:sp>
        <p:nvSpPr>
          <p:cNvPr name="TextBox 8" id="8"/>
          <p:cNvSpPr txBox="true"/>
          <p:nvPr/>
        </p:nvSpPr>
        <p:spPr>
          <a:xfrm rot="0">
            <a:off x="553622" y="1280275"/>
            <a:ext cx="7901285"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principales fonctionnalités de Gmail</a:t>
            </a:r>
          </a:p>
        </p:txBody>
      </p:sp>
      <p:sp>
        <p:nvSpPr>
          <p:cNvPr name="TextBox 9" id="9"/>
          <p:cNvSpPr txBox="true"/>
          <p:nvPr/>
        </p:nvSpPr>
        <p:spPr>
          <a:xfrm rot="0">
            <a:off x="553622" y="1903487"/>
            <a:ext cx="5797483" cy="40881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Les spams</a:t>
            </a:r>
          </a:p>
          <a:p>
            <a:pPr>
              <a:lnSpc>
                <a:spcPts val="4092"/>
              </a:lnSpc>
              <a:spcBef>
                <a:spcPct val="0"/>
              </a:spcBef>
            </a:pPr>
            <a:r>
              <a:rPr lang="en-US" sz="2923">
                <a:solidFill>
                  <a:srgbClr val="000000"/>
                </a:solidFill>
                <a:latin typeface="Open Sans"/>
              </a:rPr>
              <a:t>Gmail dispose d'un filtre anti-spam qui réduit la quantité de courrier indésirable que vous recevez, qui arrive dans un dossier à part. Ces mails sont automatiquement éliminés après 30 jours.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DAFxm_Gvmuw</dc:identifier>
  <dcterms:modified xsi:type="dcterms:W3CDTF">2011-08-01T06:04:30Z</dcterms:modified>
  <cp:revision>1</cp:revision>
  <dc:title>Les services de messagerie</dc:title>
</cp:coreProperties>
</file>