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Financé par l’Union européenne. Les points de vue et avis exprimés n’engagent toutefois que leur(s) auteur(s) et ne reflètent pas nécessairement ceux de l’Union européenne ou de l’Agence exécutive européenne pour l’éducation et la culture (EACEA). Ni l’Union européenne ni l’EACEA ne sauraient en être tenues pour responsables. Numéro projet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Collaborer efficacement en ligne avec Google Drive</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5</a:t>
            </a:r>
          </a:p>
          <a:p>
            <a:pPr algn="ctr">
              <a:lnSpc>
                <a:spcPts val="5772"/>
              </a:lnSpc>
              <a:spcBef>
                <a:spcPct val="0"/>
              </a:spcBef>
            </a:pPr>
            <a:r>
              <a:rPr lang="en-US" sz="4123">
                <a:solidFill>
                  <a:srgbClr val="000000"/>
                </a:solidFill>
                <a:latin typeface="Open Sans Bold"/>
              </a:rPr>
              <a:t>Les services de stockage et de partage en ligne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127352" y="5050953"/>
            <a:ext cx="1799375" cy="1703898"/>
          </a:xfrm>
          <a:custGeom>
            <a:avLst/>
            <a:gdLst/>
            <a:ahLst/>
            <a:cxnLst/>
            <a:rect r="r" b="b" t="t" l="l"/>
            <a:pathLst>
              <a:path h="1703898" w="1799375">
                <a:moveTo>
                  <a:pt x="0" y="0"/>
                </a:moveTo>
                <a:lnTo>
                  <a:pt x="1799375" y="0"/>
                </a:lnTo>
                <a:lnTo>
                  <a:pt x="1799375" y="1703898"/>
                </a:lnTo>
                <a:lnTo>
                  <a:pt x="0" y="1703898"/>
                </a:lnTo>
                <a:lnTo>
                  <a:pt x="0" y="0"/>
                </a:lnTo>
                <a:close/>
              </a:path>
            </a:pathLst>
          </a:custGeom>
          <a:blipFill>
            <a:blip r:embed="rId5"/>
            <a:stretch>
              <a:fillRect l="0" t="0" r="0" b="0"/>
            </a:stretch>
          </a:blipFill>
        </p:spPr>
      </p:sp>
      <p:sp>
        <p:nvSpPr>
          <p:cNvPr name="Freeform 6" id="6"/>
          <p:cNvSpPr/>
          <p:nvPr/>
        </p:nvSpPr>
        <p:spPr>
          <a:xfrm flipH="false" flipV="false" rot="0">
            <a:off x="5028311" y="4764660"/>
            <a:ext cx="3485795" cy="2323863"/>
          </a:xfrm>
          <a:custGeom>
            <a:avLst/>
            <a:gdLst/>
            <a:ahLst/>
            <a:cxnLst/>
            <a:rect r="r" b="b" t="t" l="l"/>
            <a:pathLst>
              <a:path h="2323863" w="3485795">
                <a:moveTo>
                  <a:pt x="0" y="0"/>
                </a:moveTo>
                <a:lnTo>
                  <a:pt x="3485795" y="0"/>
                </a:lnTo>
                <a:lnTo>
                  <a:pt x="3485795" y="2323864"/>
                </a:lnTo>
                <a:lnTo>
                  <a:pt x="0" y="2323864"/>
                </a:lnTo>
                <a:lnTo>
                  <a:pt x="0" y="0"/>
                </a:lnTo>
                <a:close/>
              </a:path>
            </a:pathLst>
          </a:custGeom>
          <a:blipFill>
            <a:blip r:embed="rId6"/>
            <a:stretch>
              <a:fillRect l="0" t="0" r="0" b="0"/>
            </a:stretch>
          </a:blipFill>
        </p:spPr>
      </p:sp>
      <p:sp>
        <p:nvSpPr>
          <p:cNvPr name="Freeform 7" id="7"/>
          <p:cNvSpPr/>
          <p:nvPr/>
        </p:nvSpPr>
        <p:spPr>
          <a:xfrm flipH="false" flipV="false" rot="0">
            <a:off x="9693333" y="5304226"/>
            <a:ext cx="1984206" cy="1116116"/>
          </a:xfrm>
          <a:custGeom>
            <a:avLst/>
            <a:gdLst/>
            <a:ahLst/>
            <a:cxnLst/>
            <a:rect r="r" b="b" t="t" l="l"/>
            <a:pathLst>
              <a:path h="1116116" w="1984206">
                <a:moveTo>
                  <a:pt x="0" y="0"/>
                </a:moveTo>
                <a:lnTo>
                  <a:pt x="1984206" y="0"/>
                </a:lnTo>
                <a:lnTo>
                  <a:pt x="1984206" y="1116116"/>
                </a:lnTo>
                <a:lnTo>
                  <a:pt x="0" y="1116116"/>
                </a:lnTo>
                <a:lnTo>
                  <a:pt x="0" y="0"/>
                </a:lnTo>
                <a:close/>
              </a:path>
            </a:pathLst>
          </a:custGeom>
          <a:blipFill>
            <a:blip r:embed="rId7"/>
            <a:stretch>
              <a:fillRect l="0" t="0" r="0" b="0"/>
            </a:stretch>
          </a:blipFill>
        </p:spPr>
      </p:sp>
      <p:sp>
        <p:nvSpPr>
          <p:cNvPr name="Freeform 8" id="8"/>
          <p:cNvSpPr/>
          <p:nvPr/>
        </p:nvSpPr>
        <p:spPr>
          <a:xfrm flipH="false" flipV="false" rot="0">
            <a:off x="13016797" y="5380776"/>
            <a:ext cx="3165732" cy="1091632"/>
          </a:xfrm>
          <a:custGeom>
            <a:avLst/>
            <a:gdLst/>
            <a:ahLst/>
            <a:cxnLst/>
            <a:rect r="r" b="b" t="t" l="l"/>
            <a:pathLst>
              <a:path h="1091632" w="3165732">
                <a:moveTo>
                  <a:pt x="0" y="0"/>
                </a:moveTo>
                <a:lnTo>
                  <a:pt x="3165732" y="0"/>
                </a:lnTo>
                <a:lnTo>
                  <a:pt x="3165732" y="1091632"/>
                </a:lnTo>
                <a:lnTo>
                  <a:pt x="0" y="1091632"/>
                </a:lnTo>
                <a:lnTo>
                  <a:pt x="0" y="0"/>
                </a:lnTo>
                <a:close/>
              </a:path>
            </a:pathLst>
          </a:custGeom>
          <a:blipFill>
            <a:blip r:embed="rId8"/>
            <a:stretch>
              <a:fillRect l="0" t="0" r="0" b="0"/>
            </a:stretch>
          </a:blipFill>
        </p:spPr>
      </p:sp>
      <p:sp>
        <p:nvSpPr>
          <p:cNvPr name="TextBox 9" id="9"/>
          <p:cNvSpPr txBox="true"/>
          <p:nvPr/>
        </p:nvSpPr>
        <p:spPr>
          <a:xfrm rot="0">
            <a:off x="558400" y="2000627"/>
            <a:ext cx="16204985" cy="2030234"/>
          </a:xfrm>
          <a:prstGeom prst="rect">
            <a:avLst/>
          </a:prstGeom>
        </p:spPr>
        <p:txBody>
          <a:bodyPr anchor="t" rtlCol="false" tIns="0" lIns="0" bIns="0" rIns="0">
            <a:spAutoFit/>
          </a:bodyPr>
          <a:lstStyle/>
          <a:p>
            <a:pPr>
              <a:lnSpc>
                <a:spcPts val="4091"/>
              </a:lnSpc>
              <a:spcBef>
                <a:spcPct val="0"/>
              </a:spcBef>
            </a:pPr>
            <a:r>
              <a:rPr lang="en-US" sz="2922">
                <a:solidFill>
                  <a:srgbClr val="000000"/>
                </a:solidFill>
                <a:latin typeface="Open Sans"/>
              </a:rPr>
              <a:t>C’est une plateforme qui permet aux utilisateurs de stocker, gérer et accéder à leurs fichiers et données sur des serveurs distants via Internet, au lieu de stocker des fichiers localement sur un ordinateur ou un périphérique de stockage physique. Ces données peuvent être ensuite accessibles depuis n'importe quel appareil connecté à Internet.</a:t>
            </a:r>
          </a:p>
        </p:txBody>
      </p:sp>
      <p:sp>
        <p:nvSpPr>
          <p:cNvPr name="TextBox 10" id="10"/>
          <p:cNvSpPr txBox="true"/>
          <p:nvPr/>
        </p:nvSpPr>
        <p:spPr>
          <a:xfrm rot="0">
            <a:off x="558400" y="1340636"/>
            <a:ext cx="896213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Qu’est-ce qu’un service de stockage en ligne? </a:t>
            </a:r>
          </a:p>
        </p:txBody>
      </p:sp>
      <p:sp>
        <p:nvSpPr>
          <p:cNvPr name="TextBox 11" id="11"/>
          <p:cNvSpPr txBox="true"/>
          <p:nvPr/>
        </p:nvSpPr>
        <p:spPr>
          <a:xfrm rot="0">
            <a:off x="558400" y="4212563"/>
            <a:ext cx="951547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Les service de stockage en ligne les plus populaires </a:t>
            </a:r>
          </a:p>
        </p:txBody>
      </p:sp>
      <p:sp>
        <p:nvSpPr>
          <p:cNvPr name="TextBox 12" id="12"/>
          <p:cNvSpPr txBox="true"/>
          <p:nvPr/>
        </p:nvSpPr>
        <p:spPr>
          <a:xfrm rot="0">
            <a:off x="1535405" y="6498825"/>
            <a:ext cx="2983267" cy="299021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Drive</a:t>
            </a:r>
          </a:p>
          <a:p>
            <a:pPr algn="ctr">
              <a:lnSpc>
                <a:spcPts val="2659"/>
              </a:lnSpc>
              <a:spcBef>
                <a:spcPct val="0"/>
              </a:spcBef>
            </a:pPr>
            <a:r>
              <a:rPr lang="en-US" sz="1899">
                <a:solidFill>
                  <a:srgbClr val="000000"/>
                </a:solidFill>
                <a:latin typeface="Open Sans"/>
              </a:rPr>
              <a:t>Offert par Google, il propose 15 Go d'espace de stockage gratuit avec une intégration étroite aux autres services Google tels que Gmail et Google Docs. </a:t>
            </a:r>
          </a:p>
        </p:txBody>
      </p:sp>
      <p:sp>
        <p:nvSpPr>
          <p:cNvPr name="TextBox 13" id="13"/>
          <p:cNvSpPr txBox="true"/>
          <p:nvPr/>
        </p:nvSpPr>
        <p:spPr>
          <a:xfrm rot="0">
            <a:off x="5279575" y="6832200"/>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Dropbox</a:t>
            </a:r>
          </a:p>
          <a:p>
            <a:pPr algn="ctr">
              <a:lnSpc>
                <a:spcPts val="2659"/>
              </a:lnSpc>
              <a:spcBef>
                <a:spcPct val="0"/>
              </a:spcBef>
            </a:pPr>
            <a:r>
              <a:rPr lang="en-US" sz="1899">
                <a:solidFill>
                  <a:srgbClr val="000000"/>
                </a:solidFill>
                <a:latin typeface="Open Sans"/>
              </a:rPr>
              <a:t>Il propose un espace de stockage gratuit limité, avec la possibilité d'augmenter l'espace par le biais de plans payants. Il est largement utilisé à des fins professionnelles.</a:t>
            </a:r>
          </a:p>
        </p:txBody>
      </p:sp>
      <p:sp>
        <p:nvSpPr>
          <p:cNvPr name="TextBox 14" id="14"/>
          <p:cNvSpPr txBox="true"/>
          <p:nvPr/>
        </p:nvSpPr>
        <p:spPr>
          <a:xfrm rot="0">
            <a:off x="9193802" y="6801485"/>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One Drive</a:t>
            </a:r>
          </a:p>
          <a:p>
            <a:pPr algn="ctr">
              <a:lnSpc>
                <a:spcPts val="2659"/>
              </a:lnSpc>
              <a:spcBef>
                <a:spcPct val="0"/>
              </a:spcBef>
            </a:pPr>
            <a:r>
              <a:rPr lang="en-US" sz="1899">
                <a:solidFill>
                  <a:srgbClr val="000000"/>
                </a:solidFill>
                <a:latin typeface="Open Sans"/>
              </a:rPr>
              <a:t>Intégré à Microsoft 365, il offre une intégration étroite avec les applications Microsoft. Les utilisateurs bénéficient généralement de 5 Go d'espace de stockage gratuit.</a:t>
            </a:r>
          </a:p>
        </p:txBody>
      </p:sp>
      <p:sp>
        <p:nvSpPr>
          <p:cNvPr name="TextBox 15" id="15"/>
          <p:cNvSpPr txBox="true"/>
          <p:nvPr/>
        </p:nvSpPr>
        <p:spPr>
          <a:xfrm rot="0">
            <a:off x="13108029" y="6801485"/>
            <a:ext cx="2983267" cy="29902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Amazon S3</a:t>
            </a:r>
          </a:p>
          <a:p>
            <a:pPr algn="ctr">
              <a:lnSpc>
                <a:spcPts val="2659"/>
              </a:lnSpc>
              <a:spcBef>
                <a:spcPct val="0"/>
              </a:spcBef>
            </a:pPr>
            <a:r>
              <a:rPr lang="en-US" sz="1899">
                <a:solidFill>
                  <a:srgbClr val="000000"/>
                </a:solidFill>
                <a:latin typeface="Open Sans"/>
              </a:rPr>
              <a:t>C’est un service de stockage en ligne très utilisé par les entreprises. Il est extrêmement échelonné pour répondre aux besoins des entreprises de toutes tailles.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71596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Les utilisateurs peuvent télécharger des fichiers, des documents, des photos, des vidéos sur le service de </a:t>
            </a:r>
            <a:r>
              <a:rPr lang="en-US" sz="3123">
                <a:solidFill>
                  <a:srgbClr val="000000"/>
                </a:solidFill>
                <a:latin typeface="Open Sans Bold"/>
              </a:rPr>
              <a:t>stockage en ligne</a:t>
            </a:r>
            <a:r>
              <a:rPr lang="en-US" sz="3123">
                <a:solidFill>
                  <a:srgbClr val="000000"/>
                </a:solidFill>
                <a:latin typeface="Open Sans"/>
              </a:rPr>
              <a:t>.</a:t>
            </a:r>
          </a:p>
          <a:p>
            <a:pPr marL="674317" indent="-337159" lvl="1">
              <a:lnSpc>
                <a:spcPts val="4372"/>
              </a:lnSpc>
              <a:buFont typeface="Arial"/>
              <a:buChar char="•"/>
            </a:pPr>
            <a:r>
              <a:rPr lang="en-US" sz="3123">
                <a:solidFill>
                  <a:srgbClr val="000000"/>
                </a:solidFill>
                <a:latin typeface="Open Sans"/>
              </a:rPr>
              <a:t>L</a:t>
            </a:r>
            <a:r>
              <a:rPr lang="en-US" sz="3123">
                <a:solidFill>
                  <a:srgbClr val="000000"/>
                </a:solidFill>
                <a:latin typeface="Open Sans"/>
              </a:rPr>
              <a:t>es données stockées peuvent être </a:t>
            </a:r>
            <a:r>
              <a:rPr lang="en-US" sz="3123">
                <a:solidFill>
                  <a:srgbClr val="000000"/>
                </a:solidFill>
                <a:latin typeface="Open Sans Bold"/>
              </a:rPr>
              <a:t>synchronisées </a:t>
            </a:r>
            <a:r>
              <a:rPr lang="en-US" sz="3123">
                <a:solidFill>
                  <a:srgbClr val="000000"/>
                </a:solidFill>
                <a:latin typeface="Open Sans"/>
              </a:rPr>
              <a:t>automatiquement sur plusieurs appareils et donc accessibles depuis n'importe quel appareil connecté à Internet.</a:t>
            </a:r>
          </a:p>
          <a:p>
            <a:pPr marL="674317" indent="-337159" lvl="1">
              <a:lnSpc>
                <a:spcPts val="4372"/>
              </a:lnSpc>
              <a:buFont typeface="Arial"/>
              <a:buChar char="•"/>
            </a:pPr>
            <a:r>
              <a:rPr lang="en-US" sz="3123">
                <a:solidFill>
                  <a:srgbClr val="000000"/>
                </a:solidFill>
                <a:latin typeface="Open Sans"/>
              </a:rPr>
              <a:t>Vous pouvez </a:t>
            </a:r>
            <a:r>
              <a:rPr lang="en-US" sz="3123">
                <a:solidFill>
                  <a:srgbClr val="000000"/>
                </a:solidFill>
                <a:latin typeface="Open Sans Bold"/>
              </a:rPr>
              <a:t>partager des fichiers</a:t>
            </a:r>
            <a:r>
              <a:rPr lang="en-US" sz="3123">
                <a:solidFill>
                  <a:srgbClr val="000000"/>
                </a:solidFill>
                <a:latin typeface="Open Sans"/>
              </a:rPr>
              <a:t> ou des dossiers avec d'autres utilisateurs en leur envoyant des liens d'accès, en définissant des autorisations pour contrôler ce qu’ils peuvent faire avec les fichiers partagés.</a:t>
            </a:r>
          </a:p>
          <a:p>
            <a:pPr marL="674317" indent="-337159" lvl="1">
              <a:lnSpc>
                <a:spcPts val="4372"/>
              </a:lnSpc>
              <a:buFont typeface="Arial"/>
              <a:buChar char="•"/>
            </a:pPr>
            <a:r>
              <a:rPr lang="en-US" sz="3123">
                <a:solidFill>
                  <a:srgbClr val="000000"/>
                </a:solidFill>
                <a:latin typeface="Open Sans"/>
              </a:rPr>
              <a:t>Certains services de stockage en ligne intègrent des</a:t>
            </a:r>
            <a:r>
              <a:rPr lang="en-US" sz="3123">
                <a:solidFill>
                  <a:srgbClr val="000000"/>
                </a:solidFill>
                <a:latin typeface="Open Sans Bold"/>
              </a:rPr>
              <a:t> outils de collaboration </a:t>
            </a:r>
            <a:r>
              <a:rPr lang="en-US" sz="3123">
                <a:solidFill>
                  <a:srgbClr val="000000"/>
                </a:solidFill>
                <a:latin typeface="Open Sans"/>
              </a:rPr>
              <a:t>qui permettent à plusieurs utilisateurs de travailler ensemble sur des documents, des feuilles de calcul, des présentations, en temps réel.</a:t>
            </a:r>
          </a:p>
          <a:p>
            <a:pPr marL="674317" indent="-337159" lvl="1">
              <a:lnSpc>
                <a:spcPts val="4372"/>
              </a:lnSpc>
              <a:buFont typeface="Arial"/>
              <a:buChar char="•"/>
            </a:pPr>
            <a:r>
              <a:rPr lang="en-US" sz="3123">
                <a:solidFill>
                  <a:srgbClr val="000000"/>
                </a:solidFill>
                <a:latin typeface="Open Sans"/>
              </a:rPr>
              <a:t>Les services de stockage en ligne offrent généralement des fonctionnalités de sécurité pour </a:t>
            </a:r>
            <a:r>
              <a:rPr lang="en-US" sz="3123">
                <a:solidFill>
                  <a:srgbClr val="000000"/>
                </a:solidFill>
                <a:latin typeface="Open Sans Bold"/>
              </a:rPr>
              <a:t>protéger les données</a:t>
            </a:r>
            <a:r>
              <a:rPr lang="en-US" sz="3123">
                <a:solidFill>
                  <a:srgbClr val="000000"/>
                </a:solidFill>
                <a:latin typeface="Open Sans"/>
              </a:rPr>
              <a:t> des utilisateurs, ainsi que des sauvegardes automatiques pour prévenir la perte de données.</a:t>
            </a:r>
          </a:p>
        </p:txBody>
      </p:sp>
      <p:sp>
        <p:nvSpPr>
          <p:cNvPr name="TextBox 6" id="6"/>
          <p:cNvSpPr txBox="true"/>
          <p:nvPr/>
        </p:nvSpPr>
        <p:spPr>
          <a:xfrm rot="0">
            <a:off x="558400" y="1340636"/>
            <a:ext cx="1036617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Les fonctionnalités des services de stockage en ligne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144000" y="2217596"/>
            <a:ext cx="5584302" cy="6315870"/>
          </a:xfrm>
          <a:custGeom>
            <a:avLst/>
            <a:gdLst/>
            <a:ahLst/>
            <a:cxnLst/>
            <a:rect r="r" b="b" t="t" l="l"/>
            <a:pathLst>
              <a:path h="6315870" w="5584302">
                <a:moveTo>
                  <a:pt x="0" y="0"/>
                </a:moveTo>
                <a:lnTo>
                  <a:pt x="5584302" y="0"/>
                </a:lnTo>
                <a:lnTo>
                  <a:pt x="5584302" y="6315870"/>
                </a:lnTo>
                <a:lnTo>
                  <a:pt x="0" y="6315870"/>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149891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Découverte et prise en main de Google Drive</a:t>
            </a:r>
          </a:p>
        </p:txBody>
      </p:sp>
      <p:sp>
        <p:nvSpPr>
          <p:cNvPr name="TextBox 7" id="7"/>
          <p:cNvSpPr txBox="true"/>
          <p:nvPr/>
        </p:nvSpPr>
        <p:spPr>
          <a:xfrm rot="0">
            <a:off x="553622" y="1743185"/>
            <a:ext cx="7969098" cy="43974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Italics"/>
              </a:rPr>
              <a:t>Charger un fichier</a:t>
            </a:r>
          </a:p>
          <a:p>
            <a:pPr algn="just">
              <a:lnSpc>
                <a:spcPts val="4372"/>
              </a:lnSpc>
              <a:spcBef>
                <a:spcPct val="0"/>
              </a:spcBef>
            </a:pPr>
            <a:r>
              <a:rPr lang="en-US" sz="3123">
                <a:solidFill>
                  <a:srgbClr val="000000"/>
                </a:solidFill>
                <a:latin typeface="Open Sans"/>
              </a:rPr>
              <a:t>A gauche de votre écran, en cliquant sur “Nouveau”, plusieurs choix s’offrent à vous. Il est possible de créer un nouveau dossier, importer un fichier ou un dossier ou encore créer un document grâce aux services intégrés de Google (par exemple, Google Docs et Google Sheets).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326480" y="3278843"/>
            <a:ext cx="8080855" cy="4000023"/>
          </a:xfrm>
          <a:custGeom>
            <a:avLst/>
            <a:gdLst/>
            <a:ahLst/>
            <a:cxnLst/>
            <a:rect r="r" b="b" t="t" l="l"/>
            <a:pathLst>
              <a:path h="4000023" w="8080855">
                <a:moveTo>
                  <a:pt x="0" y="0"/>
                </a:moveTo>
                <a:lnTo>
                  <a:pt x="8080855" y="0"/>
                </a:lnTo>
                <a:lnTo>
                  <a:pt x="8080855" y="4000024"/>
                </a:lnTo>
                <a:lnTo>
                  <a:pt x="0" y="4000024"/>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384367"/>
            <a:ext cx="11498910" cy="885825"/>
          </a:xfrm>
          <a:prstGeom prst="rect">
            <a:avLst/>
          </a:prstGeom>
        </p:spPr>
        <p:txBody>
          <a:bodyPr anchor="t" rtlCol="false" tIns="0" lIns="0" bIns="0" rIns="0">
            <a:spAutoFit/>
          </a:bodyPr>
          <a:lstStyle/>
          <a:p>
            <a:pPr>
              <a:lnSpc>
                <a:spcPts val="3123"/>
              </a:lnSpc>
            </a:pPr>
            <a:r>
              <a:rPr lang="en-US" sz="3123">
                <a:solidFill>
                  <a:srgbClr val="000000"/>
                </a:solidFill>
                <a:latin typeface="Open Sans Bold"/>
              </a:rPr>
              <a:t>Découverte et prise en main de Google Drive</a:t>
            </a:r>
          </a:p>
          <a:p>
            <a:pPr>
              <a:lnSpc>
                <a:spcPts val="4372"/>
              </a:lnSpc>
              <a:spcBef>
                <a:spcPct val="0"/>
              </a:spcBef>
            </a:pPr>
            <a:r>
              <a:rPr lang="en-US" sz="3123">
                <a:solidFill>
                  <a:srgbClr val="000000"/>
                </a:solidFill>
                <a:latin typeface="Open Sans Italics"/>
              </a:rPr>
              <a:t>Partager un fichier avec d’autres utilisateurs</a:t>
            </a:r>
          </a:p>
        </p:txBody>
      </p:sp>
      <p:sp>
        <p:nvSpPr>
          <p:cNvPr name="TextBox 7" id="7"/>
          <p:cNvSpPr txBox="true"/>
          <p:nvPr/>
        </p:nvSpPr>
        <p:spPr>
          <a:xfrm rot="0">
            <a:off x="553622" y="2295635"/>
            <a:ext cx="7311110" cy="6607219"/>
          </a:xfrm>
          <a:prstGeom prst="rect">
            <a:avLst/>
          </a:prstGeom>
        </p:spPr>
        <p:txBody>
          <a:bodyPr anchor="t" rtlCol="false" tIns="0" lIns="0" bIns="0" rIns="0">
            <a:spAutoFit/>
          </a:bodyPr>
          <a:lstStyle/>
          <a:p>
            <a:pPr algn="just">
              <a:lnSpc>
                <a:spcPts val="4372"/>
              </a:lnSpc>
              <a:spcBef>
                <a:spcPct val="0"/>
              </a:spcBef>
            </a:pPr>
            <a:r>
              <a:rPr lang="en-US" sz="3123">
                <a:solidFill>
                  <a:srgbClr val="000000"/>
                </a:solidFill>
                <a:latin typeface="Open Sans"/>
              </a:rPr>
              <a:t>En ouvrant le fichier ou le dossier que vous souhaitez partager, vous cliquez ensuite sur “Partager”. Vous pouvez partager le document en ajoutant les adresses mail de vos collaborateurs (un mail leur sera donc envoyé) ou en copiant le lien pour leur transmettre plus tard. Vous pouvez également décider les modalités d’accès au document et le rôle que vos collaborateurs vont avoir (lecteur, commentateur ou éditeur). </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8799463"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Découverte et prise en main de Google Drive</a:t>
            </a:r>
          </a:p>
          <a:p>
            <a:pPr>
              <a:lnSpc>
                <a:spcPts val="4372"/>
              </a:lnSpc>
              <a:spcBef>
                <a:spcPct val="0"/>
              </a:spcBef>
            </a:pPr>
            <a:r>
              <a:rPr lang="en-US" sz="3123">
                <a:solidFill>
                  <a:srgbClr val="000000"/>
                </a:solidFill>
                <a:latin typeface="Open Sans Italics"/>
              </a:rPr>
              <a:t>A vous de jouer ! </a:t>
            </a:r>
          </a:p>
        </p:txBody>
      </p:sp>
      <p:sp>
        <p:nvSpPr>
          <p:cNvPr name="TextBox 6" id="6"/>
          <p:cNvSpPr txBox="true"/>
          <p:nvPr/>
        </p:nvSpPr>
        <p:spPr>
          <a:xfrm rot="0">
            <a:off x="553622" y="3085328"/>
            <a:ext cx="15853713" cy="55023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Reproduisez les fonctionnalités découvertes en créant un dossier “Formation” dans votre Google Drive. </a:t>
            </a:r>
          </a:p>
          <a:p>
            <a:pPr algn="just">
              <a:lnSpc>
                <a:spcPts val="4372"/>
              </a:lnSpc>
            </a:pPr>
          </a:p>
          <a:p>
            <a:pPr algn="just">
              <a:lnSpc>
                <a:spcPts val="4372"/>
              </a:lnSpc>
            </a:pPr>
            <a:r>
              <a:rPr lang="en-US" sz="3123">
                <a:solidFill>
                  <a:srgbClr val="000000"/>
                </a:solidFill>
                <a:latin typeface="Open Sans"/>
              </a:rPr>
              <a:t>Chargez-y votre présentation Power Point et partagez-la avec le reste du groupe et votre formateur. </a:t>
            </a:r>
          </a:p>
          <a:p>
            <a:pPr algn="just">
              <a:lnSpc>
                <a:spcPts val="4372"/>
              </a:lnSpc>
            </a:pPr>
          </a:p>
          <a:p>
            <a:pPr algn="just">
              <a:lnSpc>
                <a:spcPts val="4372"/>
              </a:lnSpc>
            </a:pPr>
            <a:r>
              <a:rPr lang="en-US" sz="3123">
                <a:solidFill>
                  <a:srgbClr val="000000"/>
                </a:solidFill>
                <a:latin typeface="Open Sans"/>
              </a:rPr>
              <a:t>C’est parti ! </a:t>
            </a:r>
          </a:p>
          <a:p>
            <a:pPr algn="just">
              <a:lnSpc>
                <a:spcPts val="4372"/>
              </a:lnSpc>
            </a:pPr>
            <a:r>
              <a:rPr lang="en-US" sz="3123">
                <a:solidFill>
                  <a:srgbClr val="000000"/>
                </a:solidFill>
                <a:latin typeface="Open Sans"/>
              </a:rPr>
              <a:t> </a:t>
            </a:r>
          </a:p>
          <a:p>
            <a:pPr algn="just">
              <a:lnSpc>
                <a:spcPts val="4372"/>
              </a:lnSpc>
            </a:pPr>
          </a:p>
          <a:p>
            <a:pPr algn="just">
              <a:lnSpc>
                <a:spcPts val="4372"/>
              </a:lnSpc>
              <a:spcBef>
                <a:spcPct val="0"/>
              </a:spcBef>
            </a:pPr>
          </a:p>
        </p:txBody>
      </p:sp>
      <p:sp>
        <p:nvSpPr>
          <p:cNvPr name="Freeform 7" id="7"/>
          <p:cNvSpPr/>
          <p:nvPr/>
        </p:nvSpPr>
        <p:spPr>
          <a:xfrm flipH="false" flipV="false" rot="0">
            <a:off x="12499151" y="5571262"/>
            <a:ext cx="3592145" cy="4114800"/>
          </a:xfrm>
          <a:custGeom>
            <a:avLst/>
            <a:gdLst/>
            <a:ahLst/>
            <a:cxnLst/>
            <a:rect r="r" b="b" t="t" l="l"/>
            <a:pathLst>
              <a:path h="4114800" w="3592145">
                <a:moveTo>
                  <a:pt x="0" y="0"/>
                </a:moveTo>
                <a:lnTo>
                  <a:pt x="3592146" y="0"/>
                </a:lnTo>
                <a:lnTo>
                  <a:pt x="359214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DAFyDy65ufs</dc:identifier>
  <dcterms:modified xsi:type="dcterms:W3CDTF">2011-08-01T06:04:30Z</dcterms:modified>
  <cp:revision>1</cp:revision>
  <dc:title>Les services de stockage en ligne</dc:title>
</cp:coreProperties>
</file>