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Maîtriser son emploi du temps avec Google Agenda</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6</a:t>
            </a:r>
          </a:p>
          <a:p>
            <a:pPr algn="ctr">
              <a:lnSpc>
                <a:spcPts val="5772"/>
              </a:lnSpc>
              <a:spcBef>
                <a:spcPct val="0"/>
              </a:spcBef>
            </a:pPr>
            <a:r>
              <a:rPr lang="en-US" sz="4123">
                <a:solidFill>
                  <a:srgbClr val="000000"/>
                </a:solidFill>
                <a:latin typeface="Open Sans Bold"/>
              </a:rPr>
              <a:t>Les logiciels de planification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306097" y="5205650"/>
            <a:ext cx="1441884" cy="1441884"/>
          </a:xfrm>
          <a:custGeom>
            <a:avLst/>
            <a:gdLst/>
            <a:ahLst/>
            <a:cxnLst/>
            <a:rect r="r" b="b" t="t" l="l"/>
            <a:pathLst>
              <a:path h="1441884" w="1441884">
                <a:moveTo>
                  <a:pt x="0" y="0"/>
                </a:moveTo>
                <a:lnTo>
                  <a:pt x="1441884" y="0"/>
                </a:lnTo>
                <a:lnTo>
                  <a:pt x="1441884" y="1441884"/>
                </a:lnTo>
                <a:lnTo>
                  <a:pt x="0" y="1441884"/>
                </a:lnTo>
                <a:lnTo>
                  <a:pt x="0" y="0"/>
                </a:lnTo>
                <a:close/>
              </a:path>
            </a:pathLst>
          </a:custGeom>
          <a:blipFill>
            <a:blip r:embed="rId5"/>
            <a:stretch>
              <a:fillRect l="0" t="0" r="0" b="0"/>
            </a:stretch>
          </a:blipFill>
        </p:spPr>
      </p:sp>
      <p:sp>
        <p:nvSpPr>
          <p:cNvPr name="Freeform 6" id="6"/>
          <p:cNvSpPr/>
          <p:nvPr/>
        </p:nvSpPr>
        <p:spPr>
          <a:xfrm flipH="false" flipV="false" rot="0">
            <a:off x="6162599" y="5380776"/>
            <a:ext cx="1116116" cy="1116116"/>
          </a:xfrm>
          <a:custGeom>
            <a:avLst/>
            <a:gdLst/>
            <a:ahLst/>
            <a:cxnLst/>
            <a:rect r="r" b="b" t="t" l="l"/>
            <a:pathLst>
              <a:path h="1116116" w="1116116">
                <a:moveTo>
                  <a:pt x="0" y="0"/>
                </a:moveTo>
                <a:lnTo>
                  <a:pt x="1116116" y="0"/>
                </a:lnTo>
                <a:lnTo>
                  <a:pt x="1116116" y="1116116"/>
                </a:lnTo>
                <a:lnTo>
                  <a:pt x="0" y="1116116"/>
                </a:lnTo>
                <a:lnTo>
                  <a:pt x="0" y="0"/>
                </a:lnTo>
                <a:close/>
              </a:path>
            </a:pathLst>
          </a:custGeom>
          <a:blipFill>
            <a:blip r:embed="rId6"/>
            <a:stretch>
              <a:fillRect l="0" t="0" r="0" b="0"/>
            </a:stretch>
          </a:blipFill>
        </p:spPr>
      </p:sp>
      <p:sp>
        <p:nvSpPr>
          <p:cNvPr name="Freeform 7" id="7"/>
          <p:cNvSpPr/>
          <p:nvPr/>
        </p:nvSpPr>
        <p:spPr>
          <a:xfrm flipH="false" flipV="false" rot="0">
            <a:off x="9719101" y="5449798"/>
            <a:ext cx="1932670" cy="1087127"/>
          </a:xfrm>
          <a:custGeom>
            <a:avLst/>
            <a:gdLst/>
            <a:ahLst/>
            <a:cxnLst/>
            <a:rect r="r" b="b" t="t" l="l"/>
            <a:pathLst>
              <a:path h="1087127" w="1932670">
                <a:moveTo>
                  <a:pt x="0" y="0"/>
                </a:moveTo>
                <a:lnTo>
                  <a:pt x="1932670" y="0"/>
                </a:lnTo>
                <a:lnTo>
                  <a:pt x="1932670" y="1087127"/>
                </a:lnTo>
                <a:lnTo>
                  <a:pt x="0" y="1087127"/>
                </a:lnTo>
                <a:lnTo>
                  <a:pt x="0" y="0"/>
                </a:lnTo>
                <a:close/>
              </a:path>
            </a:pathLst>
          </a:custGeom>
          <a:blipFill>
            <a:blip r:embed="rId7"/>
            <a:stretch>
              <a:fillRect l="0" t="0" r="0" b="0"/>
            </a:stretch>
          </a:blipFill>
        </p:spPr>
      </p:sp>
      <p:sp>
        <p:nvSpPr>
          <p:cNvPr name="Freeform 8" id="8"/>
          <p:cNvSpPr/>
          <p:nvPr/>
        </p:nvSpPr>
        <p:spPr>
          <a:xfrm flipH="false" flipV="false" rot="0">
            <a:off x="13387877" y="5686365"/>
            <a:ext cx="2423571" cy="480454"/>
          </a:xfrm>
          <a:custGeom>
            <a:avLst/>
            <a:gdLst/>
            <a:ahLst/>
            <a:cxnLst/>
            <a:rect r="r" b="b" t="t" l="l"/>
            <a:pathLst>
              <a:path h="480454" w="2423571">
                <a:moveTo>
                  <a:pt x="0" y="0"/>
                </a:moveTo>
                <a:lnTo>
                  <a:pt x="2423571" y="0"/>
                </a:lnTo>
                <a:lnTo>
                  <a:pt x="2423571" y="480454"/>
                </a:lnTo>
                <a:lnTo>
                  <a:pt x="0" y="480454"/>
                </a:lnTo>
                <a:lnTo>
                  <a:pt x="0" y="0"/>
                </a:lnTo>
                <a:close/>
              </a:path>
            </a:pathLst>
          </a:custGeom>
          <a:blipFill>
            <a:blip r:embed="rId8"/>
            <a:stretch>
              <a:fillRect l="0" t="0" r="0" b="0"/>
            </a:stretch>
          </a:blipFill>
        </p:spPr>
      </p:sp>
      <p:sp>
        <p:nvSpPr>
          <p:cNvPr name="TextBox 9" id="9"/>
          <p:cNvSpPr txBox="true"/>
          <p:nvPr/>
        </p:nvSpPr>
        <p:spPr>
          <a:xfrm rot="0">
            <a:off x="558400" y="1929653"/>
            <a:ext cx="16108694" cy="2030234"/>
          </a:xfrm>
          <a:prstGeom prst="rect">
            <a:avLst/>
          </a:prstGeom>
        </p:spPr>
        <p:txBody>
          <a:bodyPr anchor="t" rtlCol="false" tIns="0" lIns="0" bIns="0" rIns="0">
            <a:spAutoFit/>
          </a:bodyPr>
          <a:lstStyle/>
          <a:p>
            <a:pPr>
              <a:lnSpc>
                <a:spcPts val="4091"/>
              </a:lnSpc>
            </a:pPr>
            <a:r>
              <a:rPr lang="en-US" sz="2922">
                <a:solidFill>
                  <a:srgbClr val="000000"/>
                </a:solidFill>
                <a:latin typeface="Open Sans"/>
              </a:rPr>
              <a:t>C’est un logiciel utilisé pour simplifier la planification, l'organisation et la gestion de tâches et d'événements, améliorer la productivité et la collaboration, et garantir que les projets et les objectifs sont atteints de manière efficace et efficiente.</a:t>
            </a:r>
          </a:p>
          <a:p>
            <a:pPr>
              <a:lnSpc>
                <a:spcPts val="4091"/>
              </a:lnSpc>
              <a:spcBef>
                <a:spcPct val="0"/>
              </a:spcBef>
            </a:pPr>
          </a:p>
        </p:txBody>
      </p:sp>
      <p:sp>
        <p:nvSpPr>
          <p:cNvPr name="TextBox 10" id="10"/>
          <p:cNvSpPr txBox="true"/>
          <p:nvPr/>
        </p:nvSpPr>
        <p:spPr>
          <a:xfrm rot="0">
            <a:off x="558400" y="1340636"/>
            <a:ext cx="804356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logiciel de planification? </a:t>
            </a:r>
          </a:p>
        </p:txBody>
      </p:sp>
      <p:sp>
        <p:nvSpPr>
          <p:cNvPr name="TextBox 11" id="11"/>
          <p:cNvSpPr txBox="true"/>
          <p:nvPr/>
        </p:nvSpPr>
        <p:spPr>
          <a:xfrm rot="0">
            <a:off x="558400" y="4212563"/>
            <a:ext cx="8840242"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logiciels de planification les plus populaires </a:t>
            </a:r>
          </a:p>
        </p:txBody>
      </p:sp>
      <p:sp>
        <p:nvSpPr>
          <p:cNvPr name="TextBox 12" id="12"/>
          <p:cNvSpPr txBox="true"/>
          <p:nvPr/>
        </p:nvSpPr>
        <p:spPr>
          <a:xfrm rot="0">
            <a:off x="1535405"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Agenda</a:t>
            </a:r>
          </a:p>
          <a:p>
            <a:pPr algn="ctr">
              <a:lnSpc>
                <a:spcPts val="2659"/>
              </a:lnSpc>
              <a:spcBef>
                <a:spcPct val="0"/>
              </a:spcBef>
            </a:pPr>
            <a:r>
              <a:rPr lang="en-US" sz="1899">
                <a:solidFill>
                  <a:srgbClr val="000000"/>
                </a:solidFill>
                <a:latin typeface="Open Sans"/>
              </a:rPr>
              <a:t>C’est un calendrier en ligne populaire qui facilite la planification d'événements et de rendez-vous.</a:t>
            </a:r>
          </a:p>
        </p:txBody>
      </p:sp>
      <p:sp>
        <p:nvSpPr>
          <p:cNvPr name="TextBox 13" id="13"/>
          <p:cNvSpPr txBox="true"/>
          <p:nvPr/>
        </p:nvSpPr>
        <p:spPr>
          <a:xfrm rot="0">
            <a:off x="5279575" y="6832200"/>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Project </a:t>
            </a:r>
          </a:p>
          <a:p>
            <a:pPr algn="ctr">
              <a:lnSpc>
                <a:spcPts val="2659"/>
              </a:lnSpc>
              <a:spcBef>
                <a:spcPct val="0"/>
              </a:spcBef>
            </a:pPr>
            <a:r>
              <a:rPr lang="en-US" sz="1899">
                <a:solidFill>
                  <a:srgbClr val="000000"/>
                </a:solidFill>
                <a:latin typeface="Open Sans"/>
              </a:rPr>
              <a:t>Utilisé pour la planification, la gestion des tâches, le suivi des ressources et la création de diagrammes de Gantt.</a:t>
            </a:r>
          </a:p>
        </p:txBody>
      </p:sp>
      <p:sp>
        <p:nvSpPr>
          <p:cNvPr name="TextBox 14" id="14"/>
          <p:cNvSpPr txBox="true"/>
          <p:nvPr/>
        </p:nvSpPr>
        <p:spPr>
          <a:xfrm rot="0">
            <a:off x="9193802"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Trello </a:t>
            </a:r>
          </a:p>
          <a:p>
            <a:pPr algn="ctr">
              <a:lnSpc>
                <a:spcPts val="2659"/>
              </a:lnSpc>
              <a:spcBef>
                <a:spcPct val="0"/>
              </a:spcBef>
            </a:pPr>
            <a:r>
              <a:rPr lang="en-US" sz="1899">
                <a:solidFill>
                  <a:srgbClr val="000000"/>
                </a:solidFill>
                <a:latin typeface="Open Sans"/>
              </a:rPr>
              <a:t>C’est un outil de gestion de projet visuel qui permet de créer des tableaux, des listes et des cartes pour organiser les tâches et les projets.</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Asana </a:t>
            </a:r>
          </a:p>
          <a:p>
            <a:pPr algn="ctr">
              <a:lnSpc>
                <a:spcPts val="2659"/>
              </a:lnSpc>
              <a:spcBef>
                <a:spcPct val="0"/>
              </a:spcBef>
            </a:pPr>
            <a:r>
              <a:rPr lang="en-US" sz="1899">
                <a:solidFill>
                  <a:srgbClr val="000000"/>
                </a:solidFill>
                <a:latin typeface="Open Sans"/>
              </a:rPr>
              <a:t>C’est une plateforme de gestion de projet et de collaboration qui facilite la planification des tâches, le suivi des projets et la collaboration en équipe.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Les logiciels de planification offrent souvent des </a:t>
            </a:r>
            <a:r>
              <a:rPr lang="en-US" sz="3123">
                <a:solidFill>
                  <a:srgbClr val="000000"/>
                </a:solidFill>
                <a:latin typeface="Open Sans Bold"/>
              </a:rPr>
              <a:t>fonctionnalités de calendrier </a:t>
            </a:r>
            <a:r>
              <a:rPr lang="en-US" sz="3123">
                <a:solidFill>
                  <a:srgbClr val="000000"/>
                </a:solidFill>
                <a:latin typeface="Open Sans"/>
              </a:rPr>
              <a:t>pour organiser des événements ainsi que pour définir des rappels.</a:t>
            </a:r>
          </a:p>
          <a:p>
            <a:pPr>
              <a:lnSpc>
                <a:spcPts val="4372"/>
              </a:lnSpc>
            </a:pPr>
          </a:p>
          <a:p>
            <a:pPr marL="674317" indent="-337159" lvl="1">
              <a:lnSpc>
                <a:spcPts val="4372"/>
              </a:lnSpc>
              <a:buFont typeface="Arial"/>
              <a:buChar char="•"/>
            </a:pPr>
            <a:r>
              <a:rPr lang="en-US" sz="3123">
                <a:solidFill>
                  <a:srgbClr val="000000"/>
                </a:solidFill>
                <a:latin typeface="Open Sans"/>
              </a:rPr>
              <a:t>Ils permettent la </a:t>
            </a:r>
            <a:r>
              <a:rPr lang="en-US" sz="3123">
                <a:solidFill>
                  <a:srgbClr val="000000"/>
                </a:solidFill>
                <a:latin typeface="Open Sans Bold"/>
              </a:rPr>
              <a:t>gestion de projets</a:t>
            </a:r>
            <a:r>
              <a:rPr lang="en-US" sz="3123">
                <a:solidFill>
                  <a:srgbClr val="000000"/>
                </a:solidFill>
                <a:latin typeface="Open Sans"/>
              </a:rPr>
              <a:t>, la définition de tâches et leur suivi, l'attribution de responsabilités, la gestion des délais, le suivi de l'avancement et la gestion des ressources.</a:t>
            </a:r>
          </a:p>
          <a:p>
            <a:pPr>
              <a:lnSpc>
                <a:spcPts val="4372"/>
              </a:lnSpc>
            </a:pPr>
          </a:p>
          <a:p>
            <a:pPr marL="674317" indent="-337159" lvl="1">
              <a:lnSpc>
                <a:spcPts val="4372"/>
              </a:lnSpc>
              <a:buFont typeface="Arial"/>
              <a:buChar char="•"/>
            </a:pPr>
            <a:r>
              <a:rPr lang="en-US" sz="3123">
                <a:solidFill>
                  <a:srgbClr val="000000"/>
                </a:solidFill>
                <a:latin typeface="Open Sans"/>
              </a:rPr>
              <a:t>Les membres d'une équipe peuvent </a:t>
            </a:r>
            <a:r>
              <a:rPr lang="en-US" sz="3123">
                <a:solidFill>
                  <a:srgbClr val="000000"/>
                </a:solidFill>
                <a:latin typeface="Open Sans Bold"/>
              </a:rPr>
              <a:t>collaborer</a:t>
            </a:r>
            <a:r>
              <a:rPr lang="en-US" sz="3123">
                <a:solidFill>
                  <a:srgbClr val="000000"/>
                </a:solidFill>
                <a:latin typeface="Open Sans"/>
              </a:rPr>
              <a:t> sur des projets en temps réel, partager des informations et communiquer au sein du logiciel de planification.</a:t>
            </a:r>
          </a:p>
          <a:p>
            <a:pPr>
              <a:lnSpc>
                <a:spcPts val="4372"/>
              </a:lnSpc>
            </a:pPr>
          </a:p>
        </p:txBody>
      </p:sp>
      <p:sp>
        <p:nvSpPr>
          <p:cNvPr name="TextBox 6" id="6"/>
          <p:cNvSpPr txBox="true"/>
          <p:nvPr/>
        </p:nvSpPr>
        <p:spPr>
          <a:xfrm rot="0">
            <a:off x="558400" y="1340636"/>
            <a:ext cx="9447758"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fonctionnalités des logiciels de planification</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144000" y="2806346"/>
            <a:ext cx="6112377" cy="6451954"/>
          </a:xfrm>
          <a:custGeom>
            <a:avLst/>
            <a:gdLst/>
            <a:ahLst/>
            <a:cxnLst/>
            <a:rect r="r" b="b" t="t" l="l"/>
            <a:pathLst>
              <a:path h="6451954" w="6112377">
                <a:moveTo>
                  <a:pt x="0" y="0"/>
                </a:moveTo>
                <a:lnTo>
                  <a:pt x="6112377" y="0"/>
                </a:lnTo>
                <a:lnTo>
                  <a:pt x="6112377" y="6451954"/>
                </a:lnTo>
                <a:lnTo>
                  <a:pt x="0" y="6451954"/>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149891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Découverte et prise en main de Google Agenda</a:t>
            </a:r>
          </a:p>
        </p:txBody>
      </p:sp>
      <p:sp>
        <p:nvSpPr>
          <p:cNvPr name="TextBox 7" id="7"/>
          <p:cNvSpPr txBox="true"/>
          <p:nvPr/>
        </p:nvSpPr>
        <p:spPr>
          <a:xfrm rot="0">
            <a:off x="553622" y="1743185"/>
            <a:ext cx="7969098" cy="71596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Italics"/>
              </a:rPr>
              <a:t>Créer un événement</a:t>
            </a:r>
          </a:p>
          <a:p>
            <a:pPr algn="just">
              <a:lnSpc>
                <a:spcPts val="4372"/>
              </a:lnSpc>
            </a:pPr>
            <a:r>
              <a:rPr lang="en-US" sz="3123">
                <a:solidFill>
                  <a:srgbClr val="000000"/>
                </a:solidFill>
                <a:latin typeface="Open Sans"/>
              </a:rPr>
              <a:t>A gauche de votre écran, en cliquant sur “Créer”, vous avez la possibilité de créer un événement, une tâche ou un planning des rendez-vous. </a:t>
            </a:r>
          </a:p>
          <a:p>
            <a:pPr algn="just">
              <a:lnSpc>
                <a:spcPts val="4372"/>
              </a:lnSpc>
              <a:spcBef>
                <a:spcPct val="0"/>
              </a:spcBef>
            </a:pPr>
            <a:r>
              <a:rPr lang="en-US" sz="3123">
                <a:solidFill>
                  <a:srgbClr val="000000"/>
                </a:solidFill>
                <a:latin typeface="Open Sans"/>
              </a:rPr>
              <a:t>En créant un événement, vous pouvez le personnaliser en ajoutant un titre, le jour, l’heure de début et de fin, la fréquence, le lieu. Vous pouvez également ajouter des invités (qui recevront un mail), ajouter une description ou une pièce jointe, définir une notification de rappel ou encore créer un lien Google Meet pour la réunion.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639189" y="3288667"/>
            <a:ext cx="7942566" cy="4678304"/>
          </a:xfrm>
          <a:custGeom>
            <a:avLst/>
            <a:gdLst/>
            <a:ahLst/>
            <a:cxnLst/>
            <a:rect r="r" b="b" t="t" l="l"/>
            <a:pathLst>
              <a:path h="4678304" w="7942566">
                <a:moveTo>
                  <a:pt x="0" y="0"/>
                </a:moveTo>
                <a:lnTo>
                  <a:pt x="7942567" y="0"/>
                </a:lnTo>
                <a:lnTo>
                  <a:pt x="7942567" y="4678305"/>
                </a:lnTo>
                <a:lnTo>
                  <a:pt x="0" y="4678305"/>
                </a:lnTo>
                <a:lnTo>
                  <a:pt x="0" y="0"/>
                </a:lnTo>
                <a:close/>
              </a:path>
            </a:pathLst>
          </a:custGeom>
          <a:blipFill>
            <a:blip r:embed="rId5"/>
            <a:stretch>
              <a:fillRect l="0" t="0" r="0" b="-28472"/>
            </a:stretch>
          </a:blipFill>
          <a:ln w="38100" cap="sq">
            <a:solidFill>
              <a:srgbClr val="000000"/>
            </a:solidFill>
            <a:prstDash val="solid"/>
            <a:miter/>
          </a:ln>
        </p:spPr>
      </p:sp>
      <p:sp>
        <p:nvSpPr>
          <p:cNvPr name="TextBox 6" id="6"/>
          <p:cNvSpPr txBox="true"/>
          <p:nvPr/>
        </p:nvSpPr>
        <p:spPr>
          <a:xfrm rot="0">
            <a:off x="553622" y="1384367"/>
            <a:ext cx="11498910" cy="885825"/>
          </a:xfrm>
          <a:prstGeom prst="rect">
            <a:avLst/>
          </a:prstGeom>
        </p:spPr>
        <p:txBody>
          <a:bodyPr anchor="t" rtlCol="false" tIns="0" lIns="0" bIns="0" rIns="0">
            <a:spAutoFit/>
          </a:bodyPr>
          <a:lstStyle/>
          <a:p>
            <a:pPr>
              <a:lnSpc>
                <a:spcPts val="3123"/>
              </a:lnSpc>
            </a:pPr>
            <a:r>
              <a:rPr lang="en-US" sz="3123">
                <a:solidFill>
                  <a:srgbClr val="000000"/>
                </a:solidFill>
                <a:latin typeface="Open Sans Bold"/>
              </a:rPr>
              <a:t>Découverte et prise en main de Google Agenda</a:t>
            </a:r>
          </a:p>
          <a:p>
            <a:pPr>
              <a:lnSpc>
                <a:spcPts val="4372"/>
              </a:lnSpc>
              <a:spcBef>
                <a:spcPct val="0"/>
              </a:spcBef>
            </a:pPr>
            <a:r>
              <a:rPr lang="en-US" sz="3123">
                <a:solidFill>
                  <a:srgbClr val="000000"/>
                </a:solidFill>
                <a:latin typeface="Open Sans Italics"/>
              </a:rPr>
              <a:t>Les libellés de couleurs</a:t>
            </a:r>
          </a:p>
        </p:txBody>
      </p:sp>
      <p:sp>
        <p:nvSpPr>
          <p:cNvPr name="TextBox 7" id="7"/>
          <p:cNvSpPr txBox="true"/>
          <p:nvPr/>
        </p:nvSpPr>
        <p:spPr>
          <a:xfrm rot="0">
            <a:off x="553622" y="2295635"/>
            <a:ext cx="7311110" cy="4397419"/>
          </a:xfrm>
          <a:prstGeom prst="rect">
            <a:avLst/>
          </a:prstGeom>
        </p:spPr>
        <p:txBody>
          <a:bodyPr anchor="t" rtlCol="false" tIns="0" lIns="0" bIns="0" rIns="0">
            <a:spAutoFit/>
          </a:bodyPr>
          <a:lstStyle/>
          <a:p>
            <a:pPr algn="just">
              <a:lnSpc>
                <a:spcPts val="4372"/>
              </a:lnSpc>
              <a:spcBef>
                <a:spcPct val="0"/>
              </a:spcBef>
            </a:pPr>
            <a:r>
              <a:rPr lang="en-US" sz="3123">
                <a:solidFill>
                  <a:srgbClr val="000000"/>
                </a:solidFill>
                <a:latin typeface="Open Sans"/>
              </a:rPr>
              <a:t>Pour une meilleure lisibilité de son agenda, il est possible d’ajouter à chaque événement une couleur différente, en attribuant des libellés. Il est possible de le faire au moment de la création de l’évènement, ou par la suite, en cliquant droit sur l’événement et en le modifiant. </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582303" y="3399328"/>
            <a:ext cx="7953542" cy="4803562"/>
          </a:xfrm>
          <a:custGeom>
            <a:avLst/>
            <a:gdLst/>
            <a:ahLst/>
            <a:cxnLst/>
            <a:rect r="r" b="b" t="t" l="l"/>
            <a:pathLst>
              <a:path h="4803562" w="7953542">
                <a:moveTo>
                  <a:pt x="0" y="0"/>
                </a:moveTo>
                <a:lnTo>
                  <a:pt x="7953542" y="0"/>
                </a:lnTo>
                <a:lnTo>
                  <a:pt x="7953542" y="4803562"/>
                </a:lnTo>
                <a:lnTo>
                  <a:pt x="0" y="4803562"/>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384367"/>
            <a:ext cx="11498910" cy="885825"/>
          </a:xfrm>
          <a:prstGeom prst="rect">
            <a:avLst/>
          </a:prstGeom>
        </p:spPr>
        <p:txBody>
          <a:bodyPr anchor="t" rtlCol="false" tIns="0" lIns="0" bIns="0" rIns="0">
            <a:spAutoFit/>
          </a:bodyPr>
          <a:lstStyle/>
          <a:p>
            <a:pPr>
              <a:lnSpc>
                <a:spcPts val="3123"/>
              </a:lnSpc>
            </a:pPr>
            <a:r>
              <a:rPr lang="en-US" sz="3123">
                <a:solidFill>
                  <a:srgbClr val="000000"/>
                </a:solidFill>
                <a:latin typeface="Open Sans Bold"/>
              </a:rPr>
              <a:t>Découverte et prise en main de Google Agenda</a:t>
            </a:r>
          </a:p>
          <a:p>
            <a:pPr>
              <a:lnSpc>
                <a:spcPts val="4372"/>
              </a:lnSpc>
              <a:spcBef>
                <a:spcPct val="0"/>
              </a:spcBef>
            </a:pPr>
            <a:r>
              <a:rPr lang="en-US" sz="3123">
                <a:solidFill>
                  <a:srgbClr val="000000"/>
                </a:solidFill>
                <a:latin typeface="Open Sans Italics"/>
              </a:rPr>
              <a:t>Partager son agenda</a:t>
            </a:r>
          </a:p>
        </p:txBody>
      </p:sp>
      <p:sp>
        <p:nvSpPr>
          <p:cNvPr name="TextBox 7" id="7"/>
          <p:cNvSpPr txBox="true"/>
          <p:nvPr/>
        </p:nvSpPr>
        <p:spPr>
          <a:xfrm rot="0">
            <a:off x="553622" y="2295635"/>
            <a:ext cx="7311110" cy="55023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Vous pouvez partager votre agenda ou créer un agenda partagé avec d’autres personnes. Pour ce faire, placez le curseur sur l'agenda et cliquez sur “Plus” et ensuite “Paramètres et partage”.</a:t>
            </a:r>
          </a:p>
          <a:p>
            <a:pPr algn="just">
              <a:lnSpc>
                <a:spcPts val="4372"/>
              </a:lnSpc>
              <a:spcBef>
                <a:spcPct val="0"/>
              </a:spcBef>
            </a:pPr>
            <a:r>
              <a:rPr lang="en-US" sz="3123">
                <a:solidFill>
                  <a:srgbClr val="000000"/>
                </a:solidFill>
                <a:latin typeface="Open Sans"/>
              </a:rPr>
              <a:t>Vous pouvez ensuite décider les personnes à qui rendre visible votre agenda, ainsi que quel type d’autorisation leur donner.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8799463"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Drive</a:t>
            </a:r>
          </a:p>
          <a:p>
            <a:pPr>
              <a:lnSpc>
                <a:spcPts val="4372"/>
              </a:lnSpc>
              <a:spcBef>
                <a:spcPct val="0"/>
              </a:spcBef>
            </a:pPr>
            <a:r>
              <a:rPr lang="en-US" sz="3123">
                <a:solidFill>
                  <a:srgbClr val="000000"/>
                </a:solidFill>
                <a:latin typeface="Open Sans Italics"/>
              </a:rPr>
              <a:t>A vous de jouer ! </a:t>
            </a:r>
          </a:p>
        </p:txBody>
      </p:sp>
      <p:sp>
        <p:nvSpPr>
          <p:cNvPr name="TextBox 6" id="6"/>
          <p:cNvSpPr txBox="true"/>
          <p:nvPr/>
        </p:nvSpPr>
        <p:spPr>
          <a:xfrm rot="0">
            <a:off x="553622" y="3085328"/>
            <a:ext cx="15853713" cy="49498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Reproduisez les fonctionnalités découvertes en créant votre calendrier de la semaine. Ajoutez-y au moins six événements et trois tâches, en utilisant les libellés de couleurs. </a:t>
            </a:r>
          </a:p>
          <a:p>
            <a:pPr algn="just">
              <a:lnSpc>
                <a:spcPts val="4372"/>
              </a:lnSpc>
            </a:pPr>
          </a:p>
          <a:p>
            <a:pPr algn="just">
              <a:lnSpc>
                <a:spcPts val="4372"/>
              </a:lnSpc>
            </a:pPr>
            <a:r>
              <a:rPr lang="en-US" sz="3123">
                <a:solidFill>
                  <a:srgbClr val="000000"/>
                </a:solidFill>
                <a:latin typeface="Open Sans"/>
              </a:rPr>
              <a:t>Partagez votre calendrier </a:t>
            </a:r>
            <a:r>
              <a:rPr lang="en-US" sz="3123">
                <a:solidFill>
                  <a:srgbClr val="000000"/>
                </a:solidFill>
                <a:latin typeface="Open Sans"/>
              </a:rPr>
              <a:t>avec le reste du groupe et votre formateur. </a:t>
            </a:r>
          </a:p>
          <a:p>
            <a:pPr algn="just">
              <a:lnSpc>
                <a:spcPts val="4372"/>
              </a:lnSpc>
            </a:pPr>
          </a:p>
          <a:p>
            <a:pPr algn="just">
              <a:lnSpc>
                <a:spcPts val="4372"/>
              </a:lnSpc>
            </a:pPr>
            <a:r>
              <a:rPr lang="en-US" sz="3123">
                <a:solidFill>
                  <a:srgbClr val="000000"/>
                </a:solidFill>
                <a:latin typeface="Open Sans"/>
              </a:rPr>
              <a:t>C’est parti ! </a:t>
            </a:r>
          </a:p>
          <a:p>
            <a:pPr algn="just">
              <a:lnSpc>
                <a:spcPts val="4372"/>
              </a:lnSpc>
            </a:pPr>
            <a:r>
              <a:rPr lang="en-US" sz="3123">
                <a:solidFill>
                  <a:srgbClr val="000000"/>
                </a:solidFill>
                <a:latin typeface="Open Sans"/>
              </a:rPr>
              <a:t> </a:t>
            </a:r>
          </a:p>
          <a:p>
            <a:pPr algn="just">
              <a:lnSpc>
                <a:spcPts val="4372"/>
              </a:lnSpc>
            </a:pPr>
          </a:p>
          <a:p>
            <a:pPr algn="just">
              <a:lnSpc>
                <a:spcPts val="4372"/>
              </a:lnSpc>
              <a:spcBef>
                <a:spcPct val="0"/>
              </a:spcBef>
            </a:pP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DAFyEDo1-F8</dc:identifier>
  <dcterms:modified xsi:type="dcterms:W3CDTF">2011-08-01T06:04:30Z</dcterms:modified>
  <cp:revision>1</cp:revision>
  <dc:title>Les logiciels de planification</dc:title>
</cp:coreProperties>
</file>