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image/svg+xml" Extension="svg"/>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presentationml.viewProps+xml" PartName="/ppt/viewProps.xml"/>
</Types>
</file>

<file path=_rels/.rels><?xml version="1.0" encoding="UTF-8" standalone="no"?><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sldIdLst>
    <p:sldId id="256" r:id="rId22"/>
    <p:sldId id="257" r:id="rId23"/>
    <p:sldId id="258" r:id="rId24"/>
    <p:sldId id="259" r:id="rId25"/>
    <p:sldId id="260" r:id="rId26"/>
    <p:sldId id="261" r:id="rId27"/>
    <p:sldId id="262" r:id="rId28"/>
    <p:sldId id="263" r:id="rId29"/>
    <p:sldId id="264" r:id="rId30"/>
    <p:sldId id="265" r:id="rId31"/>
  </p:sldIdLst>
  <p:sldSz cx="18288000" cy="10287000"/>
  <p:notesSz cx="6858000" cy="9144000"/>
  <p:embeddedFontLst>
    <p:embeddedFont>
      <p:font typeface="Glacial Indifference" charset="1" panose="00000000000000000000"/>
      <p:regular r:id="rId6"/>
    </p:embeddedFont>
    <p:embeddedFont>
      <p:font typeface="Glacial Indifference Bold" charset="1" panose="00000800000000000000"/>
      <p:regular r:id="rId7"/>
    </p:embeddedFont>
    <p:embeddedFont>
      <p:font typeface="Glacial Indifference Italics" charset="1" panose="00000000000000000000"/>
      <p:regular r:id="rId8"/>
    </p:embeddedFont>
    <p:embeddedFont>
      <p:font typeface="Glacial Indifference Bold Italics" charset="1" panose="00000800000000000000"/>
      <p:regular r:id="rId9"/>
    </p:embeddedFont>
    <p:embeddedFont>
      <p:font typeface="Arimo" charset="1" panose="020B0604020202020204"/>
      <p:regular r:id="rId10"/>
    </p:embeddedFont>
    <p:embeddedFont>
      <p:font typeface="Arimo Bold" charset="1" panose="020B0704020202020204"/>
      <p:regular r:id="rId11"/>
    </p:embeddedFont>
    <p:embeddedFont>
      <p:font typeface="Arimo Italics" charset="1" panose="020B0604020202090204"/>
      <p:regular r:id="rId12"/>
    </p:embeddedFont>
    <p:embeddedFont>
      <p:font typeface="Arimo Bold Italics" charset="1" panose="020B0704020202090204"/>
      <p:regular r:id="rId13"/>
    </p:embeddedFont>
    <p:embeddedFont>
      <p:font typeface="Open Sans" charset="1" panose="020B0606030504020204"/>
      <p:regular r:id="rId14"/>
    </p:embeddedFont>
    <p:embeddedFont>
      <p:font typeface="Open Sans Bold" charset="1" panose="020B0806030504020204"/>
      <p:regular r:id="rId15"/>
    </p:embeddedFont>
    <p:embeddedFont>
      <p:font typeface="Open Sans Italics" charset="1" panose="020B0606030504020204"/>
      <p:regular r:id="rId16"/>
    </p:embeddedFont>
    <p:embeddedFont>
      <p:font typeface="Open Sans Bold Italics" charset="1" panose="020B0806030504020204"/>
      <p:regular r:id="rId17"/>
    </p:embeddedFont>
    <p:embeddedFont>
      <p:font typeface="Open Sans Light" charset="1" panose="020B0306030504020204"/>
      <p:regular r:id="rId18"/>
    </p:embeddedFont>
    <p:embeddedFont>
      <p:font typeface="Open Sans Light Italics" charset="1" panose="020B0306030504020204"/>
      <p:regular r:id="rId19"/>
    </p:embeddedFont>
    <p:embeddedFont>
      <p:font typeface="Open Sans Ultra-Bold" charset="1" panose="00000000000000000000"/>
      <p:regular r:id="rId20"/>
    </p:embeddedFont>
    <p:embeddedFont>
      <p:font typeface="Open Sans Ultra-Bold Italics" charset="1" panose="00000000000000000000"/>
      <p:regular r:id="rId2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no"?><Relationships xmlns="http://schemas.openxmlformats.org/package/2006/relationships"><Relationship Id="rId1" Target="slideMasters/slideMaster1.xml" Type="http://schemas.openxmlformats.org/officeDocument/2006/relationships/slideMaster"/><Relationship Id="rId10" Target="fonts/font10.fntdata" Type="http://schemas.openxmlformats.org/officeDocument/2006/relationships/font"/><Relationship Id="rId11" Target="fonts/font11.fntdata" Type="http://schemas.openxmlformats.org/officeDocument/2006/relationships/font"/><Relationship Id="rId12" Target="fonts/font12.fntdata" Type="http://schemas.openxmlformats.org/officeDocument/2006/relationships/font"/><Relationship Id="rId13" Target="fonts/font13.fntdata" Type="http://schemas.openxmlformats.org/officeDocument/2006/relationships/font"/><Relationship Id="rId14" Target="fonts/font14.fntdata" Type="http://schemas.openxmlformats.org/officeDocument/2006/relationships/font"/><Relationship Id="rId15" Target="fonts/font15.fntdata" Type="http://schemas.openxmlformats.org/officeDocument/2006/relationships/font"/><Relationship Id="rId16" Target="fonts/font16.fntdata" Type="http://schemas.openxmlformats.org/officeDocument/2006/relationships/font"/><Relationship Id="rId17" Target="fonts/font17.fntdata" Type="http://schemas.openxmlformats.org/officeDocument/2006/relationships/font"/><Relationship Id="rId18" Target="fonts/font18.fntdata" Type="http://schemas.openxmlformats.org/officeDocument/2006/relationships/font"/><Relationship Id="rId19" Target="fonts/font19.fntdata" Type="http://schemas.openxmlformats.org/officeDocument/2006/relationships/font"/><Relationship Id="rId2" Target="presProps.xml" Type="http://schemas.openxmlformats.org/officeDocument/2006/relationships/presProps"/><Relationship Id="rId20" Target="fonts/font20.fntdata" Type="http://schemas.openxmlformats.org/officeDocument/2006/relationships/font"/><Relationship Id="rId21" Target="fonts/font21.fntdata" Type="http://schemas.openxmlformats.org/officeDocument/2006/relationships/font"/><Relationship Id="rId22" Target="slides/slide1.xml" Type="http://schemas.openxmlformats.org/officeDocument/2006/relationships/slide"/><Relationship Id="rId23" Target="slides/slide2.xml" Type="http://schemas.openxmlformats.org/officeDocument/2006/relationships/slide"/><Relationship Id="rId24" Target="slides/slide3.xml" Type="http://schemas.openxmlformats.org/officeDocument/2006/relationships/slide"/><Relationship Id="rId25" Target="slides/slide4.xml" Type="http://schemas.openxmlformats.org/officeDocument/2006/relationships/slide"/><Relationship Id="rId26" Target="slides/slide5.xml" Type="http://schemas.openxmlformats.org/officeDocument/2006/relationships/slide"/><Relationship Id="rId27" Target="slides/slide6.xml" Type="http://schemas.openxmlformats.org/officeDocument/2006/relationships/slide"/><Relationship Id="rId28" Target="slides/slide7.xml" Type="http://schemas.openxmlformats.org/officeDocument/2006/relationships/slide"/><Relationship Id="rId29" Target="slides/slide8.xml" Type="http://schemas.openxmlformats.org/officeDocument/2006/relationships/slide"/><Relationship Id="rId3" Target="viewProps.xml" Type="http://schemas.openxmlformats.org/officeDocument/2006/relationships/viewProps"/><Relationship Id="rId30" Target="slides/slide9.xml" Type="http://schemas.openxmlformats.org/officeDocument/2006/relationships/slide"/><Relationship Id="rId31" Target="slides/slide10.xml" Type="http://schemas.openxmlformats.org/officeDocument/2006/relationships/slide"/><Relationship Id="rId4" Target="theme/theme1.xml" Type="http://schemas.openxmlformats.org/officeDocument/2006/relationships/theme"/><Relationship Id="rId5" Target="tableStyles.xml" Type="http://schemas.openxmlformats.org/officeDocument/2006/relationships/tableStyles"/><Relationship Id="rId6" Target="fonts/font6.fntdata" Type="http://schemas.openxmlformats.org/officeDocument/2006/relationships/font"/><Relationship Id="rId7" Target="fonts/font7.fntdata" Type="http://schemas.openxmlformats.org/officeDocument/2006/relationships/font"/><Relationship Id="rId8" Target="fonts/font8.fntdata" Type="http://schemas.openxmlformats.org/officeDocument/2006/relationships/font"/><Relationship Id="rId9" Target="fonts/font9.fntdata" Type="http://schemas.openxmlformats.org/officeDocument/2006/relationships/font"/></Relationships>
</file>

<file path=ppt/slideLayouts/_rels/slideLayout1.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no"?><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2.png" Type="http://schemas.openxmlformats.org/officeDocument/2006/relationships/image"/><Relationship Id="rId4" Target="../media/image3.jpeg" Type="http://schemas.openxmlformats.org/officeDocument/2006/relationships/image"/><Relationship Id="rId5" Target="../media/image4.png" Type="http://schemas.openxmlformats.org/officeDocument/2006/relationships/image"/><Relationship Id="rId6" Target="../media/image5.png" Type="http://schemas.openxmlformats.org/officeDocument/2006/relationships/image"/></Relationships>
</file>

<file path=ppt/slides/_rels/slide10.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 Id="rId5" Target="../media/image16.png" Type="http://schemas.openxmlformats.org/officeDocument/2006/relationships/image"/></Relationships>
</file>

<file path=ppt/slides/_rels/slide2.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 Id="rId5" Target="../media/image6.png" Type="http://schemas.openxmlformats.org/officeDocument/2006/relationships/image"/><Relationship Id="rId6" Target="../media/image7.png" Type="http://schemas.openxmlformats.org/officeDocument/2006/relationships/image"/><Relationship Id="rId7" Target="../media/image8.png" Type="http://schemas.openxmlformats.org/officeDocument/2006/relationships/image"/></Relationships>
</file>

<file path=ppt/slides/_rels/slide3.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s>
</file>

<file path=ppt/slides/_rels/slide4.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 Id="rId5" Target="../media/image9.png" Type="http://schemas.openxmlformats.org/officeDocument/2006/relationships/image"/></Relationships>
</file>

<file path=ppt/slides/_rels/slide5.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0.png" Type="http://schemas.openxmlformats.org/officeDocument/2006/relationships/image"/><Relationship Id="rId3" Target="../media/image1.png" Type="http://schemas.openxmlformats.org/officeDocument/2006/relationships/image"/><Relationship Id="rId4" Target="../media/image4.png" Type="http://schemas.openxmlformats.org/officeDocument/2006/relationships/image"/><Relationship Id="rId5" Target="../media/image5.png" Type="http://schemas.openxmlformats.org/officeDocument/2006/relationships/image"/></Relationships>
</file>

<file path=ppt/slides/_rels/slide6.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 Id="rId5" Target="../media/image11.png" Type="http://schemas.openxmlformats.org/officeDocument/2006/relationships/image"/></Relationships>
</file>

<file path=ppt/slides/_rels/slide7.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 Id="rId5" Target="../media/image12.png" Type="http://schemas.openxmlformats.org/officeDocument/2006/relationships/image"/></Relationships>
</file>

<file path=ppt/slides/_rels/slide8.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 Id="rId5" Target="../media/image13.png" Type="http://schemas.openxmlformats.org/officeDocument/2006/relationships/image"/><Relationship Id="rId6" Target="../media/image14.svg" Type="http://schemas.openxmlformats.org/officeDocument/2006/relationships/image"/></Relationships>
</file>

<file path=ppt/slides/_rels/slide9.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 Id="rId5" Target="../media/image15.pn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0" y="4489596"/>
            <a:ext cx="4059584" cy="5797404"/>
          </a:xfrm>
          <a:custGeom>
            <a:avLst/>
            <a:gdLst/>
            <a:ahLst/>
            <a:cxnLst/>
            <a:rect r="r" b="b" t="t" l="l"/>
            <a:pathLst>
              <a:path h="5797404" w="4059584">
                <a:moveTo>
                  <a:pt x="0" y="0"/>
                </a:moveTo>
                <a:lnTo>
                  <a:pt x="4059584" y="0"/>
                </a:lnTo>
                <a:lnTo>
                  <a:pt x="4059584" y="5797404"/>
                </a:lnTo>
                <a:lnTo>
                  <a:pt x="0" y="5797404"/>
                </a:lnTo>
                <a:lnTo>
                  <a:pt x="0" y="0"/>
                </a:lnTo>
                <a:close/>
              </a:path>
            </a:pathLst>
          </a:custGeom>
          <a:blipFill>
            <a:blip r:embed="rId3"/>
            <a:stretch>
              <a:fillRect l="0" t="0" r="0" b="0"/>
            </a:stretch>
          </a:blipFill>
        </p:spPr>
      </p:sp>
      <p:sp>
        <p:nvSpPr>
          <p:cNvPr name="Freeform 4" id="4"/>
          <p:cNvSpPr/>
          <p:nvPr/>
        </p:nvSpPr>
        <p:spPr>
          <a:xfrm flipH="false" flipV="false" rot="0">
            <a:off x="10560599" y="9453894"/>
            <a:ext cx="7175130" cy="659999"/>
          </a:xfrm>
          <a:custGeom>
            <a:avLst/>
            <a:gdLst/>
            <a:ahLst/>
            <a:cxnLst/>
            <a:rect r="r" b="b" t="t" l="l"/>
            <a:pathLst>
              <a:path h="659999" w="7175130">
                <a:moveTo>
                  <a:pt x="0" y="0"/>
                </a:moveTo>
                <a:lnTo>
                  <a:pt x="7175130" y="0"/>
                </a:lnTo>
                <a:lnTo>
                  <a:pt x="7175130" y="659999"/>
                </a:lnTo>
                <a:lnTo>
                  <a:pt x="0" y="659999"/>
                </a:lnTo>
                <a:lnTo>
                  <a:pt x="0" y="0"/>
                </a:lnTo>
                <a:close/>
              </a:path>
            </a:pathLst>
          </a:custGeom>
          <a:blipFill>
            <a:blip r:embed="rId4"/>
            <a:stretch>
              <a:fillRect l="0" t="0" r="0" b="0"/>
            </a:stretch>
          </a:blipFill>
        </p:spPr>
      </p:sp>
      <p:sp>
        <p:nvSpPr>
          <p:cNvPr name="Freeform 5" id="5"/>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5"/>
            <a:stretch>
              <a:fillRect l="0" t="0" r="0" b="0"/>
            </a:stretch>
          </a:blipFill>
        </p:spPr>
      </p:sp>
      <p:sp>
        <p:nvSpPr>
          <p:cNvPr name="Freeform 6" id="6"/>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6"/>
            <a:stretch>
              <a:fillRect l="0" t="0" r="0" b="0"/>
            </a:stretch>
          </a:blipFill>
        </p:spPr>
      </p:sp>
      <p:sp>
        <p:nvSpPr>
          <p:cNvPr name="TextBox 7" id="7"/>
          <p:cNvSpPr txBox="true"/>
          <p:nvPr/>
        </p:nvSpPr>
        <p:spPr>
          <a:xfrm rot="0">
            <a:off x="10142790" y="8648944"/>
            <a:ext cx="8010747" cy="553211"/>
          </a:xfrm>
          <a:prstGeom prst="rect">
            <a:avLst/>
          </a:prstGeom>
        </p:spPr>
        <p:txBody>
          <a:bodyPr anchor="t" rtlCol="false" tIns="0" lIns="0" bIns="0" rIns="0">
            <a:spAutoFit/>
          </a:bodyPr>
          <a:lstStyle/>
          <a:p>
            <a:pPr algn="ctr">
              <a:lnSpc>
                <a:spcPts val="1521"/>
              </a:lnSpc>
            </a:pPr>
            <a:r>
              <a:rPr lang="en-US" sz="1087">
                <a:solidFill>
                  <a:srgbClr val="000000"/>
                </a:solidFill>
                <a:latin typeface="Glacial Indifference"/>
              </a:rPr>
              <a:t>Financé par l’Union européenne. Les points de vue et avis exprimés n’engagent toutefois que leur(s) auteur(s) et ne reflètent pas nécessairement ceux de l’Union européenne ou de l’Agence exécutive européenne pour l’éducation et la culture (EACEA). Ni l’Union européenne ni l’EACEA ne sauraient en être tenues pour responsables. Numéro projet KA220-YOU-000087118</a:t>
            </a:r>
          </a:p>
        </p:txBody>
      </p:sp>
      <p:sp>
        <p:nvSpPr>
          <p:cNvPr name="TextBox 8" id="8"/>
          <p:cNvSpPr txBox="true"/>
          <p:nvPr/>
        </p:nvSpPr>
        <p:spPr>
          <a:xfrm rot="0">
            <a:off x="2665326" y="4297341"/>
            <a:ext cx="12957347" cy="1635169"/>
          </a:xfrm>
          <a:prstGeom prst="rect">
            <a:avLst/>
          </a:prstGeom>
        </p:spPr>
        <p:txBody>
          <a:bodyPr anchor="t" rtlCol="false" tIns="0" lIns="0" bIns="0" rIns="0">
            <a:spAutoFit/>
          </a:bodyPr>
          <a:lstStyle/>
          <a:p>
            <a:pPr algn="ctr">
              <a:lnSpc>
                <a:spcPts val="4372"/>
              </a:lnSpc>
            </a:pPr>
          </a:p>
          <a:p>
            <a:pPr algn="ctr">
              <a:lnSpc>
                <a:spcPts val="4372"/>
              </a:lnSpc>
              <a:spcBef>
                <a:spcPct val="0"/>
              </a:spcBef>
            </a:pPr>
            <a:r>
              <a:rPr lang="en-US" sz="3123">
                <a:solidFill>
                  <a:srgbClr val="000000"/>
                </a:solidFill>
                <a:latin typeface="Open Sans"/>
              </a:rPr>
              <a:t>Utiliser efficacement un logiciel de tableur pour créer des documents professionnels, académiques ou personnels</a:t>
            </a:r>
          </a:p>
        </p:txBody>
      </p:sp>
      <p:sp>
        <p:nvSpPr>
          <p:cNvPr name="TextBox 9" id="9"/>
          <p:cNvSpPr txBox="true"/>
          <p:nvPr/>
        </p:nvSpPr>
        <p:spPr>
          <a:xfrm rot="0">
            <a:off x="2665326" y="3292652"/>
            <a:ext cx="12957347" cy="1409744"/>
          </a:xfrm>
          <a:prstGeom prst="rect">
            <a:avLst/>
          </a:prstGeom>
        </p:spPr>
        <p:txBody>
          <a:bodyPr anchor="t" rtlCol="false" tIns="0" lIns="0" bIns="0" rIns="0">
            <a:spAutoFit/>
          </a:bodyPr>
          <a:lstStyle/>
          <a:p>
            <a:pPr algn="ctr">
              <a:lnSpc>
                <a:spcPts val="5772"/>
              </a:lnSpc>
            </a:pPr>
            <a:r>
              <a:rPr lang="en-US" sz="4123">
                <a:solidFill>
                  <a:srgbClr val="000000"/>
                </a:solidFill>
                <a:latin typeface="Open Sans Bold"/>
              </a:rPr>
              <a:t>Module 3</a:t>
            </a:r>
          </a:p>
          <a:p>
            <a:pPr algn="ctr">
              <a:lnSpc>
                <a:spcPts val="5772"/>
              </a:lnSpc>
              <a:spcBef>
                <a:spcPct val="0"/>
              </a:spcBef>
            </a:pPr>
            <a:r>
              <a:rPr lang="en-US" sz="4123">
                <a:solidFill>
                  <a:srgbClr val="000000"/>
                </a:solidFill>
                <a:latin typeface="Open Sans Bold"/>
              </a:rPr>
              <a:t>Les logiciels de tableur</a:t>
            </a:r>
          </a:p>
        </p:txBody>
      </p:sp>
    </p:spTree>
  </p:cSld>
  <p:clrMapOvr>
    <a:masterClrMapping/>
  </p:clrMapOvr>
</p:sld>
</file>

<file path=ppt/slides/slide10.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Freeform 5" id="5"/>
          <p:cNvSpPr/>
          <p:nvPr/>
        </p:nvSpPr>
        <p:spPr>
          <a:xfrm flipH="false" flipV="false" rot="0">
            <a:off x="1545135" y="4279872"/>
            <a:ext cx="8299330" cy="5537378"/>
          </a:xfrm>
          <a:custGeom>
            <a:avLst/>
            <a:gdLst/>
            <a:ahLst/>
            <a:cxnLst/>
            <a:rect r="r" b="b" t="t" l="l"/>
            <a:pathLst>
              <a:path h="5537378" w="8299330">
                <a:moveTo>
                  <a:pt x="0" y="0"/>
                </a:moveTo>
                <a:lnTo>
                  <a:pt x="8299331" y="0"/>
                </a:lnTo>
                <a:lnTo>
                  <a:pt x="8299331" y="5537378"/>
                </a:lnTo>
                <a:lnTo>
                  <a:pt x="0" y="5537378"/>
                </a:lnTo>
                <a:lnTo>
                  <a:pt x="0" y="0"/>
                </a:lnTo>
                <a:close/>
              </a:path>
            </a:pathLst>
          </a:custGeom>
          <a:blipFill>
            <a:blip r:embed="rId5"/>
            <a:stretch>
              <a:fillRect l="0" t="0" r="0" b="0"/>
            </a:stretch>
          </a:blipFill>
          <a:ln w="38100" cap="sq">
            <a:solidFill>
              <a:srgbClr val="000000"/>
            </a:solidFill>
            <a:prstDash val="solid"/>
            <a:miter/>
          </a:ln>
        </p:spPr>
      </p:sp>
      <p:sp>
        <p:nvSpPr>
          <p:cNvPr name="TextBox 6" id="6"/>
          <p:cNvSpPr txBox="true"/>
          <p:nvPr/>
        </p:nvSpPr>
        <p:spPr>
          <a:xfrm rot="0">
            <a:off x="553622" y="1270067"/>
            <a:ext cx="9290844" cy="1082719"/>
          </a:xfrm>
          <a:prstGeom prst="rect">
            <a:avLst/>
          </a:prstGeom>
        </p:spPr>
        <p:txBody>
          <a:bodyPr anchor="t" rtlCol="false" tIns="0" lIns="0" bIns="0" rIns="0">
            <a:spAutoFit/>
          </a:bodyPr>
          <a:lstStyle/>
          <a:p>
            <a:pPr>
              <a:lnSpc>
                <a:spcPts val="4372"/>
              </a:lnSpc>
            </a:pPr>
            <a:r>
              <a:rPr lang="en-US" sz="3123">
                <a:solidFill>
                  <a:srgbClr val="000000"/>
                </a:solidFill>
                <a:latin typeface="Open Sans Bold"/>
              </a:rPr>
              <a:t>Découverte et prise en main de Microsoft Excel</a:t>
            </a:r>
          </a:p>
          <a:p>
            <a:pPr>
              <a:lnSpc>
                <a:spcPts val="4372"/>
              </a:lnSpc>
              <a:spcBef>
                <a:spcPct val="0"/>
              </a:spcBef>
            </a:pPr>
            <a:r>
              <a:rPr lang="en-US" sz="3123">
                <a:solidFill>
                  <a:srgbClr val="000000"/>
                </a:solidFill>
                <a:latin typeface="Open Sans Italics"/>
              </a:rPr>
              <a:t>Cas pratique </a:t>
            </a:r>
          </a:p>
        </p:txBody>
      </p:sp>
      <p:sp>
        <p:nvSpPr>
          <p:cNvPr name="TextBox 7" id="7"/>
          <p:cNvSpPr txBox="true"/>
          <p:nvPr/>
        </p:nvSpPr>
        <p:spPr>
          <a:xfrm rot="0">
            <a:off x="523475" y="2403431"/>
            <a:ext cx="16705678" cy="2187619"/>
          </a:xfrm>
          <a:prstGeom prst="rect">
            <a:avLst/>
          </a:prstGeom>
        </p:spPr>
        <p:txBody>
          <a:bodyPr anchor="t" rtlCol="false" tIns="0" lIns="0" bIns="0" rIns="0">
            <a:spAutoFit/>
          </a:bodyPr>
          <a:lstStyle/>
          <a:p>
            <a:pPr algn="just">
              <a:lnSpc>
                <a:spcPts val="4372"/>
              </a:lnSpc>
            </a:pPr>
            <a:r>
              <a:rPr lang="en-US" sz="3123" u="sng">
                <a:solidFill>
                  <a:srgbClr val="000000"/>
                </a:solidFill>
                <a:latin typeface="Open Sans"/>
              </a:rPr>
              <a:t>Mission 2: Présenter une fiche de stock</a:t>
            </a:r>
          </a:p>
          <a:p>
            <a:pPr algn="just">
              <a:lnSpc>
                <a:spcPts val="4372"/>
              </a:lnSpc>
            </a:pPr>
            <a:r>
              <a:rPr lang="en-US" sz="3123" u="sng">
                <a:solidFill>
                  <a:srgbClr val="000000"/>
                </a:solidFill>
                <a:latin typeface="Open Sans"/>
              </a:rPr>
              <a:t>1</a:t>
            </a:r>
            <a:r>
              <a:rPr lang="en-US" sz="3123">
                <a:solidFill>
                  <a:srgbClr val="000000"/>
                </a:solidFill>
                <a:latin typeface="Open Sans"/>
              </a:rPr>
              <a:t>.Réalisez les différentes opérations décrites ci-dessous.</a:t>
            </a:r>
          </a:p>
          <a:p>
            <a:pPr algn="just">
              <a:lnSpc>
                <a:spcPts val="4372"/>
              </a:lnSpc>
            </a:pPr>
            <a:r>
              <a:rPr lang="en-US" sz="3123">
                <a:solidFill>
                  <a:srgbClr val="000000"/>
                </a:solidFill>
                <a:latin typeface="Open Sans"/>
              </a:rPr>
              <a:t>3.Enregistrez le document en .pdf sous le nom Plomb&amp;Co final.</a:t>
            </a:r>
          </a:p>
          <a:p>
            <a:pPr algn="just">
              <a:lnSpc>
                <a:spcPts val="4372"/>
              </a:lnSpc>
              <a:spcBef>
                <a:spcPct val="0"/>
              </a:spcBef>
            </a:pPr>
          </a:p>
        </p:txBody>
      </p:sp>
      <p:sp>
        <p:nvSpPr>
          <p:cNvPr name="TextBox 8" id="8"/>
          <p:cNvSpPr txBox="true"/>
          <p:nvPr/>
        </p:nvSpPr>
        <p:spPr>
          <a:xfrm rot="0">
            <a:off x="10731825" y="5186020"/>
            <a:ext cx="5052120" cy="888408"/>
          </a:xfrm>
          <a:prstGeom prst="rect">
            <a:avLst/>
          </a:prstGeom>
        </p:spPr>
        <p:txBody>
          <a:bodyPr anchor="t" rtlCol="false" tIns="0" lIns="0" bIns="0" rIns="0">
            <a:spAutoFit/>
          </a:bodyPr>
          <a:lstStyle/>
          <a:p>
            <a:pPr algn="ctr">
              <a:lnSpc>
                <a:spcPts val="3532"/>
              </a:lnSpc>
            </a:pPr>
            <a:r>
              <a:rPr lang="en-US" sz="2523">
                <a:solidFill>
                  <a:srgbClr val="84DB9C"/>
                </a:solidFill>
                <a:latin typeface="Open Sans"/>
              </a:rPr>
              <a:t>Modifier les polices de caractères </a:t>
            </a:r>
          </a:p>
          <a:p>
            <a:pPr algn="ctr">
              <a:lnSpc>
                <a:spcPts val="3532"/>
              </a:lnSpc>
              <a:spcBef>
                <a:spcPct val="0"/>
              </a:spcBef>
            </a:pPr>
            <a:r>
              <a:rPr lang="en-US" sz="2523">
                <a:solidFill>
                  <a:srgbClr val="84DB9C"/>
                </a:solidFill>
                <a:latin typeface="Open Sans"/>
              </a:rPr>
              <a:t>(Comic Sans Ms)</a:t>
            </a:r>
          </a:p>
        </p:txBody>
      </p:sp>
      <p:sp>
        <p:nvSpPr>
          <p:cNvPr name="TextBox 9" id="9"/>
          <p:cNvSpPr txBox="true"/>
          <p:nvPr/>
        </p:nvSpPr>
        <p:spPr>
          <a:xfrm rot="0">
            <a:off x="10731825" y="6426853"/>
            <a:ext cx="3367088" cy="440733"/>
          </a:xfrm>
          <a:prstGeom prst="rect">
            <a:avLst/>
          </a:prstGeom>
        </p:spPr>
        <p:txBody>
          <a:bodyPr anchor="t" rtlCol="false" tIns="0" lIns="0" bIns="0" rIns="0">
            <a:spAutoFit/>
          </a:bodyPr>
          <a:lstStyle/>
          <a:p>
            <a:pPr algn="ctr">
              <a:lnSpc>
                <a:spcPts val="3532"/>
              </a:lnSpc>
              <a:spcBef>
                <a:spcPct val="0"/>
              </a:spcBef>
            </a:pPr>
            <a:r>
              <a:rPr lang="en-US" sz="2523">
                <a:solidFill>
                  <a:srgbClr val="84DB9C"/>
                </a:solidFill>
                <a:latin typeface="Open Sans"/>
              </a:rPr>
              <a:t>Mettre le texte en gras</a:t>
            </a:r>
          </a:p>
        </p:txBody>
      </p:sp>
      <p:sp>
        <p:nvSpPr>
          <p:cNvPr name="TextBox 10" id="10"/>
          <p:cNvSpPr txBox="true"/>
          <p:nvPr/>
        </p:nvSpPr>
        <p:spPr>
          <a:xfrm rot="0">
            <a:off x="10731825" y="7255699"/>
            <a:ext cx="4466531" cy="440733"/>
          </a:xfrm>
          <a:prstGeom prst="rect">
            <a:avLst/>
          </a:prstGeom>
        </p:spPr>
        <p:txBody>
          <a:bodyPr anchor="t" rtlCol="false" tIns="0" lIns="0" bIns="0" rIns="0">
            <a:spAutoFit/>
          </a:bodyPr>
          <a:lstStyle/>
          <a:p>
            <a:pPr algn="ctr">
              <a:lnSpc>
                <a:spcPts val="3532"/>
              </a:lnSpc>
              <a:spcBef>
                <a:spcPct val="0"/>
              </a:spcBef>
            </a:pPr>
            <a:r>
              <a:rPr lang="en-US" sz="2523">
                <a:solidFill>
                  <a:srgbClr val="84DB9C"/>
                </a:solidFill>
                <a:latin typeface="Open Sans"/>
              </a:rPr>
              <a:t>Modifier la taille de police (10)</a:t>
            </a:r>
          </a:p>
        </p:txBody>
      </p:sp>
      <p:sp>
        <p:nvSpPr>
          <p:cNvPr name="TextBox 11" id="11"/>
          <p:cNvSpPr txBox="true"/>
          <p:nvPr/>
        </p:nvSpPr>
        <p:spPr>
          <a:xfrm rot="0">
            <a:off x="10731825" y="8048858"/>
            <a:ext cx="3170337" cy="440733"/>
          </a:xfrm>
          <a:prstGeom prst="rect">
            <a:avLst/>
          </a:prstGeom>
        </p:spPr>
        <p:txBody>
          <a:bodyPr anchor="t" rtlCol="false" tIns="0" lIns="0" bIns="0" rIns="0">
            <a:spAutoFit/>
          </a:bodyPr>
          <a:lstStyle/>
          <a:p>
            <a:pPr algn="ctr">
              <a:lnSpc>
                <a:spcPts val="3532"/>
              </a:lnSpc>
              <a:spcBef>
                <a:spcPct val="0"/>
              </a:spcBef>
            </a:pPr>
            <a:r>
              <a:rPr lang="en-US" sz="2523">
                <a:solidFill>
                  <a:srgbClr val="84DB9C"/>
                </a:solidFill>
                <a:latin typeface="Open Sans"/>
              </a:rPr>
              <a:t>Ajouter des bordures</a:t>
            </a:r>
          </a:p>
        </p:txBody>
      </p:sp>
      <p:sp>
        <p:nvSpPr>
          <p:cNvPr name="TextBox 12" id="12"/>
          <p:cNvSpPr txBox="true"/>
          <p:nvPr/>
        </p:nvSpPr>
        <p:spPr>
          <a:xfrm rot="0">
            <a:off x="10731825" y="8842016"/>
            <a:ext cx="3883124" cy="440733"/>
          </a:xfrm>
          <a:prstGeom prst="rect">
            <a:avLst/>
          </a:prstGeom>
        </p:spPr>
        <p:txBody>
          <a:bodyPr anchor="t" rtlCol="false" tIns="0" lIns="0" bIns="0" rIns="0">
            <a:spAutoFit/>
          </a:bodyPr>
          <a:lstStyle/>
          <a:p>
            <a:pPr algn="ctr">
              <a:lnSpc>
                <a:spcPts val="3532"/>
              </a:lnSpc>
              <a:spcBef>
                <a:spcPct val="0"/>
              </a:spcBef>
            </a:pPr>
            <a:r>
              <a:rPr lang="en-US" sz="2523">
                <a:solidFill>
                  <a:srgbClr val="84DB9C"/>
                </a:solidFill>
                <a:latin typeface="Open Sans"/>
              </a:rPr>
              <a:t>Mettre une trame de fond</a:t>
            </a:r>
          </a:p>
        </p:txBody>
      </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Freeform 5" id="5"/>
          <p:cNvSpPr/>
          <p:nvPr/>
        </p:nvSpPr>
        <p:spPr>
          <a:xfrm flipH="false" flipV="false" rot="0">
            <a:off x="4241988" y="5014480"/>
            <a:ext cx="1572050" cy="1485972"/>
          </a:xfrm>
          <a:custGeom>
            <a:avLst/>
            <a:gdLst/>
            <a:ahLst/>
            <a:cxnLst/>
            <a:rect r="r" b="b" t="t" l="l"/>
            <a:pathLst>
              <a:path h="1485972" w="1572050">
                <a:moveTo>
                  <a:pt x="0" y="0"/>
                </a:moveTo>
                <a:lnTo>
                  <a:pt x="1572049" y="0"/>
                </a:lnTo>
                <a:lnTo>
                  <a:pt x="1572049" y="1485972"/>
                </a:lnTo>
                <a:lnTo>
                  <a:pt x="0" y="1485972"/>
                </a:lnTo>
                <a:lnTo>
                  <a:pt x="0" y="0"/>
                </a:lnTo>
                <a:close/>
              </a:path>
            </a:pathLst>
          </a:custGeom>
          <a:blipFill>
            <a:blip r:embed="rId5"/>
            <a:stretch>
              <a:fillRect l="0" t="0" r="0" b="0"/>
            </a:stretch>
          </a:blipFill>
        </p:spPr>
      </p:sp>
      <p:sp>
        <p:nvSpPr>
          <p:cNvPr name="Freeform 6" id="6"/>
          <p:cNvSpPr/>
          <p:nvPr/>
        </p:nvSpPr>
        <p:spPr>
          <a:xfrm flipH="false" flipV="false" rot="0">
            <a:off x="7626098" y="4932222"/>
            <a:ext cx="2292168" cy="1723435"/>
          </a:xfrm>
          <a:custGeom>
            <a:avLst/>
            <a:gdLst/>
            <a:ahLst/>
            <a:cxnLst/>
            <a:rect r="r" b="b" t="t" l="l"/>
            <a:pathLst>
              <a:path h="1723435" w="2292168">
                <a:moveTo>
                  <a:pt x="0" y="0"/>
                </a:moveTo>
                <a:lnTo>
                  <a:pt x="2292168" y="0"/>
                </a:lnTo>
                <a:lnTo>
                  <a:pt x="2292168" y="1723435"/>
                </a:lnTo>
                <a:lnTo>
                  <a:pt x="0" y="1723435"/>
                </a:lnTo>
                <a:lnTo>
                  <a:pt x="0" y="0"/>
                </a:lnTo>
                <a:close/>
              </a:path>
            </a:pathLst>
          </a:custGeom>
          <a:blipFill>
            <a:blip r:embed="rId6"/>
            <a:stretch>
              <a:fillRect l="0" t="0" r="0" b="0"/>
            </a:stretch>
          </a:blipFill>
        </p:spPr>
      </p:sp>
      <p:sp>
        <p:nvSpPr>
          <p:cNvPr name="Freeform 7" id="7"/>
          <p:cNvSpPr/>
          <p:nvPr/>
        </p:nvSpPr>
        <p:spPr>
          <a:xfrm flipH="false" flipV="false" rot="0">
            <a:off x="11961660" y="5050953"/>
            <a:ext cx="1449499" cy="1449499"/>
          </a:xfrm>
          <a:custGeom>
            <a:avLst/>
            <a:gdLst/>
            <a:ahLst/>
            <a:cxnLst/>
            <a:rect r="r" b="b" t="t" l="l"/>
            <a:pathLst>
              <a:path h="1449499" w="1449499">
                <a:moveTo>
                  <a:pt x="0" y="0"/>
                </a:moveTo>
                <a:lnTo>
                  <a:pt x="1449499" y="0"/>
                </a:lnTo>
                <a:lnTo>
                  <a:pt x="1449499" y="1449499"/>
                </a:lnTo>
                <a:lnTo>
                  <a:pt x="0" y="1449499"/>
                </a:lnTo>
                <a:lnTo>
                  <a:pt x="0" y="0"/>
                </a:lnTo>
                <a:close/>
              </a:path>
            </a:pathLst>
          </a:custGeom>
          <a:blipFill>
            <a:blip r:embed="rId7"/>
            <a:stretch>
              <a:fillRect l="0" t="0" r="0" b="0"/>
            </a:stretch>
          </a:blipFill>
        </p:spPr>
      </p:sp>
      <p:sp>
        <p:nvSpPr>
          <p:cNvPr name="TextBox 8" id="8"/>
          <p:cNvSpPr txBox="true"/>
          <p:nvPr/>
        </p:nvSpPr>
        <p:spPr>
          <a:xfrm rot="0">
            <a:off x="558400" y="2194754"/>
            <a:ext cx="16083273" cy="1002073"/>
          </a:xfrm>
          <a:prstGeom prst="rect">
            <a:avLst/>
          </a:prstGeom>
        </p:spPr>
        <p:txBody>
          <a:bodyPr anchor="t" rtlCol="false" tIns="0" lIns="0" bIns="0" rIns="0">
            <a:spAutoFit/>
          </a:bodyPr>
          <a:lstStyle/>
          <a:p>
            <a:pPr>
              <a:lnSpc>
                <a:spcPts val="4092"/>
              </a:lnSpc>
              <a:spcBef>
                <a:spcPct val="0"/>
              </a:spcBef>
            </a:pPr>
            <a:r>
              <a:rPr lang="en-US" sz="2923">
                <a:solidFill>
                  <a:srgbClr val="000000"/>
                </a:solidFill>
                <a:latin typeface="Open Sans"/>
              </a:rPr>
              <a:t>Les logiciels de tableur sont utilisés pour organiser, analyser et calculer des données sous forme de tableaux, de graphiques et de diagrammes. </a:t>
            </a:r>
          </a:p>
        </p:txBody>
      </p:sp>
      <p:sp>
        <p:nvSpPr>
          <p:cNvPr name="TextBox 9" id="9"/>
          <p:cNvSpPr txBox="true"/>
          <p:nvPr/>
        </p:nvSpPr>
        <p:spPr>
          <a:xfrm rot="0">
            <a:off x="558400" y="1340636"/>
            <a:ext cx="9442351" cy="530269"/>
          </a:xfrm>
          <a:prstGeom prst="rect">
            <a:avLst/>
          </a:prstGeom>
        </p:spPr>
        <p:txBody>
          <a:bodyPr anchor="t" rtlCol="false" tIns="0" lIns="0" bIns="0" rIns="0">
            <a:spAutoFit/>
          </a:bodyPr>
          <a:lstStyle/>
          <a:p>
            <a:pPr>
              <a:lnSpc>
                <a:spcPts val="4372"/>
              </a:lnSpc>
              <a:spcBef>
                <a:spcPct val="0"/>
              </a:spcBef>
            </a:pPr>
            <a:r>
              <a:rPr lang="en-US" sz="3123">
                <a:solidFill>
                  <a:srgbClr val="000000"/>
                </a:solidFill>
                <a:latin typeface="Open Sans Bold"/>
              </a:rPr>
              <a:t>Qu’est-ce qu’un logiciel de traitement de texte? </a:t>
            </a:r>
          </a:p>
        </p:txBody>
      </p:sp>
      <p:sp>
        <p:nvSpPr>
          <p:cNvPr name="TextBox 10" id="10"/>
          <p:cNvSpPr txBox="true"/>
          <p:nvPr/>
        </p:nvSpPr>
        <p:spPr>
          <a:xfrm rot="0">
            <a:off x="558400" y="3753662"/>
            <a:ext cx="10053042" cy="487723"/>
          </a:xfrm>
          <a:prstGeom prst="rect">
            <a:avLst/>
          </a:prstGeom>
        </p:spPr>
        <p:txBody>
          <a:bodyPr anchor="t" rtlCol="false" tIns="0" lIns="0" bIns="0" rIns="0">
            <a:spAutoFit/>
          </a:bodyPr>
          <a:lstStyle/>
          <a:p>
            <a:pPr>
              <a:lnSpc>
                <a:spcPts val="4092"/>
              </a:lnSpc>
              <a:spcBef>
                <a:spcPct val="0"/>
              </a:spcBef>
            </a:pPr>
            <a:r>
              <a:rPr lang="en-US" sz="2923">
                <a:solidFill>
                  <a:srgbClr val="000000"/>
                </a:solidFill>
                <a:latin typeface="Open Sans Bold"/>
              </a:rPr>
              <a:t>Les logiciels de traitement de texte les plus populaires</a:t>
            </a:r>
          </a:p>
        </p:txBody>
      </p:sp>
      <p:sp>
        <p:nvSpPr>
          <p:cNvPr name="TextBox 11" id="11"/>
          <p:cNvSpPr txBox="true"/>
          <p:nvPr/>
        </p:nvSpPr>
        <p:spPr>
          <a:xfrm rot="0">
            <a:off x="3536379" y="6498825"/>
            <a:ext cx="2983267" cy="3323590"/>
          </a:xfrm>
          <a:prstGeom prst="rect">
            <a:avLst/>
          </a:prstGeom>
        </p:spPr>
        <p:txBody>
          <a:bodyPr anchor="t" rtlCol="false" tIns="0" lIns="0" bIns="0" rIns="0">
            <a:spAutoFit/>
          </a:bodyPr>
          <a:lstStyle/>
          <a:p>
            <a:pPr algn="ctr">
              <a:lnSpc>
                <a:spcPts val="2659"/>
              </a:lnSpc>
            </a:pPr>
          </a:p>
          <a:p>
            <a:pPr algn="ctr">
              <a:lnSpc>
                <a:spcPts val="2659"/>
              </a:lnSpc>
            </a:pPr>
            <a:r>
              <a:rPr lang="en-US" sz="1899">
                <a:solidFill>
                  <a:srgbClr val="000000"/>
                </a:solidFill>
                <a:latin typeface="Open Sans Bold"/>
              </a:rPr>
              <a:t>Microsoft Excel</a:t>
            </a:r>
          </a:p>
          <a:p>
            <a:pPr algn="ctr">
              <a:lnSpc>
                <a:spcPts val="2659"/>
              </a:lnSpc>
            </a:pPr>
            <a:r>
              <a:rPr lang="en-US" sz="1899">
                <a:solidFill>
                  <a:srgbClr val="000000"/>
                </a:solidFill>
                <a:latin typeface="Open Sans"/>
              </a:rPr>
              <a:t>Il fait partie de la suite bureautique Microsoft Office et offre une large gamme de fonctionnalités pour la gestion de données et la création de graphiques.</a:t>
            </a:r>
          </a:p>
          <a:p>
            <a:pPr algn="ctr">
              <a:lnSpc>
                <a:spcPts val="2659"/>
              </a:lnSpc>
              <a:spcBef>
                <a:spcPct val="0"/>
              </a:spcBef>
            </a:pPr>
          </a:p>
        </p:txBody>
      </p:sp>
      <p:sp>
        <p:nvSpPr>
          <p:cNvPr name="TextBox 12" id="12"/>
          <p:cNvSpPr txBox="true"/>
          <p:nvPr/>
        </p:nvSpPr>
        <p:spPr>
          <a:xfrm rot="0">
            <a:off x="7280548" y="6832200"/>
            <a:ext cx="2983267" cy="2323465"/>
          </a:xfrm>
          <a:prstGeom prst="rect">
            <a:avLst/>
          </a:prstGeom>
        </p:spPr>
        <p:txBody>
          <a:bodyPr anchor="t" rtlCol="false" tIns="0" lIns="0" bIns="0" rIns="0">
            <a:spAutoFit/>
          </a:bodyPr>
          <a:lstStyle/>
          <a:p>
            <a:pPr algn="ctr">
              <a:lnSpc>
                <a:spcPts val="2659"/>
              </a:lnSpc>
            </a:pPr>
            <a:r>
              <a:rPr lang="en-US" sz="1899">
                <a:solidFill>
                  <a:srgbClr val="000000"/>
                </a:solidFill>
                <a:latin typeface="Open Sans Bold"/>
              </a:rPr>
              <a:t>Google Sheets</a:t>
            </a:r>
          </a:p>
          <a:p>
            <a:pPr algn="ctr">
              <a:lnSpc>
                <a:spcPts val="2659"/>
              </a:lnSpc>
            </a:pPr>
            <a:r>
              <a:rPr lang="en-US" sz="1899">
                <a:solidFill>
                  <a:srgbClr val="000000"/>
                </a:solidFill>
                <a:latin typeface="Open Sans"/>
              </a:rPr>
              <a:t>Proposé par Google, il permet la collaboration en temps réel et offre des intégrations avec d'autres applications Google.</a:t>
            </a:r>
          </a:p>
          <a:p>
            <a:pPr algn="ctr">
              <a:lnSpc>
                <a:spcPts val="2659"/>
              </a:lnSpc>
              <a:spcBef>
                <a:spcPct val="0"/>
              </a:spcBef>
            </a:pPr>
          </a:p>
        </p:txBody>
      </p:sp>
      <p:sp>
        <p:nvSpPr>
          <p:cNvPr name="TextBox 13" id="13"/>
          <p:cNvSpPr txBox="true"/>
          <p:nvPr/>
        </p:nvSpPr>
        <p:spPr>
          <a:xfrm rot="0">
            <a:off x="11194775" y="6801485"/>
            <a:ext cx="2983267" cy="2656840"/>
          </a:xfrm>
          <a:prstGeom prst="rect">
            <a:avLst/>
          </a:prstGeom>
        </p:spPr>
        <p:txBody>
          <a:bodyPr anchor="t" rtlCol="false" tIns="0" lIns="0" bIns="0" rIns="0">
            <a:spAutoFit/>
          </a:bodyPr>
          <a:lstStyle/>
          <a:p>
            <a:pPr algn="ctr">
              <a:lnSpc>
                <a:spcPts val="2659"/>
              </a:lnSpc>
            </a:pPr>
            <a:r>
              <a:rPr lang="en-US" sz="1899">
                <a:solidFill>
                  <a:srgbClr val="000000"/>
                </a:solidFill>
                <a:latin typeface="Open Sans Bold"/>
              </a:rPr>
              <a:t>LibreOffice Calc</a:t>
            </a:r>
          </a:p>
          <a:p>
            <a:pPr algn="ctr">
              <a:lnSpc>
                <a:spcPts val="2659"/>
              </a:lnSpc>
            </a:pPr>
            <a:r>
              <a:rPr lang="en-US" sz="1899">
                <a:solidFill>
                  <a:srgbClr val="000000"/>
                </a:solidFill>
                <a:latin typeface="Open Sans"/>
              </a:rPr>
              <a:t>Inclus dans la suite bureautique open source LibreOffice, il offre une grande compatibilité avec les formats de fichier Microsoft Excel.</a:t>
            </a:r>
          </a:p>
          <a:p>
            <a:pPr algn="ctr">
              <a:lnSpc>
                <a:spcPts val="2659"/>
              </a:lnSpc>
              <a:spcBef>
                <a:spcPct val="0"/>
              </a:spcBef>
            </a:pPr>
          </a:p>
        </p:txBody>
      </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TextBox 5" id="5"/>
          <p:cNvSpPr txBox="true"/>
          <p:nvPr/>
        </p:nvSpPr>
        <p:spPr>
          <a:xfrm rot="0">
            <a:off x="558400" y="2185229"/>
            <a:ext cx="15532897" cy="5502319"/>
          </a:xfrm>
          <a:prstGeom prst="rect">
            <a:avLst/>
          </a:prstGeom>
        </p:spPr>
        <p:txBody>
          <a:bodyPr anchor="t" rtlCol="false" tIns="0" lIns="0" bIns="0" rIns="0">
            <a:spAutoFit/>
          </a:bodyPr>
          <a:lstStyle/>
          <a:p>
            <a:pPr marL="674317" indent="-337159" lvl="1">
              <a:lnSpc>
                <a:spcPts val="4372"/>
              </a:lnSpc>
              <a:buFont typeface="Arial"/>
              <a:buChar char="•"/>
            </a:pPr>
            <a:r>
              <a:rPr lang="en-US" sz="3123">
                <a:solidFill>
                  <a:srgbClr val="000000"/>
                </a:solidFill>
                <a:latin typeface="Open Sans"/>
              </a:rPr>
              <a:t>Les logiciels de tableur sont des </a:t>
            </a:r>
            <a:r>
              <a:rPr lang="en-US" sz="3123">
                <a:solidFill>
                  <a:srgbClr val="000000"/>
                </a:solidFill>
                <a:latin typeface="Open Sans Bold"/>
              </a:rPr>
              <a:t>logiciels polyvalents </a:t>
            </a:r>
            <a:r>
              <a:rPr lang="en-US" sz="3123">
                <a:solidFill>
                  <a:srgbClr val="000000"/>
                </a:solidFill>
                <a:latin typeface="Open Sans"/>
              </a:rPr>
              <a:t>qui offrent de nombreuses fonctionnalités essentielles pour diverses </a:t>
            </a:r>
            <a:r>
              <a:rPr lang="en-US" sz="3123">
                <a:solidFill>
                  <a:srgbClr val="000000"/>
                </a:solidFill>
                <a:latin typeface="Open Sans Bold"/>
              </a:rPr>
              <a:t>tâches de gestion de données</a:t>
            </a:r>
            <a:r>
              <a:rPr lang="en-US" sz="3123">
                <a:solidFill>
                  <a:srgbClr val="000000"/>
                </a:solidFill>
                <a:latin typeface="Open Sans"/>
              </a:rPr>
              <a:t>, que ce soit à des fins personnelles ou professionnelles.</a:t>
            </a:r>
          </a:p>
          <a:p>
            <a:pPr>
              <a:lnSpc>
                <a:spcPts val="4372"/>
              </a:lnSpc>
            </a:pPr>
          </a:p>
          <a:p>
            <a:pPr marL="674317" indent="-337159" lvl="1">
              <a:lnSpc>
                <a:spcPts val="4372"/>
              </a:lnSpc>
              <a:buFont typeface="Arial"/>
              <a:buChar char="•"/>
            </a:pPr>
            <a:r>
              <a:rPr lang="en-US" sz="3123">
                <a:solidFill>
                  <a:srgbClr val="000000"/>
                </a:solidFill>
                <a:latin typeface="Open Sans"/>
              </a:rPr>
              <a:t>L'une des caractéristiques clés des logiciels de tableur est leur capacité à </a:t>
            </a:r>
            <a:r>
              <a:rPr lang="en-US" sz="3123">
                <a:solidFill>
                  <a:srgbClr val="000000"/>
                </a:solidFill>
                <a:latin typeface="Open Sans Bold"/>
              </a:rPr>
              <a:t>organiser des données</a:t>
            </a:r>
            <a:r>
              <a:rPr lang="en-US" sz="3123">
                <a:solidFill>
                  <a:srgbClr val="000000"/>
                </a:solidFill>
                <a:latin typeface="Open Sans"/>
              </a:rPr>
              <a:t> de manière structurée dans des tableaux, où chaque cellule peut contenir des nombres, du texte, des dates, des formules, etc. </a:t>
            </a:r>
          </a:p>
          <a:p>
            <a:pPr>
              <a:lnSpc>
                <a:spcPts val="4372"/>
              </a:lnSpc>
            </a:pPr>
          </a:p>
          <a:p>
            <a:pPr marL="674317" indent="-337159" lvl="1">
              <a:lnSpc>
                <a:spcPts val="4372"/>
              </a:lnSpc>
              <a:buFont typeface="Arial"/>
              <a:buChar char="•"/>
            </a:pPr>
            <a:r>
              <a:rPr lang="en-US" sz="3123">
                <a:solidFill>
                  <a:srgbClr val="000000"/>
                </a:solidFill>
                <a:latin typeface="Open Sans"/>
              </a:rPr>
              <a:t>Les logiciels de tableur permettent de créer des </a:t>
            </a:r>
            <a:r>
              <a:rPr lang="en-US" sz="3123">
                <a:solidFill>
                  <a:srgbClr val="000000"/>
                </a:solidFill>
                <a:latin typeface="Open Sans Bold"/>
              </a:rPr>
              <a:t>graphiques </a:t>
            </a:r>
            <a:r>
              <a:rPr lang="en-US" sz="3123">
                <a:solidFill>
                  <a:srgbClr val="000000"/>
                </a:solidFill>
                <a:latin typeface="Open Sans"/>
              </a:rPr>
              <a:t>et des </a:t>
            </a:r>
            <a:r>
              <a:rPr lang="en-US" sz="3123">
                <a:solidFill>
                  <a:srgbClr val="000000"/>
                </a:solidFill>
                <a:latin typeface="Open Sans Bold"/>
              </a:rPr>
              <a:t>diagrammes </a:t>
            </a:r>
            <a:r>
              <a:rPr lang="en-US" sz="3123">
                <a:solidFill>
                  <a:srgbClr val="000000"/>
                </a:solidFill>
                <a:latin typeface="Open Sans"/>
              </a:rPr>
              <a:t>à partir des données, qui peuvent également etre triées et filtrées. </a:t>
            </a:r>
          </a:p>
        </p:txBody>
      </p:sp>
      <p:sp>
        <p:nvSpPr>
          <p:cNvPr name="TextBox 6" id="6"/>
          <p:cNvSpPr txBox="true"/>
          <p:nvPr/>
        </p:nvSpPr>
        <p:spPr>
          <a:xfrm rot="0">
            <a:off x="558400" y="1340636"/>
            <a:ext cx="12562384" cy="530269"/>
          </a:xfrm>
          <a:prstGeom prst="rect">
            <a:avLst/>
          </a:prstGeom>
        </p:spPr>
        <p:txBody>
          <a:bodyPr anchor="t" rtlCol="false" tIns="0" lIns="0" bIns="0" rIns="0">
            <a:spAutoFit/>
          </a:bodyPr>
          <a:lstStyle/>
          <a:p>
            <a:pPr>
              <a:lnSpc>
                <a:spcPts val="4372"/>
              </a:lnSpc>
              <a:spcBef>
                <a:spcPct val="0"/>
              </a:spcBef>
            </a:pPr>
            <a:r>
              <a:rPr lang="en-US" sz="3123">
                <a:solidFill>
                  <a:srgbClr val="000000"/>
                </a:solidFill>
                <a:latin typeface="Open Sans Bold"/>
              </a:rPr>
              <a:t>Quelques caractéristiques et avantages des logiciels de tableur </a:t>
            </a:r>
          </a:p>
        </p:txBody>
      </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Freeform 5" id="5"/>
          <p:cNvSpPr/>
          <p:nvPr/>
        </p:nvSpPr>
        <p:spPr>
          <a:xfrm flipH="false" flipV="false" rot="0">
            <a:off x="7566797" y="3703152"/>
            <a:ext cx="9189574" cy="5090938"/>
          </a:xfrm>
          <a:custGeom>
            <a:avLst/>
            <a:gdLst/>
            <a:ahLst/>
            <a:cxnLst/>
            <a:rect r="r" b="b" t="t" l="l"/>
            <a:pathLst>
              <a:path h="5090938" w="9189574">
                <a:moveTo>
                  <a:pt x="0" y="0"/>
                </a:moveTo>
                <a:lnTo>
                  <a:pt x="9189574" y="0"/>
                </a:lnTo>
                <a:lnTo>
                  <a:pt x="9189574" y="5090937"/>
                </a:lnTo>
                <a:lnTo>
                  <a:pt x="0" y="5090937"/>
                </a:lnTo>
                <a:lnTo>
                  <a:pt x="0" y="0"/>
                </a:lnTo>
                <a:close/>
              </a:path>
            </a:pathLst>
          </a:custGeom>
          <a:blipFill>
            <a:blip r:embed="rId5"/>
            <a:stretch>
              <a:fillRect l="0" t="0" r="0" b="0"/>
            </a:stretch>
          </a:blipFill>
          <a:ln w="38100" cap="sq">
            <a:solidFill>
              <a:srgbClr val="000000"/>
            </a:solidFill>
            <a:prstDash val="solid"/>
            <a:miter/>
          </a:ln>
        </p:spPr>
      </p:sp>
      <p:sp>
        <p:nvSpPr>
          <p:cNvPr name="TextBox 6" id="6"/>
          <p:cNvSpPr txBox="true"/>
          <p:nvPr/>
        </p:nvSpPr>
        <p:spPr>
          <a:xfrm rot="0">
            <a:off x="553622" y="1270067"/>
            <a:ext cx="15038494" cy="3292519"/>
          </a:xfrm>
          <a:prstGeom prst="rect">
            <a:avLst/>
          </a:prstGeom>
        </p:spPr>
        <p:txBody>
          <a:bodyPr anchor="t" rtlCol="false" tIns="0" lIns="0" bIns="0" rIns="0">
            <a:spAutoFit/>
          </a:bodyPr>
          <a:lstStyle/>
          <a:p>
            <a:pPr>
              <a:lnSpc>
                <a:spcPts val="4372"/>
              </a:lnSpc>
            </a:pPr>
            <a:r>
              <a:rPr lang="en-US" sz="3123">
                <a:solidFill>
                  <a:srgbClr val="000000"/>
                </a:solidFill>
                <a:latin typeface="Open Sans Bold"/>
              </a:rPr>
              <a:t>Découverte et prise en main de Microsoft Excel</a:t>
            </a:r>
          </a:p>
          <a:p>
            <a:pPr>
              <a:lnSpc>
                <a:spcPts val="4372"/>
              </a:lnSpc>
            </a:pPr>
            <a:r>
              <a:rPr lang="en-US" sz="3123">
                <a:solidFill>
                  <a:srgbClr val="000000"/>
                </a:solidFill>
                <a:latin typeface="Open Sans Italics"/>
              </a:rPr>
              <a:t>La saisie de données et de formules de calcul simples</a:t>
            </a:r>
          </a:p>
          <a:p>
            <a:pPr>
              <a:lnSpc>
                <a:spcPts val="4372"/>
              </a:lnSpc>
            </a:pPr>
            <a:r>
              <a:rPr lang="en-US" sz="3123">
                <a:solidFill>
                  <a:srgbClr val="000000"/>
                </a:solidFill>
                <a:latin typeface="Open Sans"/>
              </a:rPr>
              <a:t>Saisir le texte ou le nombre dans la cellule active puis appuyer sur la touche </a:t>
            </a:r>
            <a:r>
              <a:rPr lang="en-US" sz="3123">
                <a:solidFill>
                  <a:srgbClr val="000000"/>
                </a:solidFill>
                <a:latin typeface="Open Sans Italics"/>
              </a:rPr>
              <a:t>Entrée </a:t>
            </a:r>
            <a:r>
              <a:rPr lang="en-US" sz="3123">
                <a:solidFill>
                  <a:srgbClr val="000000"/>
                </a:solidFill>
                <a:latin typeface="Open Sans"/>
              </a:rPr>
              <a:t>pour passer à la cellule en dessous ou sur la touche </a:t>
            </a:r>
            <a:r>
              <a:rPr lang="en-US" sz="3123">
                <a:solidFill>
                  <a:srgbClr val="000000"/>
                </a:solidFill>
                <a:latin typeface="Open Sans Italics"/>
              </a:rPr>
              <a:t>Tabulation ↹ </a:t>
            </a:r>
            <a:r>
              <a:rPr lang="en-US" sz="3123">
                <a:solidFill>
                  <a:srgbClr val="000000"/>
                </a:solidFill>
                <a:latin typeface="Open Sans"/>
              </a:rPr>
              <a:t>pour passer à la cellule de droite.</a:t>
            </a:r>
          </a:p>
          <a:p>
            <a:pPr>
              <a:lnSpc>
                <a:spcPts val="4372"/>
              </a:lnSpc>
              <a:spcBef>
                <a:spcPct val="0"/>
              </a:spcBef>
            </a:pPr>
          </a:p>
        </p:txBody>
      </p:sp>
      <p:sp>
        <p:nvSpPr>
          <p:cNvPr name="TextBox 7" id="7"/>
          <p:cNvSpPr txBox="true"/>
          <p:nvPr/>
        </p:nvSpPr>
        <p:spPr>
          <a:xfrm rot="0">
            <a:off x="553622" y="4021336"/>
            <a:ext cx="7013175" cy="4397419"/>
          </a:xfrm>
          <a:prstGeom prst="rect">
            <a:avLst/>
          </a:prstGeom>
        </p:spPr>
        <p:txBody>
          <a:bodyPr anchor="t" rtlCol="false" tIns="0" lIns="0" bIns="0" rIns="0">
            <a:spAutoFit/>
          </a:bodyPr>
          <a:lstStyle/>
          <a:p>
            <a:pPr>
              <a:lnSpc>
                <a:spcPts val="4372"/>
              </a:lnSpc>
            </a:pPr>
            <a:r>
              <a:rPr lang="en-US" sz="3123">
                <a:solidFill>
                  <a:srgbClr val="000000"/>
                </a:solidFill>
                <a:latin typeface="Open Sans"/>
              </a:rPr>
              <a:t>Pour saisir des formules de calcul simples, se placer sur la cellule du résultat et taper le signe </a:t>
            </a:r>
            <a:r>
              <a:rPr lang="en-US" sz="3123">
                <a:solidFill>
                  <a:srgbClr val="000000"/>
                </a:solidFill>
                <a:latin typeface="Open Sans Italics"/>
              </a:rPr>
              <a:t>=</a:t>
            </a:r>
            <a:r>
              <a:rPr lang="en-US" sz="3123">
                <a:solidFill>
                  <a:srgbClr val="000000"/>
                </a:solidFill>
                <a:latin typeface="Open Sans"/>
              </a:rPr>
              <a:t>.</a:t>
            </a:r>
          </a:p>
          <a:p>
            <a:pPr>
              <a:lnSpc>
                <a:spcPts val="4372"/>
              </a:lnSpc>
            </a:pPr>
            <a:r>
              <a:rPr lang="en-US" sz="3123">
                <a:solidFill>
                  <a:srgbClr val="000000"/>
                </a:solidFill>
                <a:latin typeface="Open Sans"/>
              </a:rPr>
              <a:t>Cliquer sur les cellules des nombres en ajoutant entre chaque cellule le signe opératoire voulu : </a:t>
            </a:r>
            <a:r>
              <a:rPr lang="en-US" sz="3123">
                <a:solidFill>
                  <a:srgbClr val="000000"/>
                </a:solidFill>
                <a:latin typeface="Open Sans Italics"/>
              </a:rPr>
              <a:t>+,-, * ou / . </a:t>
            </a:r>
          </a:p>
          <a:p>
            <a:pPr>
              <a:lnSpc>
                <a:spcPts val="4372"/>
              </a:lnSpc>
            </a:pPr>
            <a:r>
              <a:rPr lang="en-US" sz="3123">
                <a:solidFill>
                  <a:srgbClr val="000000"/>
                </a:solidFill>
                <a:latin typeface="Open Sans"/>
              </a:rPr>
              <a:t>Appuyer sur la touche </a:t>
            </a:r>
            <a:r>
              <a:rPr lang="en-US" sz="3123">
                <a:solidFill>
                  <a:srgbClr val="000000"/>
                </a:solidFill>
                <a:latin typeface="Open Sans Italics"/>
              </a:rPr>
              <a:t>Entrée</a:t>
            </a:r>
            <a:r>
              <a:rPr lang="en-US" sz="3123">
                <a:solidFill>
                  <a:srgbClr val="000000"/>
                </a:solidFill>
                <a:latin typeface="Open Sans"/>
              </a:rPr>
              <a:t>.</a:t>
            </a:r>
          </a:p>
          <a:p>
            <a:pPr>
              <a:lnSpc>
                <a:spcPts val="4372"/>
              </a:lnSpc>
              <a:spcBef>
                <a:spcPct val="0"/>
              </a:spcBef>
            </a:pPr>
          </a:p>
        </p:txBody>
      </p:sp>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701202" y="3728189"/>
            <a:ext cx="15390095" cy="3454976"/>
          </a:xfrm>
          <a:custGeom>
            <a:avLst/>
            <a:gdLst/>
            <a:ahLst/>
            <a:cxnLst/>
            <a:rect r="r" b="b" t="t" l="l"/>
            <a:pathLst>
              <a:path h="3454976" w="15390095">
                <a:moveTo>
                  <a:pt x="0" y="0"/>
                </a:moveTo>
                <a:lnTo>
                  <a:pt x="15390095" y="0"/>
                </a:lnTo>
                <a:lnTo>
                  <a:pt x="15390095" y="3454976"/>
                </a:lnTo>
                <a:lnTo>
                  <a:pt x="0" y="3454976"/>
                </a:lnTo>
                <a:lnTo>
                  <a:pt x="0" y="0"/>
                </a:lnTo>
                <a:close/>
              </a:path>
            </a:pathLst>
          </a:custGeom>
          <a:blipFill>
            <a:blip r:embed="rId2"/>
            <a:stretch>
              <a:fillRect l="0" t="0" r="-14683" b="-169731"/>
            </a:stretch>
          </a:blipFill>
          <a:ln w="38100" cap="sq">
            <a:solidFill>
              <a:srgbClr val="000000"/>
            </a:solidFill>
            <a:prstDash val="solid"/>
            <a:miter/>
          </a:ln>
        </p:spPr>
      </p:sp>
      <p:sp>
        <p:nvSpPr>
          <p:cNvPr name="Freeform 3" id="3"/>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3"/>
            <a:stretch>
              <a:fillRect l="0" t="0" r="0" b="0"/>
            </a:stretch>
          </a:blipFill>
        </p:spPr>
      </p:sp>
      <p:sp>
        <p:nvSpPr>
          <p:cNvPr name="Freeform 4" id="4"/>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4"/>
            <a:stretch>
              <a:fillRect l="0" t="0" r="0" b="0"/>
            </a:stretch>
          </a:blipFill>
        </p:spPr>
      </p:sp>
      <p:sp>
        <p:nvSpPr>
          <p:cNvPr name="Freeform 5" id="5"/>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5"/>
            <a:stretch>
              <a:fillRect l="0" t="0" r="0" b="0"/>
            </a:stretch>
          </a:blipFill>
        </p:spPr>
      </p:sp>
      <p:sp>
        <p:nvSpPr>
          <p:cNvPr name="TextBox 6" id="6"/>
          <p:cNvSpPr txBox="true"/>
          <p:nvPr/>
        </p:nvSpPr>
        <p:spPr>
          <a:xfrm rot="0">
            <a:off x="2123995" y="7713340"/>
            <a:ext cx="730349" cy="440733"/>
          </a:xfrm>
          <a:prstGeom prst="rect">
            <a:avLst/>
          </a:prstGeom>
        </p:spPr>
        <p:txBody>
          <a:bodyPr anchor="t" rtlCol="false" tIns="0" lIns="0" bIns="0" rIns="0">
            <a:spAutoFit/>
          </a:bodyPr>
          <a:lstStyle/>
          <a:p>
            <a:pPr algn="ctr">
              <a:lnSpc>
                <a:spcPts val="3532"/>
              </a:lnSpc>
              <a:spcBef>
                <a:spcPct val="0"/>
              </a:spcBef>
            </a:pPr>
            <a:r>
              <a:rPr lang="en-US" sz="2523">
                <a:solidFill>
                  <a:srgbClr val="000000"/>
                </a:solidFill>
                <a:latin typeface="Open Sans Bold"/>
              </a:rPr>
              <a:t>Gras</a:t>
            </a:r>
          </a:p>
        </p:txBody>
      </p:sp>
      <p:sp>
        <p:nvSpPr>
          <p:cNvPr name="AutoShape 7" id="7"/>
          <p:cNvSpPr/>
          <p:nvPr/>
        </p:nvSpPr>
        <p:spPr>
          <a:xfrm flipV="true">
            <a:off x="2489786" y="5450281"/>
            <a:ext cx="7451" cy="2320209"/>
          </a:xfrm>
          <a:prstGeom prst="line">
            <a:avLst/>
          </a:prstGeom>
          <a:ln cap="flat" w="38100">
            <a:solidFill>
              <a:srgbClr val="000000"/>
            </a:solidFill>
            <a:prstDash val="solid"/>
            <a:headEnd type="none" len="sm" w="sm"/>
            <a:tailEnd type="arrow" len="sm" w="med"/>
          </a:ln>
        </p:spPr>
      </p:sp>
      <p:sp>
        <p:nvSpPr>
          <p:cNvPr name="TextBox 8" id="8"/>
          <p:cNvSpPr txBox="true"/>
          <p:nvPr/>
        </p:nvSpPr>
        <p:spPr>
          <a:xfrm rot="0">
            <a:off x="758352" y="8363623"/>
            <a:ext cx="4508798" cy="440733"/>
          </a:xfrm>
          <a:prstGeom prst="rect">
            <a:avLst/>
          </a:prstGeom>
        </p:spPr>
        <p:txBody>
          <a:bodyPr anchor="t" rtlCol="false" tIns="0" lIns="0" bIns="0" rIns="0">
            <a:spAutoFit/>
          </a:bodyPr>
          <a:lstStyle/>
          <a:p>
            <a:pPr algn="ctr">
              <a:lnSpc>
                <a:spcPts val="3532"/>
              </a:lnSpc>
              <a:spcBef>
                <a:spcPct val="0"/>
              </a:spcBef>
            </a:pPr>
            <a:r>
              <a:rPr lang="en-US" sz="2523">
                <a:solidFill>
                  <a:srgbClr val="000000"/>
                </a:solidFill>
                <a:latin typeface="Open Sans"/>
              </a:rPr>
              <a:t>Modifier la police de caractère</a:t>
            </a:r>
          </a:p>
        </p:txBody>
      </p:sp>
      <p:sp>
        <p:nvSpPr>
          <p:cNvPr name="AutoShape 9" id="9"/>
          <p:cNvSpPr/>
          <p:nvPr/>
        </p:nvSpPr>
        <p:spPr>
          <a:xfrm flipH="true" flipV="true">
            <a:off x="2955601" y="4931704"/>
            <a:ext cx="54172" cy="3489069"/>
          </a:xfrm>
          <a:prstGeom prst="line">
            <a:avLst/>
          </a:prstGeom>
          <a:ln cap="flat" w="38100">
            <a:solidFill>
              <a:srgbClr val="000000"/>
            </a:solidFill>
            <a:prstDash val="solid"/>
            <a:headEnd type="none" len="sm" w="sm"/>
            <a:tailEnd type="arrow" len="sm" w="med"/>
          </a:ln>
        </p:spPr>
      </p:sp>
      <p:sp>
        <p:nvSpPr>
          <p:cNvPr name="TextBox 10" id="10"/>
          <p:cNvSpPr txBox="true"/>
          <p:nvPr/>
        </p:nvSpPr>
        <p:spPr>
          <a:xfrm rot="0">
            <a:off x="2274650" y="9009358"/>
            <a:ext cx="4169767" cy="440733"/>
          </a:xfrm>
          <a:prstGeom prst="rect">
            <a:avLst/>
          </a:prstGeom>
        </p:spPr>
        <p:txBody>
          <a:bodyPr anchor="t" rtlCol="false" tIns="0" lIns="0" bIns="0" rIns="0">
            <a:spAutoFit/>
          </a:bodyPr>
          <a:lstStyle/>
          <a:p>
            <a:pPr algn="ctr">
              <a:lnSpc>
                <a:spcPts val="3532"/>
              </a:lnSpc>
              <a:spcBef>
                <a:spcPct val="0"/>
              </a:spcBef>
            </a:pPr>
            <a:r>
              <a:rPr lang="en-US" sz="2523">
                <a:solidFill>
                  <a:srgbClr val="000000"/>
                </a:solidFill>
                <a:latin typeface="Open Sans"/>
              </a:rPr>
              <a:t>Modifier la taille de la police</a:t>
            </a:r>
          </a:p>
        </p:txBody>
      </p:sp>
      <p:sp>
        <p:nvSpPr>
          <p:cNvPr name="AutoShape 11" id="11"/>
          <p:cNvSpPr/>
          <p:nvPr/>
        </p:nvSpPr>
        <p:spPr>
          <a:xfrm flipH="true" flipV="true">
            <a:off x="4340739" y="4931787"/>
            <a:ext cx="17962" cy="4134722"/>
          </a:xfrm>
          <a:prstGeom prst="line">
            <a:avLst/>
          </a:prstGeom>
          <a:ln cap="flat" w="38100">
            <a:solidFill>
              <a:srgbClr val="000000"/>
            </a:solidFill>
            <a:prstDash val="solid"/>
            <a:headEnd type="none" len="sm" w="sm"/>
            <a:tailEnd type="arrow" len="sm" w="med"/>
          </a:ln>
        </p:spPr>
      </p:sp>
      <p:sp>
        <p:nvSpPr>
          <p:cNvPr name="TextBox 12" id="12"/>
          <p:cNvSpPr txBox="true"/>
          <p:nvPr/>
        </p:nvSpPr>
        <p:spPr>
          <a:xfrm rot="0">
            <a:off x="5847190" y="7503873"/>
            <a:ext cx="3170337" cy="440733"/>
          </a:xfrm>
          <a:prstGeom prst="rect">
            <a:avLst/>
          </a:prstGeom>
        </p:spPr>
        <p:txBody>
          <a:bodyPr anchor="t" rtlCol="false" tIns="0" lIns="0" bIns="0" rIns="0">
            <a:spAutoFit/>
          </a:bodyPr>
          <a:lstStyle/>
          <a:p>
            <a:pPr algn="ctr">
              <a:lnSpc>
                <a:spcPts val="3532"/>
              </a:lnSpc>
              <a:spcBef>
                <a:spcPct val="0"/>
              </a:spcBef>
            </a:pPr>
            <a:r>
              <a:rPr lang="en-US" sz="2523">
                <a:solidFill>
                  <a:srgbClr val="000000"/>
                </a:solidFill>
                <a:latin typeface="Open Sans"/>
              </a:rPr>
              <a:t>Ajouter des bordures</a:t>
            </a:r>
          </a:p>
        </p:txBody>
      </p:sp>
      <p:sp>
        <p:nvSpPr>
          <p:cNvPr name="AutoShape 13" id="13"/>
          <p:cNvSpPr/>
          <p:nvPr/>
        </p:nvSpPr>
        <p:spPr>
          <a:xfrm flipH="true" flipV="true">
            <a:off x="3928771" y="5409295"/>
            <a:ext cx="3216857" cy="2151728"/>
          </a:xfrm>
          <a:prstGeom prst="line">
            <a:avLst/>
          </a:prstGeom>
          <a:ln cap="flat" w="38100">
            <a:solidFill>
              <a:srgbClr val="000000"/>
            </a:solidFill>
            <a:prstDash val="solid"/>
            <a:headEnd type="none" len="sm" w="sm"/>
            <a:tailEnd type="arrow" len="sm" w="med"/>
          </a:ln>
        </p:spPr>
      </p:sp>
      <p:sp>
        <p:nvSpPr>
          <p:cNvPr name="TextBox 14" id="14"/>
          <p:cNvSpPr txBox="true"/>
          <p:nvPr/>
        </p:nvSpPr>
        <p:spPr>
          <a:xfrm rot="0">
            <a:off x="553622" y="1270067"/>
            <a:ext cx="16675531" cy="2187619"/>
          </a:xfrm>
          <a:prstGeom prst="rect">
            <a:avLst/>
          </a:prstGeom>
        </p:spPr>
        <p:txBody>
          <a:bodyPr anchor="t" rtlCol="false" tIns="0" lIns="0" bIns="0" rIns="0">
            <a:spAutoFit/>
          </a:bodyPr>
          <a:lstStyle/>
          <a:p>
            <a:pPr>
              <a:lnSpc>
                <a:spcPts val="4372"/>
              </a:lnSpc>
            </a:pPr>
            <a:r>
              <a:rPr lang="en-US" sz="3123">
                <a:solidFill>
                  <a:srgbClr val="000000"/>
                </a:solidFill>
                <a:latin typeface="Open Sans Bold"/>
              </a:rPr>
              <a:t>Découverte et prise en main de Microsoft Excel</a:t>
            </a:r>
          </a:p>
          <a:p>
            <a:pPr>
              <a:lnSpc>
                <a:spcPts val="4372"/>
              </a:lnSpc>
            </a:pPr>
            <a:r>
              <a:rPr lang="en-US" sz="3123">
                <a:solidFill>
                  <a:srgbClr val="000000"/>
                </a:solidFill>
                <a:latin typeface="Open Sans Italics"/>
              </a:rPr>
              <a:t>La mise en forme d’un tableau</a:t>
            </a:r>
          </a:p>
          <a:p>
            <a:pPr>
              <a:lnSpc>
                <a:spcPts val="4372"/>
              </a:lnSpc>
              <a:spcBef>
                <a:spcPct val="0"/>
              </a:spcBef>
            </a:pPr>
            <a:r>
              <a:rPr lang="en-US" sz="3123">
                <a:solidFill>
                  <a:srgbClr val="000000"/>
                </a:solidFill>
                <a:latin typeface="Open Sans"/>
              </a:rPr>
              <a:t>Comme dans Microsoft Word, il est possible de modifier la mise en page d’un texte, d’une cellule ou de tout un tableau, en le sélectionnant et cliquant sur l’icône correspondante. </a:t>
            </a:r>
          </a:p>
        </p:txBody>
      </p:sp>
      <p:sp>
        <p:nvSpPr>
          <p:cNvPr name="TextBox 15" id="15"/>
          <p:cNvSpPr txBox="true"/>
          <p:nvPr/>
        </p:nvSpPr>
        <p:spPr>
          <a:xfrm rot="0">
            <a:off x="9311760" y="8363623"/>
            <a:ext cx="3883124" cy="440733"/>
          </a:xfrm>
          <a:prstGeom prst="rect">
            <a:avLst/>
          </a:prstGeom>
        </p:spPr>
        <p:txBody>
          <a:bodyPr anchor="t" rtlCol="false" tIns="0" lIns="0" bIns="0" rIns="0">
            <a:spAutoFit/>
          </a:bodyPr>
          <a:lstStyle/>
          <a:p>
            <a:pPr algn="ctr">
              <a:lnSpc>
                <a:spcPts val="3532"/>
              </a:lnSpc>
              <a:spcBef>
                <a:spcPct val="0"/>
              </a:spcBef>
            </a:pPr>
            <a:r>
              <a:rPr lang="en-US" sz="2523">
                <a:solidFill>
                  <a:srgbClr val="000000"/>
                </a:solidFill>
                <a:latin typeface="Open Sans"/>
              </a:rPr>
              <a:t>Mettre une trame de fond</a:t>
            </a:r>
          </a:p>
        </p:txBody>
      </p:sp>
      <p:sp>
        <p:nvSpPr>
          <p:cNvPr name="AutoShape 16" id="16"/>
          <p:cNvSpPr/>
          <p:nvPr/>
        </p:nvSpPr>
        <p:spPr>
          <a:xfrm flipH="true" flipV="true">
            <a:off x="4834312" y="5342857"/>
            <a:ext cx="6419010" cy="3077916"/>
          </a:xfrm>
          <a:prstGeom prst="line">
            <a:avLst/>
          </a:prstGeom>
          <a:ln cap="flat" w="38100">
            <a:solidFill>
              <a:srgbClr val="000000"/>
            </a:solidFill>
            <a:prstDash val="solid"/>
            <a:headEnd type="none" len="sm" w="sm"/>
            <a:tailEnd type="arrow" len="sm" w="med"/>
          </a:ln>
        </p:spPr>
      </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Freeform 5" id="5"/>
          <p:cNvSpPr/>
          <p:nvPr/>
        </p:nvSpPr>
        <p:spPr>
          <a:xfrm flipH="false" flipV="false" rot="0">
            <a:off x="6472435" y="2992059"/>
            <a:ext cx="9331627" cy="5493744"/>
          </a:xfrm>
          <a:custGeom>
            <a:avLst/>
            <a:gdLst/>
            <a:ahLst/>
            <a:cxnLst/>
            <a:rect r="r" b="b" t="t" l="l"/>
            <a:pathLst>
              <a:path h="5493744" w="9331627">
                <a:moveTo>
                  <a:pt x="0" y="0"/>
                </a:moveTo>
                <a:lnTo>
                  <a:pt x="9331627" y="0"/>
                </a:lnTo>
                <a:lnTo>
                  <a:pt x="9331627" y="5493743"/>
                </a:lnTo>
                <a:lnTo>
                  <a:pt x="0" y="5493743"/>
                </a:lnTo>
                <a:lnTo>
                  <a:pt x="0" y="0"/>
                </a:lnTo>
                <a:close/>
              </a:path>
            </a:pathLst>
          </a:custGeom>
          <a:blipFill>
            <a:blip r:embed="rId5"/>
            <a:stretch>
              <a:fillRect l="0" t="0" r="0" b="0"/>
            </a:stretch>
          </a:blipFill>
          <a:ln w="38100" cap="sq">
            <a:solidFill>
              <a:srgbClr val="000000"/>
            </a:solidFill>
            <a:prstDash val="solid"/>
            <a:miter/>
          </a:ln>
        </p:spPr>
      </p:sp>
      <p:sp>
        <p:nvSpPr>
          <p:cNvPr name="TextBox 6" id="6"/>
          <p:cNvSpPr txBox="true"/>
          <p:nvPr/>
        </p:nvSpPr>
        <p:spPr>
          <a:xfrm rot="0">
            <a:off x="553622" y="1270067"/>
            <a:ext cx="15038494" cy="530269"/>
          </a:xfrm>
          <a:prstGeom prst="rect">
            <a:avLst/>
          </a:prstGeom>
        </p:spPr>
        <p:txBody>
          <a:bodyPr anchor="t" rtlCol="false" tIns="0" lIns="0" bIns="0" rIns="0">
            <a:spAutoFit/>
          </a:bodyPr>
          <a:lstStyle/>
          <a:p>
            <a:pPr>
              <a:lnSpc>
                <a:spcPts val="4372"/>
              </a:lnSpc>
              <a:spcBef>
                <a:spcPct val="0"/>
              </a:spcBef>
            </a:pPr>
            <a:r>
              <a:rPr lang="en-US" sz="3123">
                <a:solidFill>
                  <a:srgbClr val="000000"/>
                </a:solidFill>
                <a:latin typeface="Open Sans Bold"/>
              </a:rPr>
              <a:t>Découverte et prise en main de Microsoft Excel</a:t>
            </a:r>
          </a:p>
        </p:txBody>
      </p:sp>
      <p:sp>
        <p:nvSpPr>
          <p:cNvPr name="TextBox 7" id="7"/>
          <p:cNvSpPr txBox="true"/>
          <p:nvPr/>
        </p:nvSpPr>
        <p:spPr>
          <a:xfrm rot="0">
            <a:off x="553622" y="1893962"/>
            <a:ext cx="5918813" cy="3844969"/>
          </a:xfrm>
          <a:prstGeom prst="rect">
            <a:avLst/>
          </a:prstGeom>
        </p:spPr>
        <p:txBody>
          <a:bodyPr anchor="t" rtlCol="false" tIns="0" lIns="0" bIns="0" rIns="0">
            <a:spAutoFit/>
          </a:bodyPr>
          <a:lstStyle/>
          <a:p>
            <a:pPr>
              <a:lnSpc>
                <a:spcPts val="4372"/>
              </a:lnSpc>
            </a:pPr>
            <a:r>
              <a:rPr lang="en-US" sz="3123">
                <a:solidFill>
                  <a:srgbClr val="000000"/>
                </a:solidFill>
                <a:latin typeface="Open Sans Italics"/>
              </a:rPr>
              <a:t>Nommer une feuille de calcul</a:t>
            </a:r>
          </a:p>
          <a:p>
            <a:pPr>
              <a:lnSpc>
                <a:spcPts val="4372"/>
              </a:lnSpc>
            </a:pPr>
            <a:r>
              <a:rPr lang="en-US" sz="3123">
                <a:solidFill>
                  <a:srgbClr val="000000"/>
                </a:solidFill>
                <a:latin typeface="Open Sans"/>
              </a:rPr>
              <a:t>Double-cliquer sur l’onglet </a:t>
            </a:r>
            <a:r>
              <a:rPr lang="en-US" sz="3123">
                <a:solidFill>
                  <a:srgbClr val="000000"/>
                </a:solidFill>
                <a:latin typeface="Open Sans Italics"/>
              </a:rPr>
              <a:t>Feuille1. </a:t>
            </a:r>
            <a:r>
              <a:rPr lang="en-US" sz="3123">
                <a:solidFill>
                  <a:srgbClr val="000000"/>
                </a:solidFill>
                <a:latin typeface="Open Sans"/>
              </a:rPr>
              <a:t>Saisir le nom de la feuille puis appuyer sur la touche </a:t>
            </a:r>
            <a:r>
              <a:rPr lang="en-US" sz="3123">
                <a:solidFill>
                  <a:srgbClr val="000000"/>
                </a:solidFill>
                <a:latin typeface="Open Sans Italics"/>
              </a:rPr>
              <a:t>Entrée </a:t>
            </a:r>
            <a:r>
              <a:rPr lang="en-US" sz="3123">
                <a:solidFill>
                  <a:srgbClr val="000000"/>
                </a:solidFill>
                <a:latin typeface="Open Sans"/>
              </a:rPr>
              <a:t>ou cliquer sur la feuille de calcul. </a:t>
            </a:r>
          </a:p>
          <a:p>
            <a:pPr>
              <a:lnSpc>
                <a:spcPts val="4372"/>
              </a:lnSpc>
              <a:spcBef>
                <a:spcPct val="0"/>
              </a:spcBef>
            </a:pPr>
          </a:p>
        </p:txBody>
      </p:sp>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Freeform 5" id="5"/>
          <p:cNvSpPr/>
          <p:nvPr/>
        </p:nvSpPr>
        <p:spPr>
          <a:xfrm flipH="false" flipV="false" rot="0">
            <a:off x="553622" y="2591461"/>
            <a:ext cx="5670016" cy="5308450"/>
          </a:xfrm>
          <a:custGeom>
            <a:avLst/>
            <a:gdLst/>
            <a:ahLst/>
            <a:cxnLst/>
            <a:rect r="r" b="b" t="t" l="l"/>
            <a:pathLst>
              <a:path h="5308450" w="5670016">
                <a:moveTo>
                  <a:pt x="0" y="0"/>
                </a:moveTo>
                <a:lnTo>
                  <a:pt x="5670016" y="0"/>
                </a:lnTo>
                <a:lnTo>
                  <a:pt x="5670016" y="5308450"/>
                </a:lnTo>
                <a:lnTo>
                  <a:pt x="0" y="5308450"/>
                </a:lnTo>
                <a:lnTo>
                  <a:pt x="0" y="0"/>
                </a:lnTo>
                <a:close/>
              </a:path>
            </a:pathLst>
          </a:custGeom>
          <a:blipFill>
            <a:blip r:embed="rId5"/>
            <a:stretch>
              <a:fillRect l="0" t="0" r="0" b="0"/>
            </a:stretch>
          </a:blipFill>
          <a:ln w="38100" cap="sq">
            <a:solidFill>
              <a:srgbClr val="000000"/>
            </a:solidFill>
            <a:prstDash val="solid"/>
            <a:miter/>
          </a:ln>
        </p:spPr>
      </p:sp>
      <p:sp>
        <p:nvSpPr>
          <p:cNvPr name="TextBox 6" id="6"/>
          <p:cNvSpPr txBox="true"/>
          <p:nvPr/>
        </p:nvSpPr>
        <p:spPr>
          <a:xfrm rot="0">
            <a:off x="553622" y="1270067"/>
            <a:ext cx="15038494" cy="1635169"/>
          </a:xfrm>
          <a:prstGeom prst="rect">
            <a:avLst/>
          </a:prstGeom>
        </p:spPr>
        <p:txBody>
          <a:bodyPr anchor="t" rtlCol="false" tIns="0" lIns="0" bIns="0" rIns="0">
            <a:spAutoFit/>
          </a:bodyPr>
          <a:lstStyle/>
          <a:p>
            <a:pPr>
              <a:lnSpc>
                <a:spcPts val="4372"/>
              </a:lnSpc>
            </a:pPr>
            <a:r>
              <a:rPr lang="en-US" sz="3123">
                <a:solidFill>
                  <a:srgbClr val="000000"/>
                </a:solidFill>
                <a:latin typeface="Open Sans Bold"/>
              </a:rPr>
              <a:t>Découverte et prise en main de Microsoft Excel</a:t>
            </a:r>
          </a:p>
          <a:p>
            <a:pPr>
              <a:lnSpc>
                <a:spcPts val="4372"/>
              </a:lnSpc>
            </a:pPr>
            <a:r>
              <a:rPr lang="en-US" sz="3123">
                <a:solidFill>
                  <a:srgbClr val="000000"/>
                </a:solidFill>
                <a:latin typeface="Open Sans Italics"/>
              </a:rPr>
              <a:t>L’enregistrement </a:t>
            </a:r>
          </a:p>
          <a:p>
            <a:pPr>
              <a:lnSpc>
                <a:spcPts val="4372"/>
              </a:lnSpc>
              <a:spcBef>
                <a:spcPct val="0"/>
              </a:spcBef>
            </a:pPr>
          </a:p>
        </p:txBody>
      </p:sp>
      <p:sp>
        <p:nvSpPr>
          <p:cNvPr name="TextBox 7" id="7"/>
          <p:cNvSpPr txBox="true"/>
          <p:nvPr/>
        </p:nvSpPr>
        <p:spPr>
          <a:xfrm rot="0">
            <a:off x="6687978" y="2534311"/>
            <a:ext cx="8268511" cy="5502319"/>
          </a:xfrm>
          <a:prstGeom prst="rect">
            <a:avLst/>
          </a:prstGeom>
        </p:spPr>
        <p:txBody>
          <a:bodyPr anchor="t" rtlCol="false" tIns="0" lIns="0" bIns="0" rIns="0">
            <a:spAutoFit/>
          </a:bodyPr>
          <a:lstStyle/>
          <a:p>
            <a:pPr>
              <a:lnSpc>
                <a:spcPts val="4372"/>
              </a:lnSpc>
            </a:pPr>
            <a:r>
              <a:rPr lang="en-US" sz="3123">
                <a:solidFill>
                  <a:srgbClr val="000000"/>
                </a:solidFill>
                <a:latin typeface="Open Sans"/>
              </a:rPr>
              <a:t>Pour enregistrer un document, cliquez sur “Fichier” et ensuite sur “Enregistrer” (si le document a déjà été enregistré une première fois) ou “Enregistrer sous”. Plusieurs options d’enregistrement s’ouvrent à vous. </a:t>
            </a:r>
          </a:p>
          <a:p>
            <a:pPr>
              <a:lnSpc>
                <a:spcPts val="4372"/>
              </a:lnSpc>
            </a:pPr>
          </a:p>
          <a:p>
            <a:pPr>
              <a:lnSpc>
                <a:spcPts val="4372"/>
              </a:lnSpc>
              <a:spcBef>
                <a:spcPct val="0"/>
              </a:spcBef>
            </a:pPr>
            <a:r>
              <a:rPr lang="en-US" sz="3123">
                <a:solidFill>
                  <a:srgbClr val="000000"/>
                </a:solidFill>
                <a:latin typeface="Open Sans"/>
              </a:rPr>
              <a:t>Vous pouvez également changer le nom du document, qui est attribué par défaut, et le format (.xlsx, .pdf, etc.). </a:t>
            </a:r>
          </a:p>
        </p:txBody>
      </p:sp>
    </p:spTree>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TextBox 5" id="5"/>
          <p:cNvSpPr txBox="true"/>
          <p:nvPr/>
        </p:nvSpPr>
        <p:spPr>
          <a:xfrm rot="0">
            <a:off x="553622" y="3085328"/>
            <a:ext cx="16705678" cy="4397419"/>
          </a:xfrm>
          <a:prstGeom prst="rect">
            <a:avLst/>
          </a:prstGeom>
        </p:spPr>
        <p:txBody>
          <a:bodyPr anchor="t" rtlCol="false" tIns="0" lIns="0" bIns="0" rIns="0">
            <a:spAutoFit/>
          </a:bodyPr>
          <a:lstStyle/>
          <a:p>
            <a:pPr algn="just">
              <a:lnSpc>
                <a:spcPts val="4372"/>
              </a:lnSpc>
            </a:pPr>
            <a:r>
              <a:rPr lang="en-US" sz="3123">
                <a:solidFill>
                  <a:srgbClr val="000000"/>
                </a:solidFill>
                <a:latin typeface="Open Sans"/>
              </a:rPr>
              <a:t>Vous effectuez votre période de formation au service des ventes de la société </a:t>
            </a:r>
          </a:p>
          <a:p>
            <a:pPr algn="just">
              <a:lnSpc>
                <a:spcPts val="4372"/>
              </a:lnSpc>
            </a:pPr>
            <a:r>
              <a:rPr lang="en-US" sz="3123">
                <a:solidFill>
                  <a:srgbClr val="000000"/>
                </a:solidFill>
                <a:latin typeface="Open Sans"/>
              </a:rPr>
              <a:t>Plomb&amp;Co, </a:t>
            </a:r>
            <a:r>
              <a:rPr lang="en-US" sz="3123">
                <a:solidFill>
                  <a:srgbClr val="000000"/>
                </a:solidFill>
                <a:latin typeface="Open Sans"/>
              </a:rPr>
              <a:t>distributeur de matériel sanitaire et chauffage.</a:t>
            </a:r>
          </a:p>
          <a:p>
            <a:pPr algn="just">
              <a:lnSpc>
                <a:spcPts val="4372"/>
              </a:lnSpc>
            </a:pPr>
          </a:p>
          <a:p>
            <a:pPr algn="just">
              <a:lnSpc>
                <a:spcPts val="4372"/>
              </a:lnSpc>
            </a:pPr>
            <a:r>
              <a:rPr lang="en-US" sz="3123">
                <a:solidFill>
                  <a:srgbClr val="000000"/>
                </a:solidFill>
                <a:latin typeface="Open Sans"/>
              </a:rPr>
              <a:t> Votre responsable vous confie la saisie de plusieurs tableaux pour connaître le suivi </a:t>
            </a:r>
          </a:p>
          <a:p>
            <a:pPr algn="just">
              <a:lnSpc>
                <a:spcPts val="4372"/>
              </a:lnSpc>
            </a:pPr>
            <a:r>
              <a:rPr lang="en-US" sz="3123">
                <a:solidFill>
                  <a:srgbClr val="000000"/>
                </a:solidFill>
                <a:latin typeface="Open Sans"/>
              </a:rPr>
              <a:t> des ventes de l’entreprise.</a:t>
            </a:r>
          </a:p>
          <a:p>
            <a:pPr algn="just">
              <a:lnSpc>
                <a:spcPts val="4372"/>
              </a:lnSpc>
            </a:pPr>
          </a:p>
          <a:p>
            <a:pPr algn="just">
              <a:lnSpc>
                <a:spcPts val="4372"/>
              </a:lnSpc>
            </a:pPr>
            <a:r>
              <a:rPr lang="en-US" sz="3123">
                <a:solidFill>
                  <a:srgbClr val="000000"/>
                </a:solidFill>
                <a:latin typeface="Open Sans"/>
              </a:rPr>
              <a:t>C’est parti !</a:t>
            </a:r>
          </a:p>
          <a:p>
            <a:pPr algn="just">
              <a:lnSpc>
                <a:spcPts val="4372"/>
              </a:lnSpc>
              <a:spcBef>
                <a:spcPct val="0"/>
              </a:spcBef>
            </a:pPr>
          </a:p>
        </p:txBody>
      </p:sp>
      <p:sp>
        <p:nvSpPr>
          <p:cNvPr name="Freeform 6" id="6"/>
          <p:cNvSpPr/>
          <p:nvPr/>
        </p:nvSpPr>
        <p:spPr>
          <a:xfrm flipH="false" flipV="false" rot="0">
            <a:off x="13293959" y="5425347"/>
            <a:ext cx="3592145" cy="4114800"/>
          </a:xfrm>
          <a:custGeom>
            <a:avLst/>
            <a:gdLst/>
            <a:ahLst/>
            <a:cxnLst/>
            <a:rect r="r" b="b" t="t" l="l"/>
            <a:pathLst>
              <a:path h="4114800" w="3592145">
                <a:moveTo>
                  <a:pt x="0" y="0"/>
                </a:moveTo>
                <a:lnTo>
                  <a:pt x="3592145" y="0"/>
                </a:lnTo>
                <a:lnTo>
                  <a:pt x="3592145"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TextBox 7" id="7"/>
          <p:cNvSpPr txBox="true"/>
          <p:nvPr/>
        </p:nvSpPr>
        <p:spPr>
          <a:xfrm rot="0">
            <a:off x="553622" y="1516835"/>
            <a:ext cx="9415760" cy="1082719"/>
          </a:xfrm>
          <a:prstGeom prst="rect">
            <a:avLst/>
          </a:prstGeom>
        </p:spPr>
        <p:txBody>
          <a:bodyPr anchor="t" rtlCol="false" tIns="0" lIns="0" bIns="0" rIns="0">
            <a:spAutoFit/>
          </a:bodyPr>
          <a:lstStyle/>
          <a:p>
            <a:pPr>
              <a:lnSpc>
                <a:spcPts val="4372"/>
              </a:lnSpc>
            </a:pPr>
            <a:r>
              <a:rPr lang="en-US" sz="3123">
                <a:solidFill>
                  <a:srgbClr val="000000"/>
                </a:solidFill>
                <a:latin typeface="Open Sans Bold"/>
              </a:rPr>
              <a:t>Découverte et prise en main de Microsoft Excek</a:t>
            </a:r>
          </a:p>
          <a:p>
            <a:pPr>
              <a:lnSpc>
                <a:spcPts val="4372"/>
              </a:lnSpc>
              <a:spcBef>
                <a:spcPct val="0"/>
              </a:spcBef>
            </a:pPr>
            <a:r>
              <a:rPr lang="en-US" sz="3123">
                <a:solidFill>
                  <a:srgbClr val="000000"/>
                </a:solidFill>
                <a:latin typeface="Open Sans Italics"/>
              </a:rPr>
              <a:t>Cas pratique </a:t>
            </a:r>
          </a:p>
        </p:txBody>
      </p:sp>
    </p:spTree>
  </p:cSld>
  <p:clrMapOvr>
    <a:masterClrMapping/>
  </p:clrMapOvr>
</p:sld>
</file>

<file path=ppt/slides/slide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Freeform 5" id="5"/>
          <p:cNvSpPr/>
          <p:nvPr/>
        </p:nvSpPr>
        <p:spPr>
          <a:xfrm flipH="false" flipV="false" rot="0">
            <a:off x="1714097" y="4746465"/>
            <a:ext cx="8130369" cy="5200334"/>
          </a:xfrm>
          <a:custGeom>
            <a:avLst/>
            <a:gdLst/>
            <a:ahLst/>
            <a:cxnLst/>
            <a:rect r="r" b="b" t="t" l="l"/>
            <a:pathLst>
              <a:path h="5200334" w="8130369">
                <a:moveTo>
                  <a:pt x="0" y="0"/>
                </a:moveTo>
                <a:lnTo>
                  <a:pt x="8130369" y="0"/>
                </a:lnTo>
                <a:lnTo>
                  <a:pt x="8130369" y="5200334"/>
                </a:lnTo>
                <a:lnTo>
                  <a:pt x="0" y="5200334"/>
                </a:lnTo>
                <a:lnTo>
                  <a:pt x="0" y="0"/>
                </a:lnTo>
                <a:close/>
              </a:path>
            </a:pathLst>
          </a:custGeom>
          <a:blipFill>
            <a:blip r:embed="rId5"/>
            <a:stretch>
              <a:fillRect l="0" t="0" r="0" b="-5659"/>
            </a:stretch>
          </a:blipFill>
          <a:ln w="38100" cap="sq">
            <a:solidFill>
              <a:srgbClr val="000000"/>
            </a:solidFill>
            <a:prstDash val="solid"/>
            <a:miter/>
          </a:ln>
        </p:spPr>
      </p:sp>
      <p:grpSp>
        <p:nvGrpSpPr>
          <p:cNvPr name="Group 6" id="6"/>
          <p:cNvGrpSpPr/>
          <p:nvPr/>
        </p:nvGrpSpPr>
        <p:grpSpPr>
          <a:xfrm rot="0">
            <a:off x="3319663" y="9258300"/>
            <a:ext cx="6188472" cy="633276"/>
            <a:chOff x="0" y="0"/>
            <a:chExt cx="1629886" cy="166789"/>
          </a:xfrm>
        </p:grpSpPr>
        <p:sp>
          <p:nvSpPr>
            <p:cNvPr name="Freeform 7" id="7"/>
            <p:cNvSpPr/>
            <p:nvPr/>
          </p:nvSpPr>
          <p:spPr>
            <a:xfrm flipH="false" flipV="false" rot="0">
              <a:off x="0" y="0"/>
              <a:ext cx="1629886" cy="166789"/>
            </a:xfrm>
            <a:custGeom>
              <a:avLst/>
              <a:gdLst/>
              <a:ahLst/>
              <a:cxnLst/>
              <a:rect r="r" b="b" t="t" l="l"/>
              <a:pathLst>
                <a:path h="166789" w="1629886">
                  <a:moveTo>
                    <a:pt x="0" y="0"/>
                  </a:moveTo>
                  <a:lnTo>
                    <a:pt x="1629886" y="0"/>
                  </a:lnTo>
                  <a:lnTo>
                    <a:pt x="1629886" y="166789"/>
                  </a:lnTo>
                  <a:lnTo>
                    <a:pt x="0" y="166789"/>
                  </a:lnTo>
                  <a:close/>
                </a:path>
              </a:pathLst>
            </a:custGeom>
            <a:solidFill>
              <a:srgbClr val="000000">
                <a:alpha val="0"/>
              </a:srgbClr>
            </a:solidFill>
            <a:ln w="38100" cap="sq">
              <a:solidFill>
                <a:srgbClr val="84DB9C"/>
              </a:solidFill>
              <a:prstDash val="solid"/>
              <a:miter/>
            </a:ln>
          </p:spPr>
        </p:sp>
        <p:sp>
          <p:nvSpPr>
            <p:cNvPr name="TextBox 8" id="8"/>
            <p:cNvSpPr txBox="true"/>
            <p:nvPr/>
          </p:nvSpPr>
          <p:spPr>
            <a:xfrm>
              <a:off x="0" y="-57150"/>
              <a:ext cx="1629886" cy="223939"/>
            </a:xfrm>
            <a:prstGeom prst="rect">
              <a:avLst/>
            </a:prstGeom>
          </p:spPr>
          <p:txBody>
            <a:bodyPr anchor="ctr" rtlCol="false" tIns="50800" lIns="50800" bIns="50800" rIns="50800"/>
            <a:lstStyle/>
            <a:p>
              <a:pPr algn="ctr">
                <a:lnSpc>
                  <a:spcPts val="3532"/>
                </a:lnSpc>
              </a:pPr>
            </a:p>
          </p:txBody>
        </p:sp>
      </p:grpSp>
      <p:grpSp>
        <p:nvGrpSpPr>
          <p:cNvPr name="Group 9" id="9"/>
          <p:cNvGrpSpPr/>
          <p:nvPr/>
        </p:nvGrpSpPr>
        <p:grpSpPr>
          <a:xfrm rot="0">
            <a:off x="7321920" y="6830924"/>
            <a:ext cx="1464071" cy="2203132"/>
            <a:chOff x="0" y="0"/>
            <a:chExt cx="385599" cy="580249"/>
          </a:xfrm>
        </p:grpSpPr>
        <p:sp>
          <p:nvSpPr>
            <p:cNvPr name="Freeform 10" id="10"/>
            <p:cNvSpPr/>
            <p:nvPr/>
          </p:nvSpPr>
          <p:spPr>
            <a:xfrm flipH="false" flipV="false" rot="0">
              <a:off x="0" y="0"/>
              <a:ext cx="385599" cy="580249"/>
            </a:xfrm>
            <a:custGeom>
              <a:avLst/>
              <a:gdLst/>
              <a:ahLst/>
              <a:cxnLst/>
              <a:rect r="r" b="b" t="t" l="l"/>
              <a:pathLst>
                <a:path h="580249" w="385599">
                  <a:moveTo>
                    <a:pt x="0" y="0"/>
                  </a:moveTo>
                  <a:lnTo>
                    <a:pt x="385599" y="0"/>
                  </a:lnTo>
                  <a:lnTo>
                    <a:pt x="385599" y="580249"/>
                  </a:lnTo>
                  <a:lnTo>
                    <a:pt x="0" y="580249"/>
                  </a:lnTo>
                  <a:close/>
                </a:path>
              </a:pathLst>
            </a:custGeom>
            <a:solidFill>
              <a:srgbClr val="000000">
                <a:alpha val="0"/>
              </a:srgbClr>
            </a:solidFill>
            <a:ln w="38100" cap="sq">
              <a:solidFill>
                <a:srgbClr val="84DB9C"/>
              </a:solidFill>
              <a:prstDash val="solid"/>
              <a:miter/>
            </a:ln>
          </p:spPr>
        </p:sp>
        <p:sp>
          <p:nvSpPr>
            <p:cNvPr name="TextBox 11" id="11"/>
            <p:cNvSpPr txBox="true"/>
            <p:nvPr/>
          </p:nvSpPr>
          <p:spPr>
            <a:xfrm>
              <a:off x="0" y="-57150"/>
              <a:ext cx="385599" cy="637399"/>
            </a:xfrm>
            <a:prstGeom prst="rect">
              <a:avLst/>
            </a:prstGeom>
          </p:spPr>
          <p:txBody>
            <a:bodyPr anchor="ctr" rtlCol="false" tIns="50800" lIns="50800" bIns="50800" rIns="50800"/>
            <a:lstStyle/>
            <a:p>
              <a:pPr algn="ctr">
                <a:lnSpc>
                  <a:spcPts val="3532"/>
                </a:lnSpc>
              </a:pPr>
            </a:p>
          </p:txBody>
        </p:sp>
      </p:grpSp>
      <p:sp>
        <p:nvSpPr>
          <p:cNvPr name="TextBox 12" id="12"/>
          <p:cNvSpPr txBox="true"/>
          <p:nvPr/>
        </p:nvSpPr>
        <p:spPr>
          <a:xfrm rot="0">
            <a:off x="553622" y="1270067"/>
            <a:ext cx="9290844" cy="1082719"/>
          </a:xfrm>
          <a:prstGeom prst="rect">
            <a:avLst/>
          </a:prstGeom>
        </p:spPr>
        <p:txBody>
          <a:bodyPr anchor="t" rtlCol="false" tIns="0" lIns="0" bIns="0" rIns="0">
            <a:spAutoFit/>
          </a:bodyPr>
          <a:lstStyle/>
          <a:p>
            <a:pPr>
              <a:lnSpc>
                <a:spcPts val="4372"/>
              </a:lnSpc>
            </a:pPr>
            <a:r>
              <a:rPr lang="en-US" sz="3123">
                <a:solidFill>
                  <a:srgbClr val="000000"/>
                </a:solidFill>
                <a:latin typeface="Open Sans Bold"/>
              </a:rPr>
              <a:t>Découverte et prise en main de Microsoft Excel</a:t>
            </a:r>
          </a:p>
          <a:p>
            <a:pPr>
              <a:lnSpc>
                <a:spcPts val="4372"/>
              </a:lnSpc>
              <a:spcBef>
                <a:spcPct val="0"/>
              </a:spcBef>
            </a:pPr>
            <a:r>
              <a:rPr lang="en-US" sz="3123">
                <a:solidFill>
                  <a:srgbClr val="000000"/>
                </a:solidFill>
                <a:latin typeface="Open Sans Italics"/>
              </a:rPr>
              <a:t>Cas pratique </a:t>
            </a:r>
          </a:p>
        </p:txBody>
      </p:sp>
      <p:sp>
        <p:nvSpPr>
          <p:cNvPr name="TextBox 13" id="13"/>
          <p:cNvSpPr txBox="true"/>
          <p:nvPr/>
        </p:nvSpPr>
        <p:spPr>
          <a:xfrm rot="0">
            <a:off x="523475" y="2403431"/>
            <a:ext cx="16705678" cy="2740069"/>
          </a:xfrm>
          <a:prstGeom prst="rect">
            <a:avLst/>
          </a:prstGeom>
        </p:spPr>
        <p:txBody>
          <a:bodyPr anchor="t" rtlCol="false" tIns="0" lIns="0" bIns="0" rIns="0">
            <a:spAutoFit/>
          </a:bodyPr>
          <a:lstStyle/>
          <a:p>
            <a:pPr algn="just">
              <a:lnSpc>
                <a:spcPts val="4372"/>
              </a:lnSpc>
            </a:pPr>
            <a:r>
              <a:rPr lang="en-US" sz="3123" u="sng">
                <a:solidFill>
                  <a:srgbClr val="000000"/>
                </a:solidFill>
                <a:latin typeface="Open Sans"/>
              </a:rPr>
              <a:t>Mission 1: Créer une fiche de stock</a:t>
            </a:r>
          </a:p>
          <a:p>
            <a:pPr algn="just">
              <a:lnSpc>
                <a:spcPts val="4372"/>
              </a:lnSpc>
            </a:pPr>
            <a:r>
              <a:rPr lang="en-US" sz="3123">
                <a:solidFill>
                  <a:srgbClr val="000000"/>
                </a:solidFill>
                <a:latin typeface="Open Sans"/>
              </a:rPr>
              <a:t>1.Saisissez le nom de la Feuille1: Stock.</a:t>
            </a:r>
          </a:p>
          <a:p>
            <a:pPr algn="just">
              <a:lnSpc>
                <a:spcPts val="4372"/>
              </a:lnSpc>
            </a:pPr>
            <a:r>
              <a:rPr lang="en-US" sz="3123">
                <a:solidFill>
                  <a:srgbClr val="000000"/>
                </a:solidFill>
                <a:latin typeface="Open Sans"/>
              </a:rPr>
              <a:t>2.Réalisez les différentes opérations décrites ci-dessous.</a:t>
            </a:r>
          </a:p>
          <a:p>
            <a:pPr algn="just">
              <a:lnSpc>
                <a:spcPts val="4372"/>
              </a:lnSpc>
            </a:pPr>
            <a:r>
              <a:rPr lang="en-US" sz="3123">
                <a:solidFill>
                  <a:srgbClr val="000000"/>
                </a:solidFill>
                <a:latin typeface="Open Sans"/>
              </a:rPr>
              <a:t>3.Enregistrez le document sous le nom Plomb&amp;Co et présentez-le à votre formateur.</a:t>
            </a:r>
          </a:p>
          <a:p>
            <a:pPr algn="just">
              <a:lnSpc>
                <a:spcPts val="4372"/>
              </a:lnSpc>
              <a:spcBef>
                <a:spcPct val="0"/>
              </a:spcBef>
            </a:pPr>
          </a:p>
        </p:txBody>
      </p:sp>
      <p:sp>
        <p:nvSpPr>
          <p:cNvPr name="TextBox 14" id="14"/>
          <p:cNvSpPr txBox="true"/>
          <p:nvPr/>
        </p:nvSpPr>
        <p:spPr>
          <a:xfrm rot="0">
            <a:off x="10622408" y="5996124"/>
            <a:ext cx="4373959" cy="440733"/>
          </a:xfrm>
          <a:prstGeom prst="rect">
            <a:avLst/>
          </a:prstGeom>
        </p:spPr>
        <p:txBody>
          <a:bodyPr anchor="t" rtlCol="false" tIns="0" lIns="0" bIns="0" rIns="0">
            <a:spAutoFit/>
          </a:bodyPr>
          <a:lstStyle/>
          <a:p>
            <a:pPr algn="ctr">
              <a:lnSpc>
                <a:spcPts val="3532"/>
              </a:lnSpc>
              <a:spcBef>
                <a:spcPct val="0"/>
              </a:spcBef>
            </a:pPr>
            <a:r>
              <a:rPr lang="en-US" sz="2523">
                <a:solidFill>
                  <a:srgbClr val="84DB9C"/>
                </a:solidFill>
                <a:latin typeface="Open Sans"/>
              </a:rPr>
              <a:t>Nommer une feuille de calcul</a:t>
            </a:r>
          </a:p>
        </p:txBody>
      </p:sp>
      <p:sp>
        <p:nvSpPr>
          <p:cNvPr name="TextBox 15" id="15"/>
          <p:cNvSpPr txBox="true"/>
          <p:nvPr/>
        </p:nvSpPr>
        <p:spPr>
          <a:xfrm rot="0">
            <a:off x="10644881" y="6746223"/>
            <a:ext cx="2790924" cy="440733"/>
          </a:xfrm>
          <a:prstGeom prst="rect">
            <a:avLst/>
          </a:prstGeom>
        </p:spPr>
        <p:txBody>
          <a:bodyPr anchor="t" rtlCol="false" tIns="0" lIns="0" bIns="0" rIns="0">
            <a:spAutoFit/>
          </a:bodyPr>
          <a:lstStyle/>
          <a:p>
            <a:pPr algn="ctr">
              <a:lnSpc>
                <a:spcPts val="3532"/>
              </a:lnSpc>
              <a:spcBef>
                <a:spcPct val="0"/>
              </a:spcBef>
            </a:pPr>
            <a:r>
              <a:rPr lang="en-US" sz="2523">
                <a:solidFill>
                  <a:srgbClr val="84DB9C"/>
                </a:solidFill>
                <a:latin typeface="Open Sans"/>
              </a:rPr>
              <a:t>Saisir des données</a:t>
            </a:r>
          </a:p>
        </p:txBody>
      </p:sp>
      <p:sp>
        <p:nvSpPr>
          <p:cNvPr name="TextBox 16" id="16"/>
          <p:cNvSpPr txBox="true"/>
          <p:nvPr/>
        </p:nvSpPr>
        <p:spPr>
          <a:xfrm rot="0">
            <a:off x="10644881" y="7491757"/>
            <a:ext cx="5446415" cy="440733"/>
          </a:xfrm>
          <a:prstGeom prst="rect">
            <a:avLst/>
          </a:prstGeom>
        </p:spPr>
        <p:txBody>
          <a:bodyPr anchor="t" rtlCol="false" tIns="0" lIns="0" bIns="0" rIns="0">
            <a:spAutoFit/>
          </a:bodyPr>
          <a:lstStyle/>
          <a:p>
            <a:pPr algn="ctr">
              <a:lnSpc>
                <a:spcPts val="3532"/>
              </a:lnSpc>
              <a:spcBef>
                <a:spcPct val="0"/>
              </a:spcBef>
            </a:pPr>
            <a:r>
              <a:rPr lang="en-US" sz="2523">
                <a:solidFill>
                  <a:srgbClr val="84DB9C"/>
                </a:solidFill>
                <a:latin typeface="Open Sans"/>
              </a:rPr>
              <a:t>Saisir des formules de calcul simples</a:t>
            </a:r>
          </a:p>
        </p:txBody>
      </p:sp>
      <p:sp>
        <p:nvSpPr>
          <p:cNvPr name="TextBox 17" id="17"/>
          <p:cNvSpPr txBox="true"/>
          <p:nvPr/>
        </p:nvSpPr>
        <p:spPr>
          <a:xfrm rot="0">
            <a:off x="10644881" y="8199256"/>
            <a:ext cx="4819154" cy="440733"/>
          </a:xfrm>
          <a:prstGeom prst="rect">
            <a:avLst/>
          </a:prstGeom>
        </p:spPr>
        <p:txBody>
          <a:bodyPr anchor="t" rtlCol="false" tIns="0" lIns="0" bIns="0" rIns="0">
            <a:spAutoFit/>
          </a:bodyPr>
          <a:lstStyle/>
          <a:p>
            <a:pPr algn="ctr">
              <a:lnSpc>
                <a:spcPts val="3532"/>
              </a:lnSpc>
              <a:spcBef>
                <a:spcPct val="0"/>
              </a:spcBef>
            </a:pPr>
            <a:r>
              <a:rPr lang="en-US" sz="2523">
                <a:solidFill>
                  <a:srgbClr val="84DB9C"/>
                </a:solidFill>
                <a:latin typeface="Open Sans"/>
              </a:rPr>
              <a:t>Enregistrer un nouveau classeur</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DAFxt2pCE_E</dc:identifier>
  <dcterms:modified xsi:type="dcterms:W3CDTF">2011-08-01T06:04:30Z</dcterms:modified>
  <cp:revision>1</cp:revision>
  <dc:title>Les logiciels de tableur</dc:title>
</cp:coreProperties>
</file>