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8288000" cy="10287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Glacial Indifference" panose="020B0604020202020204" charset="0"/>
      <p:regular r:id="rId13"/>
    </p:embeddedFont>
    <p:embeddedFont>
      <p:font typeface="Open Sans" panose="020B0606030504020204" pitchFamily="34" charset="0"/>
      <p:regular r:id="rId14"/>
    </p:embeddedFont>
    <p:embeddedFont>
      <p:font typeface="Open Sans Bold" panose="020B0806030504020204" charset="0"/>
      <p:regular r:id="rId15"/>
    </p:embeddedFont>
    <p:embeddedFont>
      <p:font typeface="Open Sans Italics" panose="020B0604020202020204" charset="0"/>
      <p:regular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na Karaoli" userId="88e86e4c7823baad" providerId="LiveId" clId="{8B9012AD-008C-4BC1-B92F-BF742B0EB028}"/>
    <pc:docChg chg="modSld">
      <pc:chgData name="Georgina Karaoli" userId="88e86e4c7823baad" providerId="LiveId" clId="{8B9012AD-008C-4BC1-B92F-BF742B0EB028}" dt="2023-12-04T14:14:57.038" v="150" actId="20577"/>
      <pc:docMkLst>
        <pc:docMk/>
      </pc:docMkLst>
      <pc:sldChg chg="modSp mod">
        <pc:chgData name="Georgina Karaoli" userId="88e86e4c7823baad" providerId="LiveId" clId="{8B9012AD-008C-4BC1-B92F-BF742B0EB028}" dt="2023-12-04T14:11:14.636" v="41" actId="113"/>
        <pc:sldMkLst>
          <pc:docMk/>
          <pc:sldMk cId="0" sldId="257"/>
        </pc:sldMkLst>
        <pc:spChg chg="mod">
          <ac:chgData name="Georgina Karaoli" userId="88e86e4c7823baad" providerId="LiveId" clId="{8B9012AD-008C-4BC1-B92F-BF742B0EB028}" dt="2023-12-04T14:10:57.676" v="34" actId="20577"/>
          <ac:spMkLst>
            <pc:docMk/>
            <pc:sldMk cId="0" sldId="257"/>
            <ac:spMk id="9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1:14.636" v="41" actId="113"/>
          <ac:spMkLst>
            <pc:docMk/>
            <pc:sldMk cId="0" sldId="257"/>
            <ac:spMk id="13" creationId="{00000000-0000-0000-0000-000000000000}"/>
          </ac:spMkLst>
        </pc:spChg>
      </pc:sldChg>
      <pc:sldChg chg="modSp mod">
        <pc:chgData name="Georgina Karaoli" userId="88e86e4c7823baad" providerId="LiveId" clId="{8B9012AD-008C-4BC1-B92F-BF742B0EB028}" dt="2023-12-04T14:12:06.910" v="73" actId="20577"/>
        <pc:sldMkLst>
          <pc:docMk/>
          <pc:sldMk cId="0" sldId="258"/>
        </pc:sldMkLst>
        <pc:spChg chg="mod">
          <ac:chgData name="Georgina Karaoli" userId="88e86e4c7823baad" providerId="LiveId" clId="{8B9012AD-008C-4BC1-B92F-BF742B0EB028}" dt="2023-12-04T14:12:06.910" v="73" actId="20577"/>
          <ac:spMkLst>
            <pc:docMk/>
            <pc:sldMk cId="0" sldId="258"/>
            <ac:spMk id="5" creationId="{00000000-0000-0000-0000-000000000000}"/>
          </ac:spMkLst>
        </pc:spChg>
      </pc:sldChg>
      <pc:sldChg chg="modSp mod">
        <pc:chgData name="Georgina Karaoli" userId="88e86e4c7823baad" providerId="LiveId" clId="{8B9012AD-008C-4BC1-B92F-BF742B0EB028}" dt="2023-12-04T14:12:23.328" v="76" actId="404"/>
        <pc:sldMkLst>
          <pc:docMk/>
          <pc:sldMk cId="0" sldId="259"/>
        </pc:sldMkLst>
        <pc:spChg chg="mod">
          <ac:chgData name="Georgina Karaoli" userId="88e86e4c7823baad" providerId="LiveId" clId="{8B9012AD-008C-4BC1-B92F-BF742B0EB028}" dt="2023-12-04T14:12:23.328" v="76" actId="404"/>
          <ac:spMkLst>
            <pc:docMk/>
            <pc:sldMk cId="0" sldId="259"/>
            <ac:spMk id="7" creationId="{00000000-0000-0000-0000-000000000000}"/>
          </ac:spMkLst>
        </pc:spChg>
      </pc:sldChg>
      <pc:sldChg chg="modSp mod">
        <pc:chgData name="Georgina Karaoli" userId="88e86e4c7823baad" providerId="LiveId" clId="{8B9012AD-008C-4BC1-B92F-BF742B0EB028}" dt="2023-12-04T14:12:49.895" v="82" actId="1076"/>
        <pc:sldMkLst>
          <pc:docMk/>
          <pc:sldMk cId="0" sldId="260"/>
        </pc:sldMkLst>
        <pc:spChg chg="mod">
          <ac:chgData name="Georgina Karaoli" userId="88e86e4c7823baad" providerId="LiveId" clId="{8B9012AD-008C-4BC1-B92F-BF742B0EB028}" dt="2023-12-04T14:12:36.455" v="77" actId="1076"/>
          <ac:spMkLst>
            <pc:docMk/>
            <pc:sldMk cId="0" sldId="260"/>
            <ac:spMk id="5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2:49.895" v="82" actId="1076"/>
          <ac:spMkLst>
            <pc:docMk/>
            <pc:sldMk cId="0" sldId="260"/>
            <ac:spMk id="7" creationId="{00000000-0000-0000-0000-000000000000}"/>
          </ac:spMkLst>
        </pc:spChg>
      </pc:sldChg>
      <pc:sldChg chg="modSp mod">
        <pc:chgData name="Georgina Karaoli" userId="88e86e4c7823baad" providerId="LiveId" clId="{8B9012AD-008C-4BC1-B92F-BF742B0EB028}" dt="2023-12-04T14:14:22.251" v="127" actId="1076"/>
        <pc:sldMkLst>
          <pc:docMk/>
          <pc:sldMk cId="0" sldId="261"/>
        </pc:sldMkLst>
        <pc:spChg chg="mod">
          <ac:chgData name="Georgina Karaoli" userId="88e86e4c7823baad" providerId="LiveId" clId="{8B9012AD-008C-4BC1-B92F-BF742B0EB028}" dt="2023-12-04T14:13:15.368" v="89" actId="1076"/>
          <ac:spMkLst>
            <pc:docMk/>
            <pc:sldMk cId="0" sldId="261"/>
            <ac:spMk id="5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3:56.202" v="109" actId="1076"/>
          <ac:spMkLst>
            <pc:docMk/>
            <pc:sldMk cId="0" sldId="261"/>
            <ac:spMk id="10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3:08.288" v="87" actId="1076"/>
          <ac:spMkLst>
            <pc:docMk/>
            <pc:sldMk cId="0" sldId="261"/>
            <ac:spMk id="12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3:52.133" v="107" actId="1076"/>
          <ac:spMkLst>
            <pc:docMk/>
            <pc:sldMk cId="0" sldId="261"/>
            <ac:spMk id="14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4:11.442" v="123" actId="1076"/>
          <ac:spMkLst>
            <pc:docMk/>
            <pc:sldMk cId="0" sldId="261"/>
            <ac:spMk id="16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3:41.522" v="104" actId="1076"/>
          <ac:spMkLst>
            <pc:docMk/>
            <pc:sldMk cId="0" sldId="261"/>
            <ac:spMk id="19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3:38.904" v="103" actId="1076"/>
          <ac:spMkLst>
            <pc:docMk/>
            <pc:sldMk cId="0" sldId="261"/>
            <ac:spMk id="20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4:19.674" v="126" actId="20577"/>
          <ac:spMkLst>
            <pc:docMk/>
            <pc:sldMk cId="0" sldId="261"/>
            <ac:spMk id="21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4:22.251" v="127" actId="1076"/>
          <ac:spMkLst>
            <pc:docMk/>
            <pc:sldMk cId="0" sldId="261"/>
            <ac:spMk id="23" creationId="{00000000-0000-0000-0000-000000000000}"/>
          </ac:spMkLst>
        </pc:spChg>
      </pc:sldChg>
      <pc:sldChg chg="modSp mod">
        <pc:chgData name="Georgina Karaoli" userId="88e86e4c7823baad" providerId="LiveId" clId="{8B9012AD-008C-4BC1-B92F-BF742B0EB028}" dt="2023-12-04T14:14:57.038" v="150" actId="20577"/>
        <pc:sldMkLst>
          <pc:docMk/>
          <pc:sldMk cId="0" sldId="262"/>
        </pc:sldMkLst>
        <pc:spChg chg="mod">
          <ac:chgData name="Georgina Karaoli" userId="88e86e4c7823baad" providerId="LiveId" clId="{8B9012AD-008C-4BC1-B92F-BF742B0EB028}" dt="2023-12-04T14:14:57.038" v="150" actId="20577"/>
          <ac:spMkLst>
            <pc:docMk/>
            <pc:sldMk cId="0" sldId="262"/>
            <ac:spMk id="6" creationId="{00000000-0000-0000-0000-000000000000}"/>
          </ac:spMkLst>
        </pc:spChg>
        <pc:spChg chg="mod">
          <ac:chgData name="Georgina Karaoli" userId="88e86e4c7823baad" providerId="LiveId" clId="{8B9012AD-008C-4BC1-B92F-BF742B0EB028}" dt="2023-12-04T14:14:32.663" v="129" actId="1076"/>
          <ac:spMkLst>
            <pc:docMk/>
            <pc:sldMk cId="0" sldId="262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eet.google.com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0" y="4489596"/>
            <a:ext cx="4059584" cy="5797404"/>
          </a:xfrm>
          <a:custGeom>
            <a:avLst/>
            <a:gdLst/>
            <a:ahLst/>
            <a:cxnLst/>
            <a:rect l="l" t="t" r="r" b="b"/>
            <a:pathLst>
              <a:path w="4059584" h="579740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10560599" y="9453894"/>
            <a:ext cx="7175130" cy="659999"/>
          </a:xfrm>
          <a:custGeom>
            <a:avLst/>
            <a:gdLst/>
            <a:ahLst/>
            <a:cxnLst/>
            <a:rect l="l" t="t" r="r" b="b"/>
            <a:pathLst>
              <a:path w="7175130" h="659999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TextBox 7"/>
          <p:cNvSpPr txBox="1"/>
          <p:nvPr/>
        </p:nvSpPr>
        <p:spPr>
          <a:xfrm>
            <a:off x="10142790" y="8648944"/>
            <a:ext cx="8010747" cy="55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Χρηματοδοτείται από την Ευρωπαϊκή Ένωση. Ωστόσο, οι απόψεις και οι γνώμες που εκφράζονται είναι αποκλειστικά του/των συγγραφέα/ων και δεν αντανακλούν κατ' ανάγκη τις απόψεις και τις γνώμες της Ευρωπαϊκής Ένωσης ή του Ευρωπαϊκού Εκτελεστικού Οργανισμού Εκπαίδευσης και Πολιτισμού (EACEA). Ούτε η Ευρωπαϊκή Ένωση ούτε ο EACEA μπορούν να θεωρηθούν υπεύθυνοι γι' αυτές. Αριθμός έργου KA220-YOU-000087118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65326" y="4297341"/>
            <a:ext cx="12957347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2"/>
              </a:lnSpc>
            </a:pPr>
            <a:endParaRPr/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Βελτιστοποίηση της προετοιμασίας και της διεξαγωγής διαδικτυακών συνεδριών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65326" y="3292652"/>
            <a:ext cx="12957347" cy="1409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Ενότητα 4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Υπηρεσίες τηλεδιάσκεψης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2182950" y="5050953"/>
            <a:ext cx="1688178" cy="1392747"/>
          </a:xfrm>
          <a:custGeom>
            <a:avLst/>
            <a:gdLst/>
            <a:ahLst/>
            <a:cxnLst/>
            <a:rect l="l" t="t" r="r" b="b"/>
            <a:pathLst>
              <a:path w="1688178" h="1392747">
                <a:moveTo>
                  <a:pt x="0" y="0"/>
                </a:moveTo>
                <a:lnTo>
                  <a:pt x="1688178" y="0"/>
                </a:lnTo>
                <a:lnTo>
                  <a:pt x="1688178" y="1392748"/>
                </a:lnTo>
                <a:lnTo>
                  <a:pt x="0" y="13927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5316467" y="4824112"/>
            <a:ext cx="2909483" cy="1939655"/>
          </a:xfrm>
          <a:custGeom>
            <a:avLst/>
            <a:gdLst/>
            <a:ahLst/>
            <a:cxnLst/>
            <a:rect l="l" t="t" r="r" b="b"/>
            <a:pathLst>
              <a:path w="2909483" h="1939655">
                <a:moveTo>
                  <a:pt x="0" y="0"/>
                </a:moveTo>
                <a:lnTo>
                  <a:pt x="2909483" y="0"/>
                </a:lnTo>
                <a:lnTo>
                  <a:pt x="2909483" y="1939655"/>
                </a:lnTo>
                <a:lnTo>
                  <a:pt x="0" y="193965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Freeform 7"/>
          <p:cNvSpPr/>
          <p:nvPr/>
        </p:nvSpPr>
        <p:spPr>
          <a:xfrm>
            <a:off x="12743537" y="5095109"/>
            <a:ext cx="3712252" cy="1348592"/>
          </a:xfrm>
          <a:custGeom>
            <a:avLst/>
            <a:gdLst/>
            <a:ahLst/>
            <a:cxnLst/>
            <a:rect l="l" t="t" r="r" b="b"/>
            <a:pathLst>
              <a:path w="3712252" h="1348592">
                <a:moveTo>
                  <a:pt x="0" y="0"/>
                </a:moveTo>
                <a:lnTo>
                  <a:pt x="3712252" y="0"/>
                </a:lnTo>
                <a:lnTo>
                  <a:pt x="3712252" y="1348592"/>
                </a:lnTo>
                <a:lnTo>
                  <a:pt x="0" y="134859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8" name="Freeform 8"/>
          <p:cNvSpPr/>
          <p:nvPr/>
        </p:nvSpPr>
        <p:spPr>
          <a:xfrm>
            <a:off x="9834282" y="5050953"/>
            <a:ext cx="1702307" cy="1485972"/>
          </a:xfrm>
          <a:custGeom>
            <a:avLst/>
            <a:gdLst/>
            <a:ahLst/>
            <a:cxnLst/>
            <a:rect l="l" t="t" r="r" b="b"/>
            <a:pathLst>
              <a:path w="1702307" h="1485972">
                <a:moveTo>
                  <a:pt x="0" y="0"/>
                </a:moveTo>
                <a:lnTo>
                  <a:pt x="1702307" y="0"/>
                </a:lnTo>
                <a:lnTo>
                  <a:pt x="1702307" y="1485972"/>
                </a:lnTo>
                <a:lnTo>
                  <a:pt x="0" y="148597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9" name="TextBox 9"/>
          <p:cNvSpPr txBox="1"/>
          <p:nvPr/>
        </p:nvSpPr>
        <p:spPr>
          <a:xfrm>
            <a:off x="558400" y="2000627"/>
            <a:ext cx="16083273" cy="15426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 dirty="0" err="1">
                <a:solidFill>
                  <a:srgbClr val="000000"/>
                </a:solidFill>
                <a:latin typeface="Open Sans"/>
              </a:rPr>
              <a:t>Πρόκειτ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αι για μια εφαρμογή που προσφέρει ζωντανή επικοινωνία </a:t>
            </a:r>
            <a:r>
              <a:rPr lang="el-GR" sz="2923" dirty="0">
                <a:solidFill>
                  <a:srgbClr val="000000"/>
                </a:solidFill>
                <a:latin typeface="Open Sans"/>
              </a:rPr>
              <a:t>μέσω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 ήχου και βίντεο, η οποία χρησιμοποιείται συχνά για επαγγελματικές </a:t>
            </a:r>
            <a:r>
              <a:rPr lang="el-GR" sz="2923" dirty="0">
                <a:solidFill>
                  <a:srgbClr val="000000"/>
                </a:solidFill>
                <a:latin typeface="Open Sans"/>
              </a:rPr>
              <a:t>συνεδρίες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l-GR" sz="2923" dirty="0">
                <a:solidFill>
                  <a:srgbClr val="000000"/>
                </a:solidFill>
                <a:latin typeface="Open Sans"/>
              </a:rPr>
              <a:t>παρουσιάσεις</a:t>
            </a:r>
            <a:r>
              <a:rPr lang="en-US" sz="2923" dirty="0">
                <a:solidFill>
                  <a:srgbClr val="000000"/>
                </a:solidFill>
                <a:latin typeface="Open Sans"/>
              </a:rPr>
              <a:t>, εξ αποστάσεως εκπαίδευση και προσωπικές κλήσεις.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58400" y="1340636"/>
            <a:ext cx="7374880" cy="53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Τι είναι η υπηρεσία τηλεδιάσκεψης;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58400" y="3753662"/>
            <a:ext cx="8467130" cy="4877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Οι πιο δημοφιλείς υπηρεσίες τηλεδιάσκεψης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35405" y="6498825"/>
            <a:ext cx="2983267" cy="2323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endParaRPr/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Google Meet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Η υπηρεσία τηλεδιάσκεψης της Google, χρησιμοποιείται ευρέως στις επιχειρήσεις και στην εξ αποστάσεως εκπαίδευση.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79575" y="6832200"/>
            <a:ext cx="2983267" cy="30925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GB" sz="1899" b="1" dirty="0">
                <a:solidFill>
                  <a:srgbClr val="000000"/>
                </a:solidFill>
                <a:latin typeface="Open Sans"/>
              </a:rPr>
              <a:t>ZOOM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Μι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 από τις πιο διαδεδομένες υπηρεσίες τηλεδιάσκεψης, προσφέρει μια σειρά από δυνατότητες για διαδικτυακές συναντήσεις, webinars και συνέδρια.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193802" y="6801485"/>
            <a:ext cx="2983267" cy="1990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Teams  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Ως μέρος της σουίτας Microsoft 365, το Teams προσφέρει λειτουργίες τηλεδιάσκεψης, συνομιλίας, κοινής χρήσης αρχείων και συνεργασίας.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108029" y="6801485"/>
            <a:ext cx="2983267" cy="1990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Skype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Τώρα ενσωματωμένο στο Microsoft Teams, το Skype χρησιμοποιείται τόσο για επαγγελματικές όσο και για προσωπικές επικοινωνίες.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558400" y="2781300"/>
            <a:ext cx="16083273" cy="67333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Ζωντ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ανό βίντεο και ήχος :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μέσω καμερών, μικροφώνων και ηχείων. 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Κοινή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χρήση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οθόνης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: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επ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ιτρέ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ποντας σε έναν συμμετέχοντα να μοιράζεται την οθόνη του με τους άλλους, διευκολύνοντας την παρουσίαση παρουσιάσεων διαφανειών και εγγράφων.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Δι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αδικτυακή συνομιλία :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για να κάνετε ερωτήσεις, να μοιραστείτε συνδέσμους ή να συνομιλήσετε χωρίς να διακόψετε την κύρια συνομιλία μέσω βίντεο.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>
                <a:solidFill>
                  <a:srgbClr val="000000"/>
                </a:solidFill>
                <a:latin typeface="Open Sans Bold"/>
              </a:rPr>
              <a:t>Κατα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γράψτε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τη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συνάντηση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: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 μελλοντική αναφορά ή για να τη μοιραστείτε με όσους δεν μπόρεσαν να παρευρεθούν ζωντανά.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Δι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αχείριση συμμετεχόντων : οι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διοργανωτές μπορούν να ελέγχουν τις εξουσιοδοτήσεις, όπως η μετακίνηση των συμμετεχόντων</a:t>
            </a:r>
            <a:r>
              <a:rPr lang="el-GR" sz="3123" dirty="0">
                <a:solidFill>
                  <a:srgbClr val="000000"/>
                </a:solidFill>
                <a:latin typeface="Open Sans"/>
              </a:rPr>
              <a:t> σε παράθυρα ή ομάδες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, η ενεργοποίηση ή απενεργοποίηση των καμερών και η διαχείριση της εισόδου στη συνεδρίαση.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8400" y="1340636"/>
            <a:ext cx="9575750" cy="53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Τα κύρια χαρακτηριστικά των υπηρεσιών τηλεδιάσκεψης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7826963" y="2392451"/>
            <a:ext cx="7189253" cy="6273955"/>
          </a:xfrm>
          <a:custGeom>
            <a:avLst/>
            <a:gdLst/>
            <a:ahLst/>
            <a:cxnLst/>
            <a:rect l="l" t="t" r="r" b="b"/>
            <a:pathLst>
              <a:path w="7189253" h="6273955">
                <a:moveTo>
                  <a:pt x="0" y="0"/>
                </a:moveTo>
                <a:lnTo>
                  <a:pt x="7189254" y="0"/>
                </a:lnTo>
                <a:lnTo>
                  <a:pt x="7189254" y="6273955"/>
                </a:lnTo>
                <a:lnTo>
                  <a:pt x="0" y="62739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70067"/>
            <a:ext cx="12825369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Ξεκινήστε ή προγραμματίστε μια συνάντηση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53622" y="2502043"/>
            <a:ext cx="6675999" cy="67333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Μετ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αβείτε στο </a:t>
            </a:r>
            <a:r>
              <a:rPr lang="en-US" sz="2400" u="sng" dirty="0">
                <a:solidFill>
                  <a:srgbClr val="000000"/>
                </a:solidFill>
                <a:latin typeface="Open Sans"/>
                <a:hlinkClick r:id="rId6" tooltip="http://www.meet.google.com"/>
              </a:rPr>
              <a:t>meet.google.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com </a:t>
            </a:r>
          </a:p>
          <a:p>
            <a:pPr>
              <a:lnSpc>
                <a:spcPts val="4372"/>
              </a:lnSpc>
            </a:pP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Κάντε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κλικ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στην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ιλογή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"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Νέ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 συνάντηση" για να ξεκινήσετε μια άμεση συνάντηση ή κάντε κλικ στην επιλογή "Προγραμματισμός συνάντησης" για να προγραμματίσετε μια συνάντηση εκ των προτέρων, καθορίζοντας το όνομα, την ημερομηνία και την ώρα.</a:t>
            </a:r>
          </a:p>
          <a:p>
            <a:pPr>
              <a:lnSpc>
                <a:spcPts val="4372"/>
              </a:lnSpc>
            </a:pPr>
            <a:endParaRPr lang="en-US" sz="2400" dirty="0">
              <a:solidFill>
                <a:srgbClr val="000000"/>
              </a:solidFill>
              <a:latin typeface="Open Sans"/>
            </a:endParaRP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Open Sans"/>
              </a:rPr>
              <a:t>Μπ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ορείτε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ίσης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να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συμμετάσχετε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σε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μι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 σύσκεψη ως συμμετέχων σε αυτή τη σελίδα, εισάγοντας τον κωδικό σύνδεσης ή τον σύνδεσμο</a:t>
            </a:r>
            <a:r>
              <a:rPr lang="en-US" sz="2800" dirty="0">
                <a:solidFill>
                  <a:srgbClr val="000000"/>
                </a:solidFill>
                <a:latin typeface="Open Sans"/>
              </a:rPr>
              <a:t>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8982283" y="2594153"/>
            <a:ext cx="7425052" cy="6482071"/>
          </a:xfrm>
          <a:custGeom>
            <a:avLst/>
            <a:gdLst/>
            <a:ahLst/>
            <a:cxnLst/>
            <a:rect l="l" t="t" r="r" b="b"/>
            <a:pathLst>
              <a:path w="7425052" h="6482071">
                <a:moveTo>
                  <a:pt x="0" y="0"/>
                </a:moveTo>
                <a:lnTo>
                  <a:pt x="7425053" y="0"/>
                </a:lnTo>
                <a:lnTo>
                  <a:pt x="7425053" y="6482071"/>
                </a:lnTo>
                <a:lnTo>
                  <a:pt x="0" y="64820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70067"/>
            <a:ext cx="12199478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Πρόσβαση σε μια προγραμματισμένη συνάντηση από το ημερολόγιό σας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73287" y="3162300"/>
            <a:ext cx="7980778" cy="61452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Ότ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αν προγραμματίζετε μια συνάντηση με το Google Meet, μπορείτε να επιλέξετε να την αποθηκεύσετε ταυτόχρονα στο Ημερολόγιό σας στο Google.</a:t>
            </a:r>
          </a:p>
          <a:p>
            <a:pPr>
              <a:lnSpc>
                <a:spcPts val="4372"/>
              </a:lnSpc>
            </a:pPr>
            <a:r>
              <a:rPr lang="en-US" sz="2400" dirty="0">
                <a:solidFill>
                  <a:srgbClr val="000000"/>
                </a:solidFill>
                <a:latin typeface="Open Sans"/>
              </a:rPr>
              <a:t>Επ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ιλέγοντ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ας αυτή την επιλογή, μπορείτε να προσθέσετε τους προσκεκλημένους σας, οι οποίοι θα λάβουν απευθείας τον σύνδεσμο σύνδεσης της σύσκεψης, χωρίς να χρειάζεται να τους στείλετε email. </a:t>
            </a:r>
          </a:p>
          <a:p>
            <a:pPr>
              <a:lnSpc>
                <a:spcPts val="4372"/>
              </a:lnSpc>
            </a:pP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 να συμμετάσχετε στη συνάντηση, απλώς κάντε κλικ στο σύνδεσμο "Συμμετοχή στη συνάντηση Google" στην εκδήλωση που έχετε δημιουργήσει.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132256" y="3946706"/>
            <a:ext cx="14682189" cy="2788341"/>
          </a:xfrm>
          <a:custGeom>
            <a:avLst/>
            <a:gdLst/>
            <a:ahLst/>
            <a:cxnLst/>
            <a:rect l="l" t="t" r="r" b="b"/>
            <a:pathLst>
              <a:path w="14682189" h="2788341">
                <a:moveTo>
                  <a:pt x="0" y="0"/>
                </a:moveTo>
                <a:lnTo>
                  <a:pt x="14682189" y="0"/>
                </a:lnTo>
                <a:lnTo>
                  <a:pt x="14682189" y="2788341"/>
                </a:lnTo>
                <a:lnTo>
                  <a:pt x="0" y="278834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41653" b="-36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286838" y="4415454"/>
            <a:ext cx="1810246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Μικρόφωνο</a:t>
            </a:r>
          </a:p>
        </p:txBody>
      </p:sp>
      <p:sp>
        <p:nvSpPr>
          <p:cNvPr id="7" name="AutoShape 7"/>
          <p:cNvSpPr/>
          <p:nvPr/>
        </p:nvSpPr>
        <p:spPr>
          <a:xfrm>
            <a:off x="6191961" y="4856188"/>
            <a:ext cx="0" cy="90770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8" name="TextBox 8"/>
          <p:cNvSpPr txBox="1"/>
          <p:nvPr/>
        </p:nvSpPr>
        <p:spPr>
          <a:xfrm>
            <a:off x="6249363" y="8351335"/>
            <a:ext cx="1167259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>
                <a:solidFill>
                  <a:srgbClr val="000000"/>
                </a:solidFill>
                <a:latin typeface="Open Sans"/>
              </a:rPr>
              <a:t>Κάμερα</a:t>
            </a:r>
          </a:p>
        </p:txBody>
      </p:sp>
      <p:sp>
        <p:nvSpPr>
          <p:cNvPr id="9" name="AutoShape 9"/>
          <p:cNvSpPr/>
          <p:nvPr/>
        </p:nvSpPr>
        <p:spPr>
          <a:xfrm flipH="1" flipV="1">
            <a:off x="6813710" y="6792576"/>
            <a:ext cx="17236" cy="161591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0" name="TextBox 10"/>
          <p:cNvSpPr txBox="1"/>
          <p:nvPr/>
        </p:nvSpPr>
        <p:spPr>
          <a:xfrm>
            <a:off x="6733658" y="9058249"/>
            <a:ext cx="2116430" cy="420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Αντιδράσεις</a:t>
            </a:r>
            <a:endParaRPr lang="en-US" sz="2523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11" name="AutoShape 11"/>
          <p:cNvSpPr/>
          <p:nvPr/>
        </p:nvSpPr>
        <p:spPr>
          <a:xfrm flipH="1" flipV="1">
            <a:off x="8021257" y="6792377"/>
            <a:ext cx="17641" cy="206140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2" name="TextBox 12"/>
          <p:cNvSpPr txBox="1"/>
          <p:nvPr/>
        </p:nvSpPr>
        <p:spPr>
          <a:xfrm>
            <a:off x="6249363" y="3311385"/>
            <a:ext cx="2090812" cy="4201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>
                <a:solidFill>
                  <a:srgbClr val="000000"/>
                </a:solidFill>
                <a:latin typeface="Open Sans"/>
              </a:rPr>
              <a:t>Υπ</a:t>
            </a:r>
            <a:r>
              <a:rPr lang="en-US" sz="2523" dirty="0" err="1">
                <a:solidFill>
                  <a:srgbClr val="000000"/>
                </a:solidFill>
                <a:latin typeface="Open Sans"/>
              </a:rPr>
              <a:t>ότιτλοι</a:t>
            </a:r>
            <a:endParaRPr lang="en-US" sz="2523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7397095" y="3960078"/>
            <a:ext cx="451" cy="180381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4" name="TextBox 14"/>
          <p:cNvSpPr txBox="1"/>
          <p:nvPr/>
        </p:nvSpPr>
        <p:spPr>
          <a:xfrm>
            <a:off x="7449502" y="4054895"/>
            <a:ext cx="2306353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Μοιρ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αστείτε </a:t>
            </a:r>
            <a:r>
              <a:rPr lang="el-GR" sz="2523" dirty="0">
                <a:solidFill>
                  <a:srgbClr val="000000"/>
                </a:solidFill>
                <a:latin typeface="Open Sans"/>
              </a:rPr>
              <a:t>την </a:t>
            </a: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οθόνη</a:t>
            </a:r>
            <a:r>
              <a:rPr lang="el-GR" sz="2523" dirty="0">
                <a:solidFill>
                  <a:srgbClr val="000000"/>
                </a:solidFill>
                <a:latin typeface="Open Sans"/>
              </a:rPr>
              <a:t> σας</a:t>
            </a:r>
            <a:endParaRPr lang="en-US" sz="2523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15" name="AutoShape 15"/>
          <p:cNvSpPr/>
          <p:nvPr/>
        </p:nvSpPr>
        <p:spPr>
          <a:xfrm>
            <a:off x="8606141" y="5045963"/>
            <a:ext cx="4906" cy="717927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6" name="TextBox 16"/>
          <p:cNvSpPr txBox="1"/>
          <p:nvPr/>
        </p:nvSpPr>
        <p:spPr>
          <a:xfrm>
            <a:off x="8317179" y="8024903"/>
            <a:ext cx="1897821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</a:pPr>
            <a:r>
              <a:rPr lang="el-GR" sz="2523" dirty="0">
                <a:solidFill>
                  <a:srgbClr val="000000"/>
                </a:solidFill>
                <a:latin typeface="Open Sans"/>
              </a:rPr>
              <a:t>Σηκώστε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523" dirty="0" err="1">
                <a:solidFill>
                  <a:srgbClr val="000000"/>
                </a:solidFill>
                <a:latin typeface="Open Sans"/>
              </a:rPr>
              <a:t>χέρι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 σας</a:t>
            </a:r>
          </a:p>
        </p:txBody>
      </p:sp>
      <p:sp>
        <p:nvSpPr>
          <p:cNvPr id="17" name="AutoShape 17"/>
          <p:cNvSpPr/>
          <p:nvPr/>
        </p:nvSpPr>
        <p:spPr>
          <a:xfrm flipH="1" flipV="1">
            <a:off x="9220907" y="6813310"/>
            <a:ext cx="14357" cy="1211593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18" name="TextBox 18"/>
          <p:cNvSpPr txBox="1"/>
          <p:nvPr/>
        </p:nvSpPr>
        <p:spPr>
          <a:xfrm>
            <a:off x="553622" y="1270067"/>
            <a:ext cx="11557539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Η διεπαφή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7397095" y="1963129"/>
            <a:ext cx="7153293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Περισσότερες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 επ</a:t>
            </a: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ιλογές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>
                <a:solidFill>
                  <a:srgbClr val="000000"/>
                </a:solidFill>
                <a:latin typeface="Open Sans"/>
              </a:rPr>
              <a:t>(</a:t>
            </a: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Εγγρ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αφή συνάντησης, διαχείριση οθόνης...)</a:t>
            </a:r>
          </a:p>
        </p:txBody>
      </p:sp>
      <p:sp>
        <p:nvSpPr>
          <p:cNvPr id="20" name="AutoShape 20"/>
          <p:cNvSpPr/>
          <p:nvPr/>
        </p:nvSpPr>
        <p:spPr>
          <a:xfrm>
            <a:off x="9883188" y="3113850"/>
            <a:ext cx="36342" cy="2690480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21" name="TextBox 21"/>
          <p:cNvSpPr txBox="1"/>
          <p:nvPr/>
        </p:nvSpPr>
        <p:spPr>
          <a:xfrm>
            <a:off x="9603202" y="8796797"/>
            <a:ext cx="2409699" cy="8689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Τέλος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 </a:t>
            </a:r>
          </a:p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523" dirty="0" err="1">
                <a:solidFill>
                  <a:srgbClr val="000000"/>
                </a:solidFill>
                <a:latin typeface="Open Sans"/>
              </a:rPr>
              <a:t>συνάντηση</a:t>
            </a:r>
            <a:r>
              <a:rPr lang="el-GR" sz="2523" dirty="0">
                <a:solidFill>
                  <a:srgbClr val="000000"/>
                </a:solidFill>
                <a:latin typeface="Open Sans"/>
              </a:rPr>
              <a:t>ς</a:t>
            </a:r>
            <a:endParaRPr lang="en-US" sz="2523" dirty="0">
              <a:solidFill>
                <a:srgbClr val="000000"/>
              </a:solidFill>
              <a:latin typeface="Open Sans"/>
            </a:endParaRPr>
          </a:p>
        </p:txBody>
      </p:sp>
      <p:sp>
        <p:nvSpPr>
          <p:cNvPr id="22" name="AutoShape 22"/>
          <p:cNvSpPr/>
          <p:nvPr/>
        </p:nvSpPr>
        <p:spPr>
          <a:xfrm flipH="1" flipV="1">
            <a:off x="10493281" y="6792476"/>
            <a:ext cx="6927" cy="2061472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  <p:sp>
        <p:nvSpPr>
          <p:cNvPr id="23" name="TextBox 23"/>
          <p:cNvSpPr txBox="1"/>
          <p:nvPr/>
        </p:nvSpPr>
        <p:spPr>
          <a:xfrm>
            <a:off x="12145000" y="8911377"/>
            <a:ext cx="3051274" cy="4407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32"/>
              </a:lnSpc>
              <a:spcBef>
                <a:spcPct val="0"/>
              </a:spcBef>
            </a:pPr>
            <a:r>
              <a:rPr lang="en-US" sz="2523" dirty="0" err="1">
                <a:solidFill>
                  <a:srgbClr val="000000"/>
                </a:solidFill>
                <a:latin typeface="Open Sans"/>
              </a:rPr>
              <a:t>Δι</a:t>
            </a:r>
            <a:r>
              <a:rPr lang="en-US" sz="2523" dirty="0">
                <a:solidFill>
                  <a:srgbClr val="000000"/>
                </a:solidFill>
                <a:latin typeface="Open Sans"/>
              </a:rPr>
              <a:t>αχείριση συμμετεχόντων</a:t>
            </a:r>
          </a:p>
        </p:txBody>
      </p:sp>
      <p:sp>
        <p:nvSpPr>
          <p:cNvPr id="24" name="AutoShape 24"/>
          <p:cNvSpPr/>
          <p:nvPr/>
        </p:nvSpPr>
        <p:spPr>
          <a:xfrm flipH="1" flipV="1">
            <a:off x="13663022" y="6792476"/>
            <a:ext cx="7615" cy="2061472"/>
          </a:xfrm>
          <a:prstGeom prst="line">
            <a:avLst/>
          </a:prstGeom>
          <a:ln w="38100" cap="flat">
            <a:solidFill>
              <a:srgbClr val="000000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553622" y="1516835"/>
            <a:ext cx="11049893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Google Meet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Πρακτικό παράδειγμα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3622" y="3085328"/>
            <a:ext cx="16705678" cy="44763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Οργ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ανώνετε ένα πάρτι έκπληξη για τα γενέθλια του καλύτερου φίλου σας. </a:t>
            </a:r>
          </a:p>
          <a:p>
            <a:pPr algn="just">
              <a:lnSpc>
                <a:spcPts val="4372"/>
              </a:lnSpc>
            </a:pPr>
            <a:endParaRPr lang="en-US" sz="3123" dirty="0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 να οριστικοποιήσετε τις λεπτομέρειες, οργανώνετε μια συνάντηση μέσω τηλεδιάσκεψης με όλους τους καλεσμένους.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Προγρ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αμματίζετε μια συνάντηση στο Google Meet, συμπληρώνοντας όλα τα απαιτούμενα πεδία και προσκαλώντας τουλάχιστον έναν από τους συμμαθητές σας</a:t>
            </a:r>
            <a:r>
              <a:rPr lang="el-GR" sz="3123" dirty="0">
                <a:solidFill>
                  <a:srgbClr val="000000"/>
                </a:solidFill>
                <a:latin typeface="Open Sans"/>
              </a:rPr>
              <a:t> (από το μάθημα)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. </a:t>
            </a:r>
          </a:p>
          <a:p>
            <a:pPr algn="just">
              <a:lnSpc>
                <a:spcPts val="4372"/>
              </a:lnSpc>
            </a:pPr>
            <a:endParaRPr lang="en-US" sz="3123" dirty="0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"/>
              </a:rPr>
              <a:t>Και </a:t>
            </a:r>
            <a:r>
              <a:rPr lang="el-GR" sz="3123" dirty="0">
                <a:solidFill>
                  <a:srgbClr val="000000"/>
                </a:solidFill>
                <a:latin typeface="Open Sans"/>
              </a:rPr>
              <a:t>πάμε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!</a:t>
            </a:r>
          </a:p>
        </p:txBody>
      </p:sp>
      <p:sp>
        <p:nvSpPr>
          <p:cNvPr id="7" name="Freeform 7"/>
          <p:cNvSpPr/>
          <p:nvPr/>
        </p:nvSpPr>
        <p:spPr>
          <a:xfrm>
            <a:off x="13265856" y="6209158"/>
            <a:ext cx="3141479" cy="3518726"/>
          </a:xfrm>
          <a:custGeom>
            <a:avLst/>
            <a:gdLst/>
            <a:ahLst/>
            <a:cxnLst/>
            <a:rect l="l" t="t" r="r" b="b"/>
            <a:pathLst>
              <a:path w="3592145" h="4114800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600</Words>
  <Application>Microsoft Office PowerPoint</Application>
  <PresentationFormat>Custom</PresentationFormat>
  <Paragraphs>56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Open Sans Bold</vt:lpstr>
      <vt:lpstr>Open Sans Italics</vt:lpstr>
      <vt:lpstr>Calibri</vt:lpstr>
      <vt:lpstr>Arial</vt:lpstr>
      <vt:lpstr>Glacial Indifference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Video conferencing services</dc:title>
  <cp:keywords>, docId:919A75448515CFBC5E9E2B5087FC02D8</cp:keywords>
  <cp:lastModifiedBy>Georgina Karaoli</cp:lastModifiedBy>
  <cp:revision>1</cp:revision>
  <dcterms:created xsi:type="dcterms:W3CDTF">2006-08-16T00:00:00Z</dcterms:created>
  <dcterms:modified xsi:type="dcterms:W3CDTF">2023-12-04T14:15:02Z</dcterms:modified>
  <dc:identifier>DAF2Bjin0dc</dc:identifier>
</cp:coreProperties>
</file>