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Glacial Indifference" panose="020B0604020202020204" charset="0"/>
      <p:regular r:id="rId15"/>
    </p:embeddedFont>
    <p:embeddedFont>
      <p:font typeface="Open Sans" panose="020B0606030504020204" pitchFamily="34" charset="0"/>
      <p:regular r:id="rId16"/>
    </p:embeddedFont>
    <p:embeddedFont>
      <p:font typeface="Open Sans Bold" panose="020B0806030504020204" charset="0"/>
      <p:regular r:id="rId17"/>
    </p:embeddedFont>
    <p:embeddedFont>
      <p:font typeface="Open Sans Italics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0" y="4489596"/>
            <a:ext cx="4059584" cy="5797404"/>
          </a:xfrm>
          <a:custGeom>
            <a:avLst/>
            <a:gdLst/>
            <a:ahLst/>
            <a:cxnLst/>
            <a:rect l="l" t="t" r="r" b="b"/>
            <a:pathLst>
              <a:path w="4059584" h="579740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10560599" y="9453894"/>
            <a:ext cx="7175130" cy="659999"/>
          </a:xfrm>
          <a:custGeom>
            <a:avLst/>
            <a:gdLst/>
            <a:ahLst/>
            <a:cxnLst/>
            <a:rect l="l" t="t" r="r" b="b"/>
            <a:pathLst>
              <a:path w="7175130" h="659999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10142790" y="8648944"/>
            <a:ext cx="8010747" cy="55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Χρηματοδοτείται από την Ευρωπαϊκή Ένωση. Ωστόσο, οι απόψεις και οι γνώμες που εκφράζονται είναι αποκλειστικά του/των συγγραφέα/ων και δεν αντανακλούν κατ' ανάγκη τις απόψεις και τις γνώμες της Ευρωπαϊκής Ένωσης ή του Ευρωπαϊκού Εκτελεστικού Οργανισμού Εκπαίδευσης και Πολιτισμού (EACEA). Ούτε η Ευρωπαϊκή Ένωση ούτε ο EACEA μπορούν να θεωρηθούν υπεύθυνοι γι' αυτές. Αριθμός έργου KA220-YOU-000087118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65326" y="4297341"/>
            <a:ext cx="12957347" cy="1655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2"/>
              </a:lnSpc>
            </a:pPr>
            <a:endParaRPr dirty="0"/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l-GR" sz="3123" dirty="0">
                <a:solidFill>
                  <a:srgbClr val="000000"/>
                </a:solidFill>
                <a:latin typeface="Open Sans"/>
              </a:rPr>
              <a:t>Διερεύνηση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και βελτιστοποίηση των κύριων υπηρεσιών ηλεκτρονικού ταχυδρομείου, με έμφαση στο Gmail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65326" y="3292652"/>
            <a:ext cx="12957347" cy="1409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Ενότητα 2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Υπηρεσίες ανταλλαγής μηνυμάτων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4723097" y="5517310"/>
            <a:ext cx="1881745" cy="1411309"/>
          </a:xfrm>
          <a:custGeom>
            <a:avLst/>
            <a:gdLst/>
            <a:ahLst/>
            <a:cxnLst/>
            <a:rect l="l" t="t" r="r" b="b"/>
            <a:pathLst>
              <a:path w="1881745" h="1411309">
                <a:moveTo>
                  <a:pt x="0" y="0"/>
                </a:moveTo>
                <a:lnTo>
                  <a:pt x="1881745" y="0"/>
                </a:lnTo>
                <a:lnTo>
                  <a:pt x="1881745" y="1411309"/>
                </a:lnTo>
                <a:lnTo>
                  <a:pt x="0" y="141130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8074424" y="5442279"/>
            <a:ext cx="1678722" cy="1561371"/>
          </a:xfrm>
          <a:custGeom>
            <a:avLst/>
            <a:gdLst/>
            <a:ahLst/>
            <a:cxnLst/>
            <a:rect l="l" t="t" r="r" b="b"/>
            <a:pathLst>
              <a:path w="1678722" h="1561371">
                <a:moveTo>
                  <a:pt x="0" y="0"/>
                </a:moveTo>
                <a:lnTo>
                  <a:pt x="1678722" y="0"/>
                </a:lnTo>
                <a:lnTo>
                  <a:pt x="1678722" y="1561371"/>
                </a:lnTo>
                <a:lnTo>
                  <a:pt x="0" y="156137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Freeform 7"/>
          <p:cNvSpPr/>
          <p:nvPr/>
        </p:nvSpPr>
        <p:spPr>
          <a:xfrm>
            <a:off x="11383143" y="5517310"/>
            <a:ext cx="1561371" cy="1561371"/>
          </a:xfrm>
          <a:custGeom>
            <a:avLst/>
            <a:gdLst/>
            <a:ahLst/>
            <a:cxnLst/>
            <a:rect l="l" t="t" r="r" b="b"/>
            <a:pathLst>
              <a:path w="1561371" h="1561371">
                <a:moveTo>
                  <a:pt x="0" y="0"/>
                </a:moveTo>
                <a:lnTo>
                  <a:pt x="1561371" y="0"/>
                </a:lnTo>
                <a:lnTo>
                  <a:pt x="1561371" y="1561372"/>
                </a:lnTo>
                <a:lnTo>
                  <a:pt x="0" y="15613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8" name="TextBox 8"/>
          <p:cNvSpPr txBox="1"/>
          <p:nvPr/>
        </p:nvSpPr>
        <p:spPr>
          <a:xfrm>
            <a:off x="558476" y="2016166"/>
            <a:ext cx="16083273" cy="2068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Μι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 υπηρεσία μηνυμάτων είναι μια πλατφόρμα ή εφαρμογή υπολογιστή που επιτρέπει στους χρήστες να στέλνουν, να λαμβάνουν, να αποθηκεύουν, να οργανώνουν και να διαχειρίζονται ηλεκτρονικά μηνύματα.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υπ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ηρεσίες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α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υτές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διευκολύνουν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την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ηλεκτρονική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ικοινωνί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α, επιτρέποντας στους ανθρώπους να ανταλλάσσουν μεταξύ τους μηνύματα, αρχεία, εικόνες και άλλο περιεχόμενο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58400" y="1340636"/>
            <a:ext cx="10566800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Τι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είν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αι </a:t>
            </a:r>
            <a:r>
              <a:rPr lang="el-GR" sz="3123" dirty="0">
                <a:solidFill>
                  <a:srgbClr val="000000"/>
                </a:solidFill>
                <a:latin typeface="Open Sans Bold"/>
              </a:rPr>
              <a:t>μία 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υπ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ηρεσί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ανταλλαγής μηνυμάτων;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58400" y="4280451"/>
            <a:ext cx="6153845" cy="487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Οι πιο κοινές υπηρεσίες email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172336" y="7370130"/>
            <a:ext cx="2983267" cy="1656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Gmail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Open Sans"/>
              </a:rPr>
              <a:t>Η υπ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ηρεσί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 ανταλλαγής μηνυμάτων της Google, γνωστή για την αποθηκευτική της ικανότητα και την ισχυρή λειτουργία αναζήτησης.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7422152" y="7460045"/>
            <a:ext cx="2983267" cy="1656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Outlook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>
                <a:solidFill>
                  <a:srgbClr val="000000"/>
                </a:solidFill>
                <a:latin typeface="Open Sans"/>
              </a:rPr>
              <a:t>Η υπ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ηρεσί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 μηνυμάτων της Microsoft, που περιλαμβάνει ημερολόγιο και συμβατότητα με το Microsoft Office.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672195" y="7460045"/>
            <a:ext cx="2983267" cy="13233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Yahoo Mail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 Yahoo Mail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είν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αι μια επιλογή που εστιάζει στην απλότητα και την εξατομίκευση.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78065" y="2958040"/>
            <a:ext cx="16083273" cy="5748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31138" lvl="1" indent="-315569">
              <a:lnSpc>
                <a:spcPts val="4092"/>
              </a:lnSpc>
              <a:buFont typeface="Arial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Τα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ηλεκτρονικά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μηνύμ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ατα μεταδίδονται άμεσα, επιτρέποντας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γρήγορ</a:t>
            </a:r>
            <a:r>
              <a:rPr lang="el-GR" sz="2923" dirty="0">
                <a:solidFill>
                  <a:srgbClr val="000000"/>
                </a:solidFill>
                <a:latin typeface="Open Sans Bold"/>
              </a:rPr>
              <a:t>η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και απ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οτελεσμ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ατικ</a:t>
            </a:r>
            <a:r>
              <a:rPr lang="el-GR" sz="2923" dirty="0">
                <a:solidFill>
                  <a:srgbClr val="000000"/>
                </a:solidFill>
                <a:latin typeface="Open Sans Bold"/>
              </a:rPr>
              <a:t>ή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l-GR" sz="2923" dirty="0">
                <a:solidFill>
                  <a:srgbClr val="000000"/>
                </a:solidFill>
                <a:latin typeface="Open Sans"/>
              </a:rPr>
              <a:t>επικοινωνία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.</a:t>
            </a:r>
          </a:p>
          <a:p>
            <a:pPr marL="631138" lvl="1" indent="-315569">
              <a:lnSpc>
                <a:spcPts val="4092"/>
              </a:lnSpc>
              <a:buFont typeface="Arial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έχετε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ρόσ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βαση στα e-mail σας από οπουδήποτε, αρκεί να έχετε σύνδεση στο Διαδίκτυο, γεγονός που προσφέρει μεγάλη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ευελιξία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.</a:t>
            </a:r>
          </a:p>
          <a:p>
            <a:pPr marL="631138" lvl="1" indent="-315569">
              <a:lnSpc>
                <a:spcPts val="4092"/>
              </a:lnSpc>
              <a:buFont typeface="Arial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εύκολ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να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αποθηκεύσετε και να αρχειοθετήσετε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σημαντικά μηνύματα ηλεκτρονικού ταχυδρομείου και να τα ανακτήσετε αργότερα. </a:t>
            </a:r>
          </a:p>
          <a:p>
            <a:pPr marL="631138" lvl="1" indent="-315569">
              <a:lnSpc>
                <a:spcPts val="4092"/>
              </a:lnSpc>
              <a:buFont typeface="Arial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υπ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ηρεσίες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ηλεκτρονικού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τα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χυδρομείου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ροσφέρουν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λειτουργίες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τα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ξινόμησης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ανα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ζήτησης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φιλτρ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αρίσματος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για την αποτελεσματική οργάνωση των μηνυμάτων σε φακέλους.</a:t>
            </a:r>
          </a:p>
          <a:p>
            <a:pPr marL="631138" lvl="1" indent="-315569">
              <a:lnSpc>
                <a:spcPts val="4092"/>
              </a:lnSpc>
              <a:buFont typeface="Arial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υπ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ηρεσίες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ντ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αλλαγής μηνυμάτων σας επιτρέπουν να στέλνετε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συνημμένα αρχεία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, διευκολύνοντας την κοινή χρήση εγγράφων, φωτογραφιών, βίντεο και άλλων αρχείων.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78065" y="1609626"/>
            <a:ext cx="12471800" cy="526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l-GR" sz="3123" dirty="0">
                <a:solidFill>
                  <a:srgbClr val="000000"/>
                </a:solidFill>
                <a:latin typeface="Open Sans Bold"/>
              </a:rPr>
              <a:t>Π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λεονεκτήμ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ατα των υπηρεσιών ανταλλαγής μηνυμάτων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2156996" y="4030861"/>
            <a:ext cx="4534540" cy="5227439"/>
          </a:xfrm>
          <a:custGeom>
            <a:avLst/>
            <a:gdLst/>
            <a:ahLst/>
            <a:cxnLst/>
            <a:rect l="l" t="t" r="r" b="b"/>
            <a:pathLst>
              <a:path w="4534540" h="5227439">
                <a:moveTo>
                  <a:pt x="0" y="0"/>
                </a:moveTo>
                <a:lnTo>
                  <a:pt x="4534540" y="0"/>
                </a:lnTo>
                <a:lnTo>
                  <a:pt x="4534540" y="5227439"/>
                </a:lnTo>
                <a:lnTo>
                  <a:pt x="0" y="522743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2119267"/>
            <a:ext cx="16486027" cy="20684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Δημιουργί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α λογαριασμού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Μετ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αβείτε στη σελίδα εγγραφής και κάντε κλικ στο "Δημιουργία λογαριασμού".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Συμ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πληρώστε τα πεδία με τα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προσωπικά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σας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στοιχεία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(επώνυμο, όνομα, ημερομηνία γέννησης, αριθμός τηλεφώνου).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81000" y="1308849"/>
            <a:ext cx="7391400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Τα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κύρι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του Gmail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3622" y="4278342"/>
            <a:ext cx="10971159" cy="5223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Επ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ιλέξτε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όνομ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που θέλετε για τη διεύθυνση ηλεκτρονικού ταχυδρομείου σας, φροντίζοντας να είναι μοναδικό και διαθέσιμο. Θα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ρέ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πει να ακολουθεί το @gmail.com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Χρησιμο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ποιήστε έναν ισχυρό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κωδικό πρόσβασης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με ποικιλία χαρακτήρων για να ενισχύσετε την ασφάλεια του λογαριασμού σας (συνδυασμός γραμμάτων, αριθμών και ειδικών χαρακτήρων).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επιπλέον ασφάλεια, ενεργοποιήστε τον έλεγχο ταυτότητας δύο παραγόντων.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8918662" y="3310832"/>
            <a:ext cx="7488672" cy="5947468"/>
          </a:xfrm>
          <a:custGeom>
            <a:avLst/>
            <a:gdLst/>
            <a:ahLst/>
            <a:cxnLst/>
            <a:rect l="l" t="t" r="r" b="b"/>
            <a:pathLst>
              <a:path w="7488672" h="5947468">
                <a:moveTo>
                  <a:pt x="0" y="0"/>
                </a:moveTo>
                <a:lnTo>
                  <a:pt x="7488673" y="0"/>
                </a:lnTo>
                <a:lnTo>
                  <a:pt x="7488673" y="5947468"/>
                </a:lnTo>
                <a:lnTo>
                  <a:pt x="0" y="594746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2070722"/>
            <a:ext cx="7901285" cy="8377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Στείλτε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έν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α email</a:t>
            </a:r>
          </a:p>
          <a:p>
            <a:pPr>
              <a:lnSpc>
                <a:spcPts val="4092"/>
              </a:lnSpc>
            </a:pPr>
            <a:endParaRPr lang="en-US" sz="2923" dirty="0">
              <a:solidFill>
                <a:srgbClr val="000000"/>
              </a:solidFill>
              <a:latin typeface="Open Sans Italics"/>
            </a:endParaRP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Κάντε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κλικ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"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Νέο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μήνυμ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α".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Προσθέστε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παρα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λή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πτη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(τρία διαθέσιμα πεδία: to, cc ή bcc).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Δώστε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e-mail σας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έν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αν τίτλο συμπληρώνοντας το πεδίο 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"Θέμα".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είστε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σα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φείς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και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εριεκτικοί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να τραβήξετε την προσοχή του παραλήπτη.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Γράψτε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 Bold"/>
              </a:rPr>
              <a:t>μήνυμά</a:t>
            </a:r>
            <a:r>
              <a:rPr lang="en-US" sz="2923" dirty="0">
                <a:solidFill>
                  <a:srgbClr val="000000"/>
                </a:solidFill>
                <a:latin typeface="Open Sans Bold"/>
              </a:rPr>
              <a:t> σας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βλεπόμενο πλαίσιο κειμένου.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ίσης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μορφο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ποιήσετε το κείμενό σας χρησιμοποιώντας τα διαθέσιμα εργαλεία μορφοποίησης.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Κάντε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κλικ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"Απ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οστολή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".</a:t>
            </a:r>
          </a:p>
          <a:p>
            <a:pPr>
              <a:lnSpc>
                <a:spcPts val="4092"/>
              </a:lnSpc>
              <a:spcBef>
                <a:spcPct val="0"/>
              </a:spcBef>
            </a:pPr>
            <a:endParaRPr lang="en-US" sz="29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3622" y="1280275"/>
            <a:ext cx="9123778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Τα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κύρι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του Gmail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0363200" y="2933700"/>
            <a:ext cx="6432890" cy="5194926"/>
          </a:xfrm>
          <a:custGeom>
            <a:avLst/>
            <a:gdLst/>
            <a:ahLst/>
            <a:cxnLst/>
            <a:rect l="l" t="t" r="r" b="b"/>
            <a:pathLst>
              <a:path w="6432890" h="5194926">
                <a:moveTo>
                  <a:pt x="0" y="0"/>
                </a:moveTo>
                <a:lnTo>
                  <a:pt x="6432890" y="0"/>
                </a:lnTo>
                <a:lnTo>
                  <a:pt x="6432890" y="5194926"/>
                </a:lnTo>
                <a:lnTo>
                  <a:pt x="0" y="519492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2067719"/>
            <a:ext cx="9276178" cy="89036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Απ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άντηση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ή π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ροώθηση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ενός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email </a:t>
            </a:r>
          </a:p>
          <a:p>
            <a:pPr>
              <a:lnSpc>
                <a:spcPts val="4092"/>
              </a:lnSpc>
            </a:pPr>
            <a:endParaRPr lang="en-US" sz="2923" dirty="0">
              <a:solidFill>
                <a:srgbClr val="000000"/>
              </a:solidFill>
              <a:latin typeface="Open Sans Italics"/>
            </a:endParaRP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Ανοίξτε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email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οπ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οίο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θέλετε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να απα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ντήσετε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.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να επ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ιλέξετε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α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νάμεσ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α στην </a:t>
            </a:r>
            <a:r>
              <a:rPr lang="en-US" sz="2800" dirty="0">
                <a:solidFill>
                  <a:srgbClr val="000000"/>
                </a:solidFill>
                <a:latin typeface="Open Sans Bold"/>
              </a:rPr>
              <a:t>επιλογή "Απάντηση" 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ή </a:t>
            </a:r>
            <a:r>
              <a:rPr lang="en-US" sz="2800" dirty="0">
                <a:solidFill>
                  <a:srgbClr val="000000"/>
                </a:solidFill>
                <a:latin typeface="Open Sans Bold"/>
              </a:rPr>
              <a:t>"Απάντηση σε όλους"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, η οποία θα συμπεριλάβει όλους τους παραλήπτες του αρχικού email στην απάντησή σας.</a:t>
            </a:r>
            <a:r>
              <a:rPr lang="el-GR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επίσης να αποφασίσετε να </a:t>
            </a:r>
            <a:r>
              <a:rPr lang="en-US" sz="2800" dirty="0">
                <a:solidFill>
                  <a:srgbClr val="000000"/>
                </a:solidFill>
                <a:latin typeface="Open Sans Bold"/>
              </a:rPr>
              <a:t>προωθήσετε 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το email σε μια τρίτη επαφή.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Γράψτε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μήνυμά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σας 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800" dirty="0" err="1">
                <a:solidFill>
                  <a:srgbClr val="000000"/>
                </a:solidFill>
                <a:latin typeface="Open Sans"/>
              </a:rPr>
              <a:t>ρο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βλεπόμενο πλαίσιο κειμένου (το Gmail προσφέρει συχνά προτάσεις για γρήγορες απαντήσεις για εξοικονόμηση χρόνου κατά τη σύνταξη των μηνυμάτων ηλεκτρονικού 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ταχυδρομείου).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Κάντε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κλικ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"Απ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οστολή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".</a:t>
            </a:r>
          </a:p>
          <a:p>
            <a:pPr>
              <a:lnSpc>
                <a:spcPts val="4092"/>
              </a:lnSpc>
            </a:pPr>
            <a:endParaRPr lang="en-US" sz="2923" dirty="0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4092"/>
              </a:lnSpc>
              <a:spcBef>
                <a:spcPct val="0"/>
              </a:spcBef>
            </a:pPr>
            <a:endParaRPr lang="en-US" sz="29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3622" y="1280275"/>
            <a:ext cx="8590378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Τα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κύρι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του Gmail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53622" y="2067719"/>
            <a:ext cx="15372178" cy="46973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Επ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ισυνάψτε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έν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α αρχείο σε ένα email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Αν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ρίξετε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πιο προσεκτική ματιά στην περιοχή εισαγωγής κειμένου, θα παρατηρήσετε διάφορα εικονίδια.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εικονίδιο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"Επ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ισύν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αψη αρχείου", το οποίο συχνά αναπαρίσταται από έναν συνδετήρα ή ένα αρχείο, είναι κυκλωμένο με κόκκινο χρώμα και σας επιτρέπει να επιλέξετε το αρχείο που θέλετε να επισυνάψετε στο ηλεκτρονικό σας ταχυδρομείο περιηγούμενοι στους φακέλους του υπολογιστή σας.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Αφού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ιλέξετε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ρχείο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,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εριμένετε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κα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βάσετε πλήρως πριν στείλετε το e-mail σας (η ταχύτητα λήψης εξαρτάται από το μέγεθος του αρχείου και την ποιότητα της σύνδεσής σας στο Διαδίκτυο).</a:t>
            </a:r>
          </a:p>
        </p:txBody>
      </p:sp>
      <p:sp>
        <p:nvSpPr>
          <p:cNvPr id="6" name="Freeform 6"/>
          <p:cNvSpPr/>
          <p:nvPr/>
        </p:nvSpPr>
        <p:spPr>
          <a:xfrm>
            <a:off x="5029200" y="7038247"/>
            <a:ext cx="12485669" cy="3098131"/>
          </a:xfrm>
          <a:custGeom>
            <a:avLst/>
            <a:gdLst/>
            <a:ahLst/>
            <a:cxnLst/>
            <a:rect l="l" t="t" r="r" b="b"/>
            <a:pathLst>
              <a:path w="12485669" h="3098131">
                <a:moveTo>
                  <a:pt x="0" y="0"/>
                </a:moveTo>
                <a:lnTo>
                  <a:pt x="12485669" y="0"/>
                </a:lnTo>
                <a:lnTo>
                  <a:pt x="12485669" y="3098131"/>
                </a:lnTo>
                <a:lnTo>
                  <a:pt x="0" y="309813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7004" t="-40251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grpSp>
        <p:nvGrpSpPr>
          <p:cNvPr id="7" name="Group 7"/>
          <p:cNvGrpSpPr/>
          <p:nvPr/>
        </p:nvGrpSpPr>
        <p:grpSpPr>
          <a:xfrm>
            <a:off x="8839200" y="8724900"/>
            <a:ext cx="1314056" cy="1314056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71450" cap="sq">
              <a:solidFill>
                <a:srgbClr val="CD0A3C"/>
              </a:solidFill>
              <a:prstDash val="solid"/>
              <a:miter/>
            </a:ln>
          </p:spPr>
          <p:txBody>
            <a:bodyPr/>
            <a:lstStyle/>
            <a:p>
              <a:endParaRPr lang="en-CY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TextBox 10"/>
          <p:cNvSpPr txBox="1"/>
          <p:nvPr/>
        </p:nvSpPr>
        <p:spPr>
          <a:xfrm>
            <a:off x="553622" y="1280275"/>
            <a:ext cx="8742778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Τα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κύρι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του Gmail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553622" y="2781300"/>
            <a:ext cx="3449838" cy="6148933"/>
          </a:xfrm>
          <a:custGeom>
            <a:avLst/>
            <a:gdLst/>
            <a:ahLst/>
            <a:cxnLst/>
            <a:rect l="l" t="t" r="r" b="b"/>
            <a:pathLst>
              <a:path w="3449838" h="6148933">
                <a:moveTo>
                  <a:pt x="0" y="0"/>
                </a:moveTo>
                <a:lnTo>
                  <a:pt x="3449837" y="0"/>
                </a:lnTo>
                <a:lnTo>
                  <a:pt x="3449837" y="6148933"/>
                </a:lnTo>
                <a:lnTo>
                  <a:pt x="0" y="61489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80275"/>
            <a:ext cx="5376862" cy="53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Τα κύρια χαρακτηριστικά του Gmail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04264" y="2130337"/>
            <a:ext cx="9390329" cy="46973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Ετικέτες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 </a:t>
            </a:r>
          </a:p>
          <a:p>
            <a:pPr marL="457200" indent="-457200">
              <a:lnSpc>
                <a:spcPts val="4092"/>
              </a:lnSpc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Στη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δεξιά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λευρά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της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διε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παφής σας, θα βρείτε διάφορες ετικέτες που διευκολύνουν τη χρήση του ηλεκτρονικού ταχυδρομείου σας. 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>
                <a:solidFill>
                  <a:srgbClr val="000000"/>
                </a:solidFill>
                <a:latin typeface="Open Sans"/>
              </a:rPr>
              <a:t>Πα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ρόμοι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 με τους φακέλους, σας βοηθούν να οργανώσετε και να ταξινομήσετε τα μηνύματα ηλεκτρονικού ταχυδρομείου σας. Μπ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ορούν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να π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ροσ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αρμοστούν ανάλογα με τις ανάγκες σας και να εμφανίζονται ή να αποκρύπτονται.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525554" y="7252523"/>
            <a:ext cx="11067985" cy="2573996"/>
          </a:xfrm>
          <a:custGeom>
            <a:avLst/>
            <a:gdLst/>
            <a:ahLst/>
            <a:cxnLst/>
            <a:rect l="l" t="t" r="r" b="b"/>
            <a:pathLst>
              <a:path w="11067985" h="2573996">
                <a:moveTo>
                  <a:pt x="0" y="0"/>
                </a:moveTo>
                <a:lnTo>
                  <a:pt x="11067984" y="0"/>
                </a:lnTo>
                <a:lnTo>
                  <a:pt x="11067984" y="2573996"/>
                </a:lnTo>
                <a:lnTo>
                  <a:pt x="0" y="257399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62112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6876747" y="2236458"/>
            <a:ext cx="10097583" cy="3022843"/>
          </a:xfrm>
          <a:custGeom>
            <a:avLst/>
            <a:gdLst/>
            <a:ahLst/>
            <a:cxnLst/>
            <a:rect l="l" t="t" r="r" b="b"/>
            <a:pathLst>
              <a:path w="10097583" h="3022843">
                <a:moveTo>
                  <a:pt x="0" y="0"/>
                </a:moveTo>
                <a:lnTo>
                  <a:pt x="10097583" y="0"/>
                </a:lnTo>
                <a:lnTo>
                  <a:pt x="10097583" y="3022843"/>
                </a:lnTo>
                <a:lnTo>
                  <a:pt x="0" y="30228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11893584" y="5589624"/>
            <a:ext cx="6362461" cy="46973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 err="1">
                <a:solidFill>
                  <a:srgbClr val="000000"/>
                </a:solidFill>
                <a:latin typeface="Open Sans Italics"/>
              </a:rPr>
              <a:t>Αν</a:t>
            </a:r>
            <a:r>
              <a:rPr lang="en-US" sz="2923" dirty="0">
                <a:solidFill>
                  <a:srgbClr val="000000"/>
                </a:solidFill>
                <a:latin typeface="Open Sans Italics"/>
              </a:rPr>
              <a:t>αζήτηση για email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Κάνοντ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ας κλικ στην επιλογή "Αναζήτηση ηλεκτρονικού ταχυδρομείου" στο επάνω μέρος της σελίδας, μπορείτε να βρείτε γρήγορα παλιά μηνύματα ηλεκτρονικού ταχυδρομείου, χρησιμοποιώντας φίλτρα και κριτήρια αναζήτησης.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3622" y="1280275"/>
            <a:ext cx="8209378" cy="5302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Τα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κύρι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 χαρακτηριστικά του Gmail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53622" y="1903487"/>
            <a:ext cx="5797483" cy="52231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</a:pPr>
            <a:r>
              <a:rPr lang="en-US" sz="2923" dirty="0">
                <a:solidFill>
                  <a:srgbClr val="000000"/>
                </a:solidFill>
                <a:latin typeface="Open Sans Italics"/>
              </a:rPr>
              <a:t>Spam</a:t>
            </a:r>
          </a:p>
          <a:p>
            <a:pPr marL="457200" indent="-457200">
              <a:lnSpc>
                <a:spcPts val="4092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Gmail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δι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αθέτει φίλτρο ανεπιθύμητης αλληλογραφίας που μειώνει την ποσότητα των ανεπιθύμητων μηνυμάτων που λαμβάνετε, τα οποία μπαίνουν σε ξεχωριστό φάκελο.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Αυτά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τα </a:t>
            </a:r>
            <a:r>
              <a:rPr lang="en-US" sz="2923" dirty="0" err="1">
                <a:solidFill>
                  <a:srgbClr val="000000"/>
                </a:solidFill>
                <a:latin typeface="Open Sans"/>
              </a:rPr>
              <a:t>μηνύμ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ατα διαγράφονται αυτόματα μετά από 30 ημέρες.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822</Words>
  <Application>Microsoft Office PowerPoint</Application>
  <PresentationFormat>Custom</PresentationFormat>
  <Paragraphs>56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Open Sans</vt:lpstr>
      <vt:lpstr>Calibri</vt:lpstr>
      <vt:lpstr>Open Sans Italics</vt:lpstr>
      <vt:lpstr>Arial</vt:lpstr>
      <vt:lpstr>Glacial Indifference</vt:lpstr>
      <vt:lpstr>Open Sans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Messaging services</dc:title>
  <cp:keywords>, docId:CC8157A514A2400F9DD58AC6FAF82AE2</cp:keywords>
  <cp:lastModifiedBy>Georgina Karaoli</cp:lastModifiedBy>
  <cp:revision>2</cp:revision>
  <dcterms:created xsi:type="dcterms:W3CDTF">2006-08-16T00:00:00Z</dcterms:created>
  <dcterms:modified xsi:type="dcterms:W3CDTF">2023-12-04T11:32:42Z</dcterms:modified>
  <dc:identifier>DAF2Aww9ang</dc:identifier>
</cp:coreProperties>
</file>