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8288000" cy="10287000"/>
  <p:notesSz cx="6858000" cy="9144000"/>
  <p:embeddedFontLst>
    <p:embeddedFont>
      <p:font typeface="Adam Script" panose="020B0604020202020204" charset="-78"/>
      <p:regular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Glacial Indifference" panose="020B0604020202020204" charset="0"/>
      <p:regular r:id="rId17"/>
    </p:embeddedFont>
    <p:embeddedFont>
      <p:font typeface="Open Sans" panose="020B0606030504020204" pitchFamily="34" charset="0"/>
      <p:regular r:id="rId18"/>
    </p:embeddedFont>
    <p:embeddedFont>
      <p:font typeface="Open Sans Bold" panose="020B0806030504020204" charset="0"/>
      <p:regular r:id="rId19"/>
    </p:embeddedFont>
    <p:embeddedFont>
      <p:font typeface="Open Sans Italics" panose="020B0604020202020204" charset="0"/>
      <p:regular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2" d="100"/>
          <a:sy n="52" d="100"/>
        </p:scale>
        <p:origin x="85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Κάντε κλικ για να επεξεργαστείτε το στυλ του κύριου τίτλου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Κάντε κλικ για να επεξεργαστείτε τα στυλ κύριου κειμένου</a:t>
            </a:r>
          </a:p>
          <a:p>
            <a:pPr lvl="1"/>
            <a:r>
              <a:rPr lang="en-US"/>
              <a:t>Δεύτερο επίπεδο</a:t>
            </a:r>
          </a:p>
          <a:p>
            <a:pPr lvl="2"/>
            <a:r>
              <a:rPr lang="en-US"/>
              <a:t>Τρίτο επίπεδο</a:t>
            </a:r>
          </a:p>
          <a:p>
            <a:pPr lvl="3"/>
            <a:r>
              <a:rPr lang="en-US"/>
              <a:t>Τέταρτο επίπεδο</a:t>
            </a:r>
          </a:p>
          <a:p>
            <a:pPr lvl="4"/>
            <a:r>
              <a:rPr lang="en-US"/>
              <a:t>Πέμπτο επίπεδο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894593" y="-128637"/>
            <a:ext cx="4393407" cy="4159499"/>
          </a:xfrm>
          <a:custGeom>
            <a:avLst/>
            <a:gdLst/>
            <a:ahLst/>
            <a:cxnLst/>
            <a:rect l="l" t="t" r="r" b="b"/>
            <a:pathLst>
              <a:path w="4393407" h="4159499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Freeform 3"/>
          <p:cNvSpPr/>
          <p:nvPr/>
        </p:nvSpPr>
        <p:spPr>
          <a:xfrm>
            <a:off x="0" y="4489596"/>
            <a:ext cx="4059584" cy="5797404"/>
          </a:xfrm>
          <a:custGeom>
            <a:avLst/>
            <a:gdLst/>
            <a:ahLst/>
            <a:cxnLst/>
            <a:rect l="l" t="t" r="r" b="b"/>
            <a:pathLst>
              <a:path w="4059584" h="5797404">
                <a:moveTo>
                  <a:pt x="0" y="0"/>
                </a:moveTo>
                <a:lnTo>
                  <a:pt x="4059584" y="0"/>
                </a:lnTo>
                <a:lnTo>
                  <a:pt x="4059584" y="5797404"/>
                </a:lnTo>
                <a:lnTo>
                  <a:pt x="0" y="57974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4" name="Freeform 4"/>
          <p:cNvSpPr/>
          <p:nvPr/>
        </p:nvSpPr>
        <p:spPr>
          <a:xfrm>
            <a:off x="10560599" y="9453894"/>
            <a:ext cx="7175130" cy="659999"/>
          </a:xfrm>
          <a:custGeom>
            <a:avLst/>
            <a:gdLst/>
            <a:ahLst/>
            <a:cxnLst/>
            <a:rect l="l" t="t" r="r" b="b"/>
            <a:pathLst>
              <a:path w="7175130" h="659999">
                <a:moveTo>
                  <a:pt x="0" y="0"/>
                </a:moveTo>
                <a:lnTo>
                  <a:pt x="7175130" y="0"/>
                </a:lnTo>
                <a:lnTo>
                  <a:pt x="7175130" y="659999"/>
                </a:lnTo>
                <a:lnTo>
                  <a:pt x="0" y="65999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5" name="Freeform 5"/>
          <p:cNvSpPr/>
          <p:nvPr/>
        </p:nvSpPr>
        <p:spPr>
          <a:xfrm>
            <a:off x="16407335" y="-69652"/>
            <a:ext cx="1643636" cy="1643636"/>
          </a:xfrm>
          <a:custGeom>
            <a:avLst/>
            <a:gdLst/>
            <a:ahLst/>
            <a:cxnLst/>
            <a:rect l="l" t="t" r="r" b="b"/>
            <a:pathLst>
              <a:path w="1643636" h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6" name="Freeform 6"/>
          <p:cNvSpPr/>
          <p:nvPr/>
        </p:nvSpPr>
        <p:spPr>
          <a:xfrm>
            <a:off x="252454" y="259424"/>
            <a:ext cx="3669212" cy="769276"/>
          </a:xfrm>
          <a:custGeom>
            <a:avLst/>
            <a:gdLst/>
            <a:ahLst/>
            <a:cxnLst/>
            <a:rect l="l" t="t" r="r" b="b"/>
            <a:pathLst>
              <a:path w="3669212" h="769276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7" name="TextBox 7"/>
          <p:cNvSpPr txBox="1"/>
          <p:nvPr/>
        </p:nvSpPr>
        <p:spPr>
          <a:xfrm>
            <a:off x="10142790" y="8648944"/>
            <a:ext cx="8010747" cy="5532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21"/>
              </a:lnSpc>
            </a:pPr>
            <a:r>
              <a:rPr lang="en-US" sz="1087">
                <a:solidFill>
                  <a:srgbClr val="000000"/>
                </a:solidFill>
                <a:latin typeface="Glacial Indifference"/>
              </a:rPr>
              <a:t>Χρηματοδοτείται από την Ευρωπαϊκή Ένωση. Ωστόσο, οι απόψεις και οι γνώμες που εκφράζονται είναι αποκλειστικά του/των συγγραφέα/ων και δεν αντανακλούν κατ' ανάγκη τις απόψεις και τις γνώμες της Ευρωπαϊκής Ένωσης ή του Ευρωπαϊκού Εκτελεστικού Οργανισμού Εκπαίδευσης και Πολιτισμού (EACEA). Ούτε η Ευρωπαϊκή Ένωση ούτε ο EACEA μπορούν να θεωρηθούν υπεύθυνοι γι' αυτές. Αριθμός έργου KA220-YOU-000087118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665326" y="4297341"/>
            <a:ext cx="12957347" cy="2219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72"/>
              </a:lnSpc>
            </a:pPr>
            <a:endParaRPr dirty="0"/>
          </a:p>
          <a:p>
            <a:pPr algn="ctr">
              <a:lnSpc>
                <a:spcPts val="4372"/>
              </a:lnSpc>
              <a:spcBef>
                <a:spcPct val="0"/>
              </a:spcBef>
            </a:pPr>
            <a:r>
              <a:rPr lang="el-GR" sz="3123" dirty="0">
                <a:solidFill>
                  <a:srgbClr val="000000"/>
                </a:solidFill>
                <a:latin typeface="Open Sans"/>
              </a:rPr>
              <a:t>Πως να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3123" dirty="0" err="1">
                <a:solidFill>
                  <a:srgbClr val="000000"/>
                </a:solidFill>
                <a:latin typeface="Open Sans"/>
              </a:rPr>
              <a:t>χρησιμο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ποιείτε αποτελεσματικά το λογισμικό επεξεργασίας κειμένου για τη δημιουργία επαγγελματικών, ακαδημαϊκών ή προσωπικών εγγράφων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665326" y="3292652"/>
            <a:ext cx="12957347" cy="14097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72"/>
              </a:lnSpc>
            </a:pPr>
            <a:r>
              <a:rPr lang="en-US" sz="4123">
                <a:solidFill>
                  <a:srgbClr val="000000"/>
                </a:solidFill>
                <a:latin typeface="Open Sans Bold"/>
              </a:rPr>
              <a:t>Ενότητα 3</a:t>
            </a:r>
          </a:p>
          <a:p>
            <a:pPr algn="ctr">
              <a:lnSpc>
                <a:spcPts val="5772"/>
              </a:lnSpc>
              <a:spcBef>
                <a:spcPct val="0"/>
              </a:spcBef>
            </a:pPr>
            <a:r>
              <a:rPr lang="en-US" sz="4123">
                <a:solidFill>
                  <a:srgbClr val="000000"/>
                </a:solidFill>
                <a:latin typeface="Open Sans Bold"/>
              </a:rPr>
              <a:t>Λογισμικό επεξεργασίας κειμένου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894593" y="-128637"/>
            <a:ext cx="4393407" cy="4159499"/>
          </a:xfrm>
          <a:custGeom>
            <a:avLst/>
            <a:gdLst/>
            <a:ahLst/>
            <a:cxnLst/>
            <a:rect l="l" t="t" r="r" b="b"/>
            <a:pathLst>
              <a:path w="4393407" h="4159499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Freeform 3"/>
          <p:cNvSpPr/>
          <p:nvPr/>
        </p:nvSpPr>
        <p:spPr>
          <a:xfrm>
            <a:off x="16407335" y="-69652"/>
            <a:ext cx="1643636" cy="1643636"/>
          </a:xfrm>
          <a:custGeom>
            <a:avLst/>
            <a:gdLst/>
            <a:ahLst/>
            <a:cxnLst/>
            <a:rect l="l" t="t" r="r" b="b"/>
            <a:pathLst>
              <a:path w="1643636" h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4" name="Freeform 4"/>
          <p:cNvSpPr/>
          <p:nvPr/>
        </p:nvSpPr>
        <p:spPr>
          <a:xfrm>
            <a:off x="252454" y="259424"/>
            <a:ext cx="3669212" cy="769276"/>
          </a:xfrm>
          <a:custGeom>
            <a:avLst/>
            <a:gdLst/>
            <a:ahLst/>
            <a:cxnLst/>
            <a:rect l="l" t="t" r="r" b="b"/>
            <a:pathLst>
              <a:path w="3669212" h="769276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grpSp>
        <p:nvGrpSpPr>
          <p:cNvPr id="5" name="Group 5"/>
          <p:cNvGrpSpPr/>
          <p:nvPr/>
        </p:nvGrpSpPr>
        <p:grpSpPr>
          <a:xfrm>
            <a:off x="533000" y="4667483"/>
            <a:ext cx="12232390" cy="5166521"/>
            <a:chOff x="0" y="0"/>
            <a:chExt cx="3221699" cy="136073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221699" cy="1360730"/>
            </a:xfrm>
            <a:custGeom>
              <a:avLst/>
              <a:gdLst/>
              <a:ahLst/>
              <a:cxnLst/>
              <a:rect l="l" t="t" r="r" b="b"/>
              <a:pathLst>
                <a:path w="3221699" h="1360730">
                  <a:moveTo>
                    <a:pt x="0" y="0"/>
                  </a:moveTo>
                  <a:lnTo>
                    <a:pt x="3221699" y="0"/>
                  </a:lnTo>
                  <a:lnTo>
                    <a:pt x="3221699" y="1360730"/>
                  </a:lnTo>
                  <a:lnTo>
                    <a:pt x="0" y="136073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rgbClr val="0C9EE0"/>
              </a:solidFill>
              <a:prstDash val="solid"/>
              <a:miter/>
            </a:ln>
          </p:spPr>
          <p:txBody>
            <a:bodyPr/>
            <a:lstStyle/>
            <a:p>
              <a:endParaRPr lang="en-CY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57150"/>
              <a:ext cx="3221699" cy="14178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532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5709646" y="5321783"/>
            <a:ext cx="1879099" cy="1251949"/>
          </a:xfrm>
          <a:custGeom>
            <a:avLst/>
            <a:gdLst/>
            <a:ahLst/>
            <a:cxnLst/>
            <a:rect l="l" t="t" r="r" b="b"/>
            <a:pathLst>
              <a:path w="1879099" h="1251949">
                <a:moveTo>
                  <a:pt x="0" y="0"/>
                </a:moveTo>
                <a:lnTo>
                  <a:pt x="1879098" y="0"/>
                </a:lnTo>
                <a:lnTo>
                  <a:pt x="1879098" y="1251949"/>
                </a:lnTo>
                <a:lnTo>
                  <a:pt x="0" y="125194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9" name="TextBox 9"/>
          <p:cNvSpPr txBox="1"/>
          <p:nvPr/>
        </p:nvSpPr>
        <p:spPr>
          <a:xfrm>
            <a:off x="553622" y="1270067"/>
            <a:ext cx="11630423" cy="10827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Ανακάλυψη και εξοικείωση με το Microsoft Word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Πρακτικό παράδειγμα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523475" y="2403431"/>
            <a:ext cx="16705678" cy="27400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372"/>
              </a:lnSpc>
            </a:pPr>
            <a:r>
              <a:rPr lang="en-US" sz="3123" u="sng">
                <a:solidFill>
                  <a:srgbClr val="000000"/>
                </a:solidFill>
                <a:latin typeface="Open Sans"/>
              </a:rPr>
              <a:t>Εργασία 3: Οριστικοποίηση της διάταξης της επιστολής γενεθλίων</a:t>
            </a:r>
          </a:p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1.Συμπληρώστε τη διάταξη του εγγράφου σύμφωνα με τις παρακάτω οδηγίες.</a:t>
            </a:r>
          </a:p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2.Αποθηκεύστε το έγγραφο σε μορφή .pdf στην επιφάνεια εργασίας σας και μετονομάστε το σε "Sara Institut letter".</a:t>
            </a:r>
          </a:p>
          <a:p>
            <a:pPr algn="just">
              <a:lnSpc>
                <a:spcPts val="4372"/>
              </a:lnSpc>
            </a:pPr>
            <a:endParaRPr lang="en-US" sz="3123">
              <a:solidFill>
                <a:srgbClr val="000000"/>
              </a:solidFill>
              <a:latin typeface="Open Sans"/>
            </a:endParaRPr>
          </a:p>
          <a:p>
            <a:pPr algn="just">
              <a:lnSpc>
                <a:spcPts val="4372"/>
              </a:lnSpc>
              <a:spcBef>
                <a:spcPct val="0"/>
              </a:spcBef>
            </a:pPr>
            <a:endParaRPr lang="en-US" sz="3123">
              <a:solidFill>
                <a:srgbClr val="000000"/>
              </a:solidFill>
              <a:latin typeface="Open Sans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3275717" y="5698816"/>
            <a:ext cx="5012283" cy="8884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C9EE0"/>
                </a:solidFill>
                <a:latin typeface="Open Sans"/>
              </a:rPr>
              <a:t>Προσθέστε μια εικόνα που αναζητά στο διαδίκτυο "γενέθλια"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3038688" y="7905874"/>
            <a:ext cx="4775254" cy="8884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532"/>
              </a:lnSpc>
            </a:pPr>
            <a:r>
              <a:rPr lang="en-US" sz="2523" dirty="0" err="1">
                <a:solidFill>
                  <a:srgbClr val="0C9EE0"/>
                </a:solidFill>
                <a:latin typeface="Open Sans"/>
              </a:rPr>
              <a:t>Αλλ</a:t>
            </a:r>
            <a:r>
              <a:rPr lang="en-US" sz="2523" dirty="0">
                <a:solidFill>
                  <a:srgbClr val="0C9EE0"/>
                </a:solidFill>
                <a:latin typeface="Open Sans"/>
              </a:rPr>
              <a:t>αγή διαστήματος γραμμών</a:t>
            </a:r>
          </a:p>
          <a:p>
            <a:pPr>
              <a:lnSpc>
                <a:spcPts val="3532"/>
              </a:lnSpc>
              <a:spcBef>
                <a:spcPct val="0"/>
              </a:spcBef>
            </a:pPr>
            <a:r>
              <a:rPr lang="en-US" sz="2523" dirty="0">
                <a:solidFill>
                  <a:srgbClr val="0C9EE0"/>
                </a:solidFill>
                <a:latin typeface="Open Sans"/>
              </a:rPr>
              <a:t>(1,0)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834168" y="4818549"/>
            <a:ext cx="11559445" cy="5390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32"/>
              </a:lnSpc>
            </a:pPr>
            <a:r>
              <a:rPr lang="en-US" sz="2166">
                <a:solidFill>
                  <a:srgbClr val="000000"/>
                </a:solidFill>
                <a:latin typeface="Open Sans"/>
              </a:rPr>
              <a:t>Ταχυδρομείο γενεθλίων</a:t>
            </a:r>
          </a:p>
          <a:p>
            <a:pPr algn="ctr">
              <a:lnSpc>
                <a:spcPts val="2332"/>
              </a:lnSpc>
            </a:pPr>
            <a:endParaRPr lang="en-US" sz="2166">
              <a:solidFill>
                <a:srgbClr val="000000"/>
              </a:solidFill>
              <a:latin typeface="Open Sans"/>
            </a:endParaRPr>
          </a:p>
          <a:p>
            <a:pPr algn="r">
              <a:lnSpc>
                <a:spcPts val="2332"/>
              </a:lnSpc>
            </a:pPr>
            <a:r>
              <a:rPr lang="en-US" sz="1666">
                <a:solidFill>
                  <a:srgbClr val="000000"/>
                </a:solidFill>
                <a:latin typeface="Open Sans"/>
              </a:rPr>
              <a:t>Θέμα: Θέμα: Τα γενέθλιά σου</a:t>
            </a:r>
          </a:p>
          <a:p>
            <a:pPr algn="ctr">
              <a:lnSpc>
                <a:spcPts val="2332"/>
              </a:lnSpc>
            </a:pPr>
            <a:endParaRPr lang="en-US" sz="1666">
              <a:solidFill>
                <a:srgbClr val="000000"/>
              </a:solidFill>
              <a:latin typeface="Open Sans"/>
            </a:endParaRPr>
          </a:p>
          <a:p>
            <a:pPr>
              <a:lnSpc>
                <a:spcPts val="2332"/>
              </a:lnSpc>
            </a:pPr>
            <a:r>
              <a:rPr lang="en-US" sz="1666">
                <a:solidFill>
                  <a:srgbClr val="000000"/>
                </a:solidFill>
                <a:latin typeface="Open Sans"/>
              </a:rPr>
              <a:t>Αγαπητέ πελάτη, </a:t>
            </a:r>
          </a:p>
          <a:p>
            <a:pPr>
              <a:lnSpc>
                <a:spcPts val="2332"/>
              </a:lnSpc>
            </a:pPr>
            <a:endParaRPr lang="en-US" sz="1666">
              <a:solidFill>
                <a:srgbClr val="000000"/>
              </a:solidFill>
              <a:latin typeface="Open Sans"/>
            </a:endParaRPr>
          </a:p>
          <a:p>
            <a:pPr algn="ctr">
              <a:lnSpc>
                <a:spcPts val="2332"/>
              </a:lnSpc>
            </a:pPr>
            <a:r>
              <a:rPr lang="en-US" sz="1666" u="sng">
                <a:solidFill>
                  <a:srgbClr val="000000"/>
                </a:solidFill>
                <a:latin typeface="Adam Script"/>
              </a:rPr>
              <a:t>Το SARA BEAUTY SALON </a:t>
            </a:r>
            <a:r>
              <a:rPr lang="en-US" sz="1666">
                <a:solidFill>
                  <a:srgbClr val="000000"/>
                </a:solidFill>
                <a:latin typeface="Adam Script"/>
              </a:rPr>
              <a:t>σας σκέφτεται! </a:t>
            </a:r>
          </a:p>
          <a:p>
            <a:pPr algn="ctr">
              <a:lnSpc>
                <a:spcPts val="2332"/>
              </a:lnSpc>
            </a:pPr>
            <a:endParaRPr lang="en-US" sz="1666">
              <a:solidFill>
                <a:srgbClr val="000000"/>
              </a:solidFill>
              <a:latin typeface="Adam Script"/>
            </a:endParaRPr>
          </a:p>
          <a:p>
            <a:pPr algn="ctr">
              <a:lnSpc>
                <a:spcPts val="2332"/>
              </a:lnSpc>
            </a:pPr>
            <a:r>
              <a:rPr lang="en-US" sz="1666">
                <a:solidFill>
                  <a:srgbClr val="000000"/>
                </a:solidFill>
                <a:latin typeface="Open Sans"/>
              </a:rPr>
              <a:t>Κατά τη διάρκεια του μήνα των </a:t>
            </a:r>
            <a:r>
              <a:rPr lang="en-US" sz="1666">
                <a:solidFill>
                  <a:srgbClr val="000000"/>
                </a:solidFill>
                <a:latin typeface="Open Sans Bold"/>
              </a:rPr>
              <a:t>γενεθλίων σας</a:t>
            </a:r>
            <a:r>
              <a:rPr lang="en-US" sz="1666">
                <a:solidFill>
                  <a:srgbClr val="000000"/>
                </a:solidFill>
                <a:latin typeface="Open Sans"/>
              </a:rPr>
              <a:t>, μπορείτε να επωφεληθείτε από </a:t>
            </a:r>
            <a:r>
              <a:rPr lang="en-US" sz="1666">
                <a:solidFill>
                  <a:srgbClr val="000000"/>
                </a:solidFill>
                <a:latin typeface="Open Sans Bold"/>
              </a:rPr>
              <a:t>έκπτωση 20% στην </a:t>
            </a:r>
            <a:r>
              <a:rPr lang="en-US" sz="1666">
                <a:solidFill>
                  <a:srgbClr val="000000"/>
                </a:solidFill>
                <a:latin typeface="Open Sans"/>
              </a:rPr>
              <a:t>υπηρεσία της επιλογής σας.</a:t>
            </a:r>
          </a:p>
          <a:p>
            <a:pPr algn="ctr">
              <a:lnSpc>
                <a:spcPts val="2332"/>
              </a:lnSpc>
            </a:pPr>
            <a:endParaRPr lang="en-US" sz="1666">
              <a:solidFill>
                <a:srgbClr val="000000"/>
              </a:solidFill>
              <a:latin typeface="Open Sans"/>
            </a:endParaRPr>
          </a:p>
          <a:p>
            <a:pPr algn="ctr">
              <a:lnSpc>
                <a:spcPts val="2332"/>
              </a:lnSpc>
            </a:pPr>
            <a:r>
              <a:rPr lang="en-US" sz="1666">
                <a:solidFill>
                  <a:srgbClr val="000000"/>
                </a:solidFill>
                <a:latin typeface="Open Sans"/>
              </a:rPr>
              <a:t>Επιπλέον, θα μπορείτε να επιλέξετε </a:t>
            </a:r>
            <a:r>
              <a:rPr lang="en-US" sz="1666">
                <a:solidFill>
                  <a:srgbClr val="000000"/>
                </a:solidFill>
                <a:latin typeface="Open Sans Bold"/>
              </a:rPr>
              <a:t>έναν υπέροχο καθρέφτη τσέπης </a:t>
            </a:r>
            <a:r>
              <a:rPr lang="en-US" sz="1666">
                <a:solidFill>
                  <a:srgbClr val="000000"/>
                </a:solidFill>
                <a:latin typeface="Open Sans"/>
              </a:rPr>
              <a:t>για γυναίκες / </a:t>
            </a:r>
            <a:r>
              <a:rPr lang="en-US" sz="1666">
                <a:solidFill>
                  <a:srgbClr val="000000"/>
                </a:solidFill>
                <a:latin typeface="Open Sans Bold"/>
              </a:rPr>
              <a:t>ένα κομψό μπρελόκ </a:t>
            </a:r>
            <a:r>
              <a:rPr lang="en-US" sz="1666">
                <a:solidFill>
                  <a:srgbClr val="000000"/>
                </a:solidFill>
                <a:latin typeface="Open Sans"/>
              </a:rPr>
              <a:t>για άνδρες, </a:t>
            </a:r>
            <a:r>
              <a:rPr lang="en-US" sz="1666">
                <a:solidFill>
                  <a:srgbClr val="000000"/>
                </a:solidFill>
                <a:latin typeface="Open Sans Italics"/>
              </a:rPr>
              <a:t>χωρίς καμία υποχρέωση αγοράς</a:t>
            </a:r>
            <a:r>
              <a:rPr lang="en-US" sz="1666">
                <a:solidFill>
                  <a:srgbClr val="000000"/>
                </a:solidFill>
                <a:latin typeface="Open Sans"/>
              </a:rPr>
              <a:t>, με την επίδειξη αυτής της επιστολής.</a:t>
            </a:r>
          </a:p>
          <a:p>
            <a:pPr algn="ctr">
              <a:lnSpc>
                <a:spcPts val="2332"/>
              </a:lnSpc>
            </a:pPr>
            <a:endParaRPr lang="en-US" sz="1666">
              <a:solidFill>
                <a:srgbClr val="000000"/>
              </a:solidFill>
              <a:latin typeface="Open Sans"/>
            </a:endParaRPr>
          </a:p>
          <a:p>
            <a:pPr algn="ctr">
              <a:lnSpc>
                <a:spcPts val="2332"/>
              </a:lnSpc>
            </a:pPr>
            <a:r>
              <a:rPr lang="en-US" sz="1666">
                <a:solidFill>
                  <a:srgbClr val="000000"/>
                </a:solidFill>
                <a:latin typeface="Open Sans"/>
              </a:rPr>
              <a:t>Ανυπομονούμε να σας καλωσορίσουμε και να σας φροντίσουμε.</a:t>
            </a:r>
          </a:p>
          <a:p>
            <a:pPr algn="ctr">
              <a:lnSpc>
                <a:spcPts val="2332"/>
              </a:lnSpc>
            </a:pPr>
            <a:endParaRPr lang="en-US" sz="1666">
              <a:solidFill>
                <a:srgbClr val="000000"/>
              </a:solidFill>
              <a:latin typeface="Open Sans"/>
            </a:endParaRPr>
          </a:p>
          <a:p>
            <a:pPr algn="ctr">
              <a:lnSpc>
                <a:spcPts val="2332"/>
              </a:lnSpc>
            </a:pPr>
            <a:r>
              <a:rPr lang="en-US" sz="1666">
                <a:solidFill>
                  <a:srgbClr val="CE0B3D"/>
                </a:solidFill>
                <a:latin typeface="Open Sans Bold"/>
              </a:rPr>
              <a:t>Ελπίζουμε να σας δούμε σύντομα!</a:t>
            </a:r>
          </a:p>
          <a:p>
            <a:pPr algn="ctr">
              <a:lnSpc>
                <a:spcPts val="2332"/>
              </a:lnSpc>
            </a:pPr>
            <a:endParaRPr lang="en-US" sz="1666">
              <a:solidFill>
                <a:srgbClr val="CE0B3D"/>
              </a:solidFill>
              <a:latin typeface="Open Sans Bold"/>
            </a:endParaRPr>
          </a:p>
          <a:p>
            <a:pPr algn="ctr">
              <a:lnSpc>
                <a:spcPts val="2332"/>
              </a:lnSpc>
              <a:spcBef>
                <a:spcPct val="0"/>
              </a:spcBef>
            </a:pPr>
            <a:endParaRPr lang="en-US" sz="1666">
              <a:solidFill>
                <a:srgbClr val="CE0B3D"/>
              </a:solidFill>
              <a:latin typeface="Open Sans Bold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894593" y="-128637"/>
            <a:ext cx="4393407" cy="4159499"/>
          </a:xfrm>
          <a:custGeom>
            <a:avLst/>
            <a:gdLst/>
            <a:ahLst/>
            <a:cxnLst/>
            <a:rect l="l" t="t" r="r" b="b"/>
            <a:pathLst>
              <a:path w="4393407" h="4159499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Freeform 3"/>
          <p:cNvSpPr/>
          <p:nvPr/>
        </p:nvSpPr>
        <p:spPr>
          <a:xfrm>
            <a:off x="16407335" y="-69652"/>
            <a:ext cx="1643636" cy="1643636"/>
          </a:xfrm>
          <a:custGeom>
            <a:avLst/>
            <a:gdLst/>
            <a:ahLst/>
            <a:cxnLst/>
            <a:rect l="l" t="t" r="r" b="b"/>
            <a:pathLst>
              <a:path w="1643636" h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4" name="Freeform 4"/>
          <p:cNvSpPr/>
          <p:nvPr/>
        </p:nvSpPr>
        <p:spPr>
          <a:xfrm>
            <a:off x="252454" y="259424"/>
            <a:ext cx="3669212" cy="769276"/>
          </a:xfrm>
          <a:custGeom>
            <a:avLst/>
            <a:gdLst/>
            <a:ahLst/>
            <a:cxnLst/>
            <a:rect l="l" t="t" r="r" b="b"/>
            <a:pathLst>
              <a:path w="3669212" h="769276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5" name="Freeform 5"/>
          <p:cNvSpPr/>
          <p:nvPr/>
        </p:nvSpPr>
        <p:spPr>
          <a:xfrm>
            <a:off x="1881742" y="4676775"/>
            <a:ext cx="2290594" cy="2294844"/>
          </a:xfrm>
          <a:custGeom>
            <a:avLst/>
            <a:gdLst/>
            <a:ahLst/>
            <a:cxnLst/>
            <a:rect l="l" t="t" r="r" b="b"/>
            <a:pathLst>
              <a:path w="2290594" h="2294844">
                <a:moveTo>
                  <a:pt x="0" y="0"/>
                </a:moveTo>
                <a:lnTo>
                  <a:pt x="2290594" y="0"/>
                </a:lnTo>
                <a:lnTo>
                  <a:pt x="2290594" y="2294844"/>
                </a:lnTo>
                <a:lnTo>
                  <a:pt x="0" y="229484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6" name="Freeform 6"/>
          <p:cNvSpPr/>
          <p:nvPr/>
        </p:nvSpPr>
        <p:spPr>
          <a:xfrm>
            <a:off x="5374058" y="4957729"/>
            <a:ext cx="2794301" cy="1579197"/>
          </a:xfrm>
          <a:custGeom>
            <a:avLst/>
            <a:gdLst/>
            <a:ahLst/>
            <a:cxnLst/>
            <a:rect l="l" t="t" r="r" b="b"/>
            <a:pathLst>
              <a:path w="2794301" h="1579197">
                <a:moveTo>
                  <a:pt x="0" y="0"/>
                </a:moveTo>
                <a:lnTo>
                  <a:pt x="2794301" y="0"/>
                </a:lnTo>
                <a:lnTo>
                  <a:pt x="2794301" y="1579196"/>
                </a:lnTo>
                <a:lnTo>
                  <a:pt x="0" y="15791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7" name="Freeform 7"/>
          <p:cNvSpPr/>
          <p:nvPr/>
        </p:nvSpPr>
        <p:spPr>
          <a:xfrm>
            <a:off x="9944642" y="5050953"/>
            <a:ext cx="1481589" cy="1485972"/>
          </a:xfrm>
          <a:custGeom>
            <a:avLst/>
            <a:gdLst/>
            <a:ahLst/>
            <a:cxnLst/>
            <a:rect l="l" t="t" r="r" b="b"/>
            <a:pathLst>
              <a:path w="1481589" h="1485972">
                <a:moveTo>
                  <a:pt x="0" y="0"/>
                </a:moveTo>
                <a:lnTo>
                  <a:pt x="1481588" y="0"/>
                </a:lnTo>
                <a:lnTo>
                  <a:pt x="1481588" y="1485972"/>
                </a:lnTo>
                <a:lnTo>
                  <a:pt x="0" y="148597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8" name="Freeform 8"/>
          <p:cNvSpPr/>
          <p:nvPr/>
        </p:nvSpPr>
        <p:spPr>
          <a:xfrm>
            <a:off x="14186407" y="5049115"/>
            <a:ext cx="1487810" cy="1487810"/>
          </a:xfrm>
          <a:custGeom>
            <a:avLst/>
            <a:gdLst/>
            <a:ahLst/>
            <a:cxnLst/>
            <a:rect l="l" t="t" r="r" b="b"/>
            <a:pathLst>
              <a:path w="1487810" h="1487810">
                <a:moveTo>
                  <a:pt x="0" y="0"/>
                </a:moveTo>
                <a:lnTo>
                  <a:pt x="1487810" y="0"/>
                </a:lnTo>
                <a:lnTo>
                  <a:pt x="1487810" y="1487810"/>
                </a:lnTo>
                <a:lnTo>
                  <a:pt x="0" y="148781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9" name="TextBox 9"/>
          <p:cNvSpPr txBox="1"/>
          <p:nvPr/>
        </p:nvSpPr>
        <p:spPr>
          <a:xfrm>
            <a:off x="558476" y="2016166"/>
            <a:ext cx="16083273" cy="15164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 dirty="0" err="1">
                <a:solidFill>
                  <a:srgbClr val="000000"/>
                </a:solidFill>
                <a:latin typeface="Open Sans"/>
              </a:rPr>
              <a:t>Το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λογισμικό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επ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εξεργ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ασίας κειμένου χρησιμοποιείται για τη δημιουργία, επεξεργασία, μορφοποίηση και εκτύπωση εγγράφων κειμένου. Τα π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ρογράμμ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ατα αυτά έχουν σχεδιαστεί για να διευκολύνουν τη δημιουργία εγγράφων όπως επιστολές, εκθέσεις, διατριβές, άρθρα, βιογραφικά σημειώματα κ.λπ.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558400" y="1340636"/>
            <a:ext cx="10490600" cy="5302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 dirty="0" err="1">
                <a:solidFill>
                  <a:srgbClr val="000000"/>
                </a:solidFill>
                <a:latin typeface="Open Sans Bold"/>
              </a:rPr>
              <a:t>Τι</a:t>
            </a:r>
            <a:r>
              <a:rPr lang="en-US" sz="3123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3123" dirty="0" err="1">
                <a:solidFill>
                  <a:srgbClr val="000000"/>
                </a:solidFill>
                <a:latin typeface="Open Sans Bold"/>
              </a:rPr>
              <a:t>είν</a:t>
            </a:r>
            <a:r>
              <a:rPr lang="en-US" sz="3123" dirty="0">
                <a:solidFill>
                  <a:srgbClr val="000000"/>
                </a:solidFill>
                <a:latin typeface="Open Sans Bold"/>
              </a:rPr>
              <a:t>αι το λογισμικό επεξεργασίας κειμένου;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558400" y="4189052"/>
            <a:ext cx="11100200" cy="4910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 dirty="0">
                <a:solidFill>
                  <a:srgbClr val="000000"/>
                </a:solidFill>
                <a:latin typeface="Open Sans Bold"/>
              </a:rPr>
              <a:t>Τ</a:t>
            </a:r>
            <a:r>
              <a:rPr lang="el-GR" sz="2923" dirty="0">
                <a:solidFill>
                  <a:srgbClr val="000000"/>
                </a:solidFill>
                <a:latin typeface="Open Sans Bold"/>
              </a:rPr>
              <a:t>α</a:t>
            </a:r>
            <a:r>
              <a:rPr lang="en-US" sz="2923" dirty="0">
                <a:solidFill>
                  <a:srgbClr val="000000"/>
                </a:solidFill>
                <a:latin typeface="Open Sans Bold"/>
              </a:rPr>
              <a:t> π</a:t>
            </a:r>
            <a:r>
              <a:rPr lang="en-US" sz="2923" dirty="0" err="1">
                <a:solidFill>
                  <a:srgbClr val="000000"/>
                </a:solidFill>
                <a:latin typeface="Open Sans Bold"/>
              </a:rPr>
              <a:t>ιο</a:t>
            </a:r>
            <a:r>
              <a:rPr lang="en-US" sz="2923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923" dirty="0" err="1">
                <a:solidFill>
                  <a:srgbClr val="000000"/>
                </a:solidFill>
                <a:latin typeface="Open Sans Bold"/>
              </a:rPr>
              <a:t>δημοφιλ</a:t>
            </a:r>
            <a:r>
              <a:rPr lang="el-GR" sz="2923" dirty="0">
                <a:solidFill>
                  <a:srgbClr val="000000"/>
                </a:solidFill>
                <a:latin typeface="Open Sans Bold"/>
              </a:rPr>
              <a:t>ή </a:t>
            </a:r>
            <a:r>
              <a:rPr lang="en-US" sz="2923" dirty="0" err="1">
                <a:solidFill>
                  <a:srgbClr val="000000"/>
                </a:solidFill>
                <a:latin typeface="Open Sans Bold"/>
              </a:rPr>
              <a:t>λογισμικ</a:t>
            </a:r>
            <a:r>
              <a:rPr lang="el-GR" sz="2923" dirty="0">
                <a:solidFill>
                  <a:srgbClr val="000000"/>
                </a:solidFill>
                <a:latin typeface="Open Sans Bold"/>
              </a:rPr>
              <a:t>ά</a:t>
            </a:r>
            <a:r>
              <a:rPr lang="en-US" sz="2923" dirty="0">
                <a:solidFill>
                  <a:srgbClr val="000000"/>
                </a:solidFill>
                <a:latin typeface="Open Sans Bold"/>
              </a:rPr>
              <a:t> επ</a:t>
            </a:r>
            <a:r>
              <a:rPr lang="en-US" sz="2923" dirty="0" err="1">
                <a:solidFill>
                  <a:srgbClr val="000000"/>
                </a:solidFill>
                <a:latin typeface="Open Sans Bold"/>
              </a:rPr>
              <a:t>εξεργ</a:t>
            </a:r>
            <a:r>
              <a:rPr lang="en-US" sz="2923" dirty="0">
                <a:solidFill>
                  <a:srgbClr val="000000"/>
                </a:solidFill>
                <a:latin typeface="Open Sans Bold"/>
              </a:rPr>
              <a:t>ασίας κειμένου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535405" y="6498825"/>
            <a:ext cx="2983267" cy="23234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59"/>
              </a:lnSpc>
            </a:pPr>
            <a:endParaRPr dirty="0"/>
          </a:p>
          <a:p>
            <a:pPr algn="ctr">
              <a:lnSpc>
                <a:spcPts val="2659"/>
              </a:lnSpc>
            </a:pPr>
            <a:r>
              <a:rPr lang="en-US" sz="1899" dirty="0">
                <a:solidFill>
                  <a:srgbClr val="000000"/>
                </a:solidFill>
                <a:latin typeface="Open Sans Bold"/>
              </a:rPr>
              <a:t>Microsoft Word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 dirty="0" err="1">
                <a:solidFill>
                  <a:srgbClr val="000000"/>
                </a:solidFill>
                <a:latin typeface="Open Sans"/>
              </a:rPr>
              <a:t>Αν</a:t>
            </a:r>
            <a:r>
              <a:rPr lang="en-US" sz="1899" dirty="0">
                <a:solidFill>
                  <a:srgbClr val="000000"/>
                </a:solidFill>
                <a:latin typeface="Open Sans"/>
              </a:rPr>
              <a:t>απτύχθηκε από τη Microsoft ως μέρος της σουίτας Microsoft Office και είναι ένα από τα πιο δημοφιλή εργαλεία επεξεργασίας κειμένου παγκοσμίως.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279575" y="6832200"/>
            <a:ext cx="2983267" cy="16567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 dirty="0" err="1">
                <a:solidFill>
                  <a:srgbClr val="000000"/>
                </a:solidFill>
                <a:latin typeface="Open Sans Bold"/>
              </a:rPr>
              <a:t>Έγγρ</a:t>
            </a:r>
            <a:r>
              <a:rPr lang="en-US" sz="1899" dirty="0">
                <a:solidFill>
                  <a:srgbClr val="000000"/>
                </a:solidFill>
                <a:latin typeface="Open Sans Bold"/>
              </a:rPr>
              <a:t>αφα Google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 dirty="0" err="1">
                <a:solidFill>
                  <a:srgbClr val="000000"/>
                </a:solidFill>
                <a:latin typeface="Open Sans"/>
              </a:rPr>
              <a:t>Προσφέρετ</a:t>
            </a:r>
            <a:r>
              <a:rPr lang="en-US" sz="1899" dirty="0">
                <a:solidFill>
                  <a:srgbClr val="000000"/>
                </a:solidFill>
                <a:latin typeface="Open Sans"/>
              </a:rPr>
              <a:t>αι από την Google και επιτρέπει στους χρήστες να δημιουργούν, να επεξεργάζονται και να μοιράζονται έγγραφα σε πραγματικό χρόνο.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9193802" y="6801485"/>
            <a:ext cx="2983267" cy="16567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 dirty="0">
                <a:solidFill>
                  <a:srgbClr val="000000"/>
                </a:solidFill>
                <a:latin typeface="Open Sans Bold"/>
              </a:rPr>
              <a:t>LibreOffice Writer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 dirty="0">
                <a:solidFill>
                  <a:srgbClr val="000000"/>
                </a:solidFill>
                <a:latin typeface="Open Sans"/>
              </a:rPr>
              <a:t>Απ</a:t>
            </a:r>
            <a:r>
              <a:rPr lang="en-US" sz="1899" dirty="0" err="1">
                <a:solidFill>
                  <a:srgbClr val="000000"/>
                </a:solidFill>
                <a:latin typeface="Open Sans"/>
              </a:rPr>
              <a:t>οτελεί</a:t>
            </a:r>
            <a:r>
              <a:rPr lang="en-US" sz="1899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1899" dirty="0" err="1">
                <a:solidFill>
                  <a:srgbClr val="000000"/>
                </a:solidFill>
                <a:latin typeface="Open Sans"/>
              </a:rPr>
              <a:t>μέρος</a:t>
            </a:r>
            <a:r>
              <a:rPr lang="en-US" sz="1899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1899" dirty="0" err="1">
                <a:solidFill>
                  <a:srgbClr val="000000"/>
                </a:solidFill>
                <a:latin typeface="Open Sans"/>
              </a:rPr>
              <a:t>της</a:t>
            </a:r>
            <a:r>
              <a:rPr lang="en-US" sz="1899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1899" dirty="0" err="1">
                <a:solidFill>
                  <a:srgbClr val="000000"/>
                </a:solidFill>
                <a:latin typeface="Open Sans"/>
              </a:rPr>
              <a:t>σουίτ</a:t>
            </a:r>
            <a:r>
              <a:rPr lang="en-US" sz="1899" dirty="0">
                <a:solidFill>
                  <a:srgbClr val="000000"/>
                </a:solidFill>
                <a:latin typeface="Open Sans"/>
              </a:rPr>
              <a:t>ας γραφείου LibreOffice, είναι δωρεάν και διατίθεται σε διάφορες πλατφόρμες.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3108029" y="6801485"/>
            <a:ext cx="3644566" cy="30925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 dirty="0">
                <a:solidFill>
                  <a:srgbClr val="000000"/>
                </a:solidFill>
                <a:latin typeface="Open Sans Bold"/>
              </a:rPr>
              <a:t>WordPad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 dirty="0" err="1">
                <a:solidFill>
                  <a:srgbClr val="000000"/>
                </a:solidFill>
                <a:latin typeface="Open Sans"/>
              </a:rPr>
              <a:t>Έν</a:t>
            </a:r>
            <a:r>
              <a:rPr lang="en-US" sz="1899" dirty="0">
                <a:solidFill>
                  <a:srgbClr val="000000"/>
                </a:solidFill>
                <a:latin typeface="Open Sans"/>
              </a:rPr>
              <a:t>ας βασικός επεξεργαστής κειμένου ενσωματωμένος στις περισσότερες εκδόσεις των Windows, είναι απλούστερος από το Microsoft Word, αλλά μπορεί να χρησιμοποιηθεί για τη δημιουργία απλών εγγράφων κειμένου.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894593" y="-128637"/>
            <a:ext cx="4393407" cy="4159499"/>
          </a:xfrm>
          <a:custGeom>
            <a:avLst/>
            <a:gdLst/>
            <a:ahLst/>
            <a:cxnLst/>
            <a:rect l="l" t="t" r="r" b="b"/>
            <a:pathLst>
              <a:path w="4393407" h="4159499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Freeform 3"/>
          <p:cNvSpPr/>
          <p:nvPr/>
        </p:nvSpPr>
        <p:spPr>
          <a:xfrm>
            <a:off x="16407335" y="-69652"/>
            <a:ext cx="1643636" cy="1643636"/>
          </a:xfrm>
          <a:custGeom>
            <a:avLst/>
            <a:gdLst/>
            <a:ahLst/>
            <a:cxnLst/>
            <a:rect l="l" t="t" r="r" b="b"/>
            <a:pathLst>
              <a:path w="1643636" h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4" name="Freeform 4"/>
          <p:cNvSpPr/>
          <p:nvPr/>
        </p:nvSpPr>
        <p:spPr>
          <a:xfrm>
            <a:off x="252454" y="259424"/>
            <a:ext cx="3669212" cy="769276"/>
          </a:xfrm>
          <a:custGeom>
            <a:avLst/>
            <a:gdLst/>
            <a:ahLst/>
            <a:cxnLst/>
            <a:rect l="l" t="t" r="r" b="b"/>
            <a:pathLst>
              <a:path w="3669212" h="769276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5" name="TextBox 5"/>
          <p:cNvSpPr txBox="1"/>
          <p:nvPr/>
        </p:nvSpPr>
        <p:spPr>
          <a:xfrm>
            <a:off x="252454" y="2740581"/>
            <a:ext cx="15291200" cy="72869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74317" lvl="1" indent="-337159">
              <a:lnSpc>
                <a:spcPts val="4372"/>
              </a:lnSpc>
              <a:buFont typeface="Arial"/>
              <a:buChar char="•"/>
            </a:pPr>
            <a:r>
              <a:rPr lang="en-US" sz="2800" dirty="0">
                <a:solidFill>
                  <a:srgbClr val="000000"/>
                </a:solidFill>
                <a:latin typeface="Open Sans"/>
              </a:rPr>
              <a:t>Μπ</a:t>
            </a:r>
            <a:r>
              <a:rPr lang="en-US" sz="2800" dirty="0" err="1">
                <a:solidFill>
                  <a:srgbClr val="000000"/>
                </a:solidFill>
                <a:latin typeface="Open Sans"/>
              </a:rPr>
              <a:t>ορείτε</a:t>
            </a:r>
            <a:r>
              <a:rPr lang="en-US" sz="2800" dirty="0">
                <a:solidFill>
                  <a:srgbClr val="000000"/>
                </a:solidFill>
                <a:latin typeface="Open Sans"/>
              </a:rPr>
              <a:t> να </a:t>
            </a:r>
            <a:r>
              <a:rPr lang="en-US" sz="2800" dirty="0" err="1">
                <a:solidFill>
                  <a:srgbClr val="000000"/>
                </a:solidFill>
                <a:latin typeface="Open Sans"/>
              </a:rPr>
              <a:t>εφ</a:t>
            </a:r>
            <a:r>
              <a:rPr lang="en-US" sz="2800" dirty="0">
                <a:solidFill>
                  <a:srgbClr val="000000"/>
                </a:solidFill>
                <a:latin typeface="Open Sans"/>
              </a:rPr>
              <a:t>αρμόσετε μια ποικιλία στυλ, γραμματοσειρών, μεγεθών κειμένου, χρωμάτων και άλλων χαρακτηριστικών </a:t>
            </a:r>
            <a:r>
              <a:rPr lang="en-US" sz="2800" dirty="0">
                <a:solidFill>
                  <a:srgbClr val="000000"/>
                </a:solidFill>
                <a:latin typeface="Open Sans Bold"/>
              </a:rPr>
              <a:t>μορφοποίησης </a:t>
            </a:r>
            <a:r>
              <a:rPr lang="en-US" sz="2800" dirty="0">
                <a:solidFill>
                  <a:srgbClr val="000000"/>
                </a:solidFill>
                <a:latin typeface="Open Sans"/>
              </a:rPr>
              <a:t>στο κείμενο για να βελτιώσετε την αναγνωσιμότητα και την αισθητική.</a:t>
            </a:r>
          </a:p>
          <a:p>
            <a:pPr>
              <a:lnSpc>
                <a:spcPts val="4372"/>
              </a:lnSpc>
            </a:pPr>
            <a:endParaRPr lang="en-US" sz="2800" dirty="0">
              <a:solidFill>
                <a:srgbClr val="000000"/>
              </a:solidFill>
              <a:latin typeface="Open Sans"/>
            </a:endParaRPr>
          </a:p>
          <a:p>
            <a:pPr marL="674317" lvl="1" indent="-337159">
              <a:lnSpc>
                <a:spcPts val="4372"/>
              </a:lnSpc>
              <a:buFont typeface="Arial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Open Sans"/>
              </a:rPr>
              <a:t>Οι</a:t>
            </a:r>
            <a:r>
              <a:rPr lang="en-US" sz="2800" dirty="0">
                <a:solidFill>
                  <a:srgbClr val="000000"/>
                </a:solidFill>
                <a:latin typeface="Open Sans"/>
              </a:rPr>
              <a:t> επ</a:t>
            </a:r>
            <a:r>
              <a:rPr lang="en-US" sz="2800" dirty="0" err="1">
                <a:solidFill>
                  <a:srgbClr val="000000"/>
                </a:solidFill>
                <a:latin typeface="Open Sans"/>
              </a:rPr>
              <a:t>εξεργ</a:t>
            </a:r>
            <a:r>
              <a:rPr lang="en-US" sz="2800" dirty="0">
                <a:solidFill>
                  <a:srgbClr val="000000"/>
                </a:solidFill>
                <a:latin typeface="Open Sans"/>
              </a:rPr>
              <a:t>αστές κειμένου σας επιτρέπουν να εισάγετε εικόνες, γραφικά και άλλα αντικείμενα για να απεικονίσετε το περιεχόμενο του εγγράφου.</a:t>
            </a:r>
          </a:p>
          <a:p>
            <a:pPr>
              <a:lnSpc>
                <a:spcPts val="4372"/>
              </a:lnSpc>
            </a:pPr>
            <a:endParaRPr lang="en-US" sz="2800" dirty="0">
              <a:solidFill>
                <a:srgbClr val="000000"/>
              </a:solidFill>
              <a:latin typeface="Open Sans"/>
            </a:endParaRPr>
          </a:p>
          <a:p>
            <a:pPr marL="674317" lvl="1" indent="-337159">
              <a:lnSpc>
                <a:spcPts val="4372"/>
              </a:lnSpc>
              <a:buFont typeface="Arial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Open Sans"/>
              </a:rPr>
              <a:t>Οι</a:t>
            </a:r>
            <a:r>
              <a:rPr lang="en-US" sz="2800" dirty="0">
                <a:solidFill>
                  <a:srgbClr val="000000"/>
                </a:solidFill>
                <a:latin typeface="Open Sans"/>
              </a:rPr>
              <a:t> π</a:t>
            </a:r>
            <a:r>
              <a:rPr lang="en-US" sz="2800" dirty="0" err="1">
                <a:solidFill>
                  <a:srgbClr val="000000"/>
                </a:solidFill>
                <a:latin typeface="Open Sans"/>
              </a:rPr>
              <a:t>ερισσότεροι</a:t>
            </a:r>
            <a:r>
              <a:rPr lang="en-US" sz="2800" dirty="0">
                <a:solidFill>
                  <a:srgbClr val="000000"/>
                </a:solidFill>
                <a:latin typeface="Open Sans"/>
              </a:rPr>
              <a:t> επ</a:t>
            </a:r>
            <a:r>
              <a:rPr lang="en-US" sz="2800" dirty="0" err="1">
                <a:solidFill>
                  <a:srgbClr val="000000"/>
                </a:solidFill>
                <a:latin typeface="Open Sans"/>
              </a:rPr>
              <a:t>εξεργ</a:t>
            </a:r>
            <a:r>
              <a:rPr lang="en-US" sz="2800" dirty="0">
                <a:solidFill>
                  <a:srgbClr val="000000"/>
                </a:solidFill>
                <a:latin typeface="Open Sans"/>
              </a:rPr>
              <a:t>αστές κειμένου περιλαμβάνουν </a:t>
            </a:r>
            <a:r>
              <a:rPr lang="en-US" sz="2800" dirty="0">
                <a:solidFill>
                  <a:srgbClr val="000000"/>
                </a:solidFill>
                <a:latin typeface="Open Sans Bold"/>
              </a:rPr>
              <a:t>λειτουργίες ελέγχου ορθογραφίας και γραμματικής </a:t>
            </a:r>
            <a:r>
              <a:rPr lang="en-US" sz="2800" dirty="0">
                <a:solidFill>
                  <a:srgbClr val="000000"/>
                </a:solidFill>
                <a:latin typeface="Open Sans"/>
              </a:rPr>
              <a:t>για να διασφαλίσουν ότι το κείμενο είναι σωστό και καλά γραμμένο.</a:t>
            </a:r>
          </a:p>
          <a:p>
            <a:pPr>
              <a:lnSpc>
                <a:spcPts val="4372"/>
              </a:lnSpc>
            </a:pPr>
            <a:endParaRPr lang="en-US" sz="2800" dirty="0">
              <a:solidFill>
                <a:srgbClr val="000000"/>
              </a:solidFill>
              <a:latin typeface="Open Sans"/>
            </a:endParaRPr>
          </a:p>
          <a:p>
            <a:pPr marL="674317" lvl="1" indent="-337159">
              <a:lnSpc>
                <a:spcPts val="4372"/>
              </a:lnSpc>
              <a:buFont typeface="Arial"/>
              <a:buChar char="•"/>
            </a:pPr>
            <a:r>
              <a:rPr lang="en-US" sz="2800" dirty="0">
                <a:solidFill>
                  <a:srgbClr val="000000"/>
                </a:solidFill>
                <a:latin typeface="Open Sans"/>
              </a:rPr>
              <a:t>Μπ</a:t>
            </a:r>
            <a:r>
              <a:rPr lang="en-US" sz="2800" dirty="0" err="1">
                <a:solidFill>
                  <a:srgbClr val="000000"/>
                </a:solidFill>
                <a:latin typeface="Open Sans"/>
              </a:rPr>
              <a:t>ορείτε</a:t>
            </a:r>
            <a:r>
              <a:rPr lang="en-US" sz="2800" dirty="0">
                <a:solidFill>
                  <a:srgbClr val="000000"/>
                </a:solidFill>
                <a:latin typeface="Open Sans"/>
              </a:rPr>
              <a:t> να π</a:t>
            </a:r>
            <a:r>
              <a:rPr lang="en-US" sz="2800" dirty="0" err="1">
                <a:solidFill>
                  <a:srgbClr val="000000"/>
                </a:solidFill>
                <a:latin typeface="Open Sans"/>
              </a:rPr>
              <a:t>ροσθέσετε</a:t>
            </a:r>
            <a:r>
              <a:rPr lang="en-US" sz="2800" dirty="0">
                <a:solidFill>
                  <a:srgbClr val="000000"/>
                </a:solidFill>
                <a:latin typeface="Open Sans"/>
              </a:rPr>
              <a:t> α</a:t>
            </a:r>
            <a:r>
              <a:rPr lang="en-US" sz="2800" dirty="0" err="1">
                <a:solidFill>
                  <a:srgbClr val="000000"/>
                </a:solidFill>
                <a:latin typeface="Open Sans"/>
              </a:rPr>
              <a:t>ριθμούς</a:t>
            </a:r>
            <a:r>
              <a:rPr lang="en-US" sz="28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Open Sans"/>
              </a:rPr>
              <a:t>σελίδων</a:t>
            </a:r>
            <a:r>
              <a:rPr lang="en-US" sz="2800" dirty="0">
                <a:solidFill>
                  <a:srgbClr val="000000"/>
                </a:solidFill>
                <a:latin typeface="Open Sans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Open Sans"/>
              </a:rPr>
              <a:t>κεφ</a:t>
            </a:r>
            <a:r>
              <a:rPr lang="en-US" sz="2800" dirty="0">
                <a:solidFill>
                  <a:srgbClr val="000000"/>
                </a:solidFill>
                <a:latin typeface="Open Sans"/>
              </a:rPr>
              <a:t>αλίδες και υποσέλιδα για να οργανώσετε και να μορφοποιήσετε το έγγραφο.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58400" y="1340636"/>
            <a:ext cx="11148715" cy="530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 dirty="0" err="1">
                <a:solidFill>
                  <a:srgbClr val="000000"/>
                </a:solidFill>
                <a:latin typeface="Open Sans Bold"/>
              </a:rPr>
              <a:t>Ορισμέν</a:t>
            </a:r>
            <a:r>
              <a:rPr lang="en-US" sz="3123" dirty="0">
                <a:solidFill>
                  <a:srgbClr val="000000"/>
                </a:solidFill>
                <a:latin typeface="Open Sans Bold"/>
              </a:rPr>
              <a:t>α χαρακτηριστικά και οφέλη του λογισμικού επεξεργασίας κειμένου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53622" y="3752960"/>
            <a:ext cx="14999640" cy="3883367"/>
          </a:xfrm>
          <a:custGeom>
            <a:avLst/>
            <a:gdLst/>
            <a:ahLst/>
            <a:cxnLst/>
            <a:rect l="l" t="t" r="r" b="b"/>
            <a:pathLst>
              <a:path w="14999640" h="3883367">
                <a:moveTo>
                  <a:pt x="0" y="0"/>
                </a:moveTo>
                <a:lnTo>
                  <a:pt x="14999640" y="0"/>
                </a:lnTo>
                <a:lnTo>
                  <a:pt x="14999640" y="3883367"/>
                </a:lnTo>
                <a:lnTo>
                  <a:pt x="0" y="388336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r="-88379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CY"/>
          </a:p>
        </p:txBody>
      </p:sp>
      <p:sp>
        <p:nvSpPr>
          <p:cNvPr id="3" name="Freeform 3"/>
          <p:cNvSpPr/>
          <p:nvPr/>
        </p:nvSpPr>
        <p:spPr>
          <a:xfrm>
            <a:off x="13894593" y="-128637"/>
            <a:ext cx="4393407" cy="4159499"/>
          </a:xfrm>
          <a:custGeom>
            <a:avLst/>
            <a:gdLst/>
            <a:ahLst/>
            <a:cxnLst/>
            <a:rect l="l" t="t" r="r" b="b"/>
            <a:pathLst>
              <a:path w="4393407" h="4159499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4" name="Freeform 4"/>
          <p:cNvSpPr/>
          <p:nvPr/>
        </p:nvSpPr>
        <p:spPr>
          <a:xfrm>
            <a:off x="16407335" y="-69652"/>
            <a:ext cx="1643636" cy="1643636"/>
          </a:xfrm>
          <a:custGeom>
            <a:avLst/>
            <a:gdLst/>
            <a:ahLst/>
            <a:cxnLst/>
            <a:rect l="l" t="t" r="r" b="b"/>
            <a:pathLst>
              <a:path w="1643636" h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5" name="Freeform 5"/>
          <p:cNvSpPr/>
          <p:nvPr/>
        </p:nvSpPr>
        <p:spPr>
          <a:xfrm>
            <a:off x="252454" y="259424"/>
            <a:ext cx="3669212" cy="769276"/>
          </a:xfrm>
          <a:custGeom>
            <a:avLst/>
            <a:gdLst/>
            <a:ahLst/>
            <a:cxnLst/>
            <a:rect l="l" t="t" r="r" b="b"/>
            <a:pathLst>
              <a:path w="3669212" h="769276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6" name="TextBox 6"/>
          <p:cNvSpPr txBox="1"/>
          <p:nvPr/>
        </p:nvSpPr>
        <p:spPr>
          <a:xfrm>
            <a:off x="2247624" y="8247181"/>
            <a:ext cx="1784770" cy="4201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l-GR" sz="2523" dirty="0">
                <a:solidFill>
                  <a:srgbClr val="000000"/>
                </a:solidFill>
                <a:latin typeface="Open Sans Bold"/>
              </a:rPr>
              <a:t>Έντονο</a:t>
            </a:r>
            <a:endParaRPr lang="en-US" sz="2523" dirty="0">
              <a:solidFill>
                <a:srgbClr val="000000"/>
              </a:solidFill>
              <a:latin typeface="Open Sans Bold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3641324" y="9328641"/>
            <a:ext cx="1203207" cy="4201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 dirty="0" err="1">
                <a:solidFill>
                  <a:srgbClr val="000000"/>
                </a:solidFill>
                <a:latin typeface="Open Sans Italics"/>
              </a:rPr>
              <a:t>Πλάγι</a:t>
            </a:r>
            <a:r>
              <a:rPr lang="en-US" sz="2523" dirty="0">
                <a:solidFill>
                  <a:srgbClr val="000000"/>
                </a:solidFill>
                <a:latin typeface="Open Sans Italics"/>
              </a:rPr>
              <a:t>α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4207739" y="8277387"/>
            <a:ext cx="2680432" cy="4201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l-GR" sz="2523" u="sng" dirty="0">
                <a:solidFill>
                  <a:srgbClr val="000000"/>
                </a:solidFill>
                <a:latin typeface="Open Sans"/>
              </a:rPr>
              <a:t>Υπογράμμιση</a:t>
            </a:r>
            <a:endParaRPr lang="en-US" sz="2523" u="sng" dirty="0">
              <a:solidFill>
                <a:srgbClr val="000000"/>
              </a:solidFill>
              <a:latin typeface="Open Sans"/>
            </a:endParaRPr>
          </a:p>
        </p:txBody>
      </p:sp>
      <p:sp>
        <p:nvSpPr>
          <p:cNvPr id="9" name="AutoShape 9"/>
          <p:cNvSpPr/>
          <p:nvPr/>
        </p:nvSpPr>
        <p:spPr>
          <a:xfrm flipV="1">
            <a:off x="3677572" y="6968323"/>
            <a:ext cx="16135" cy="1336008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en-CY"/>
          </a:p>
        </p:txBody>
      </p:sp>
      <p:sp>
        <p:nvSpPr>
          <p:cNvPr id="10" name="AutoShape 10"/>
          <p:cNvSpPr/>
          <p:nvPr/>
        </p:nvSpPr>
        <p:spPr>
          <a:xfrm flipH="1" flipV="1">
            <a:off x="4203890" y="6968323"/>
            <a:ext cx="11480" cy="2289977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en-CY"/>
          </a:p>
        </p:txBody>
      </p:sp>
      <p:sp>
        <p:nvSpPr>
          <p:cNvPr id="11" name="AutoShape 11"/>
          <p:cNvSpPr/>
          <p:nvPr/>
        </p:nvSpPr>
        <p:spPr>
          <a:xfrm flipH="1" flipV="1">
            <a:off x="4766896" y="6968112"/>
            <a:ext cx="501262" cy="1336219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en-CY"/>
          </a:p>
        </p:txBody>
      </p:sp>
      <p:sp>
        <p:nvSpPr>
          <p:cNvPr id="12" name="TextBox 12"/>
          <p:cNvSpPr txBox="1"/>
          <p:nvPr/>
        </p:nvSpPr>
        <p:spPr>
          <a:xfrm>
            <a:off x="5872911" y="9072737"/>
            <a:ext cx="2642641" cy="8689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 dirty="0" err="1">
                <a:solidFill>
                  <a:srgbClr val="000000"/>
                </a:solidFill>
                <a:latin typeface="Open Sans"/>
              </a:rPr>
              <a:t>Αλλ</a:t>
            </a:r>
            <a:r>
              <a:rPr lang="en-US" sz="2523" dirty="0">
                <a:solidFill>
                  <a:srgbClr val="000000"/>
                </a:solidFill>
                <a:latin typeface="Open Sans"/>
              </a:rPr>
              <a:t>αγή της γραμματοσειράς</a:t>
            </a:r>
          </a:p>
        </p:txBody>
      </p:sp>
      <p:sp>
        <p:nvSpPr>
          <p:cNvPr id="13" name="AutoShape 13"/>
          <p:cNvSpPr/>
          <p:nvPr/>
        </p:nvSpPr>
        <p:spPr>
          <a:xfrm flipH="1" flipV="1">
            <a:off x="5657415" y="6381997"/>
            <a:ext cx="1503860" cy="2610717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en-CY"/>
          </a:p>
        </p:txBody>
      </p:sp>
      <p:sp>
        <p:nvSpPr>
          <p:cNvPr id="14" name="TextBox 14"/>
          <p:cNvSpPr txBox="1"/>
          <p:nvPr/>
        </p:nvSpPr>
        <p:spPr>
          <a:xfrm>
            <a:off x="10120789" y="9328641"/>
            <a:ext cx="2915049" cy="8689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 dirty="0" err="1">
                <a:solidFill>
                  <a:srgbClr val="000000"/>
                </a:solidFill>
                <a:latin typeface="Open Sans"/>
              </a:rPr>
              <a:t>Αλλ</a:t>
            </a:r>
            <a:r>
              <a:rPr lang="en-US" sz="2523" dirty="0">
                <a:solidFill>
                  <a:srgbClr val="000000"/>
                </a:solidFill>
                <a:latin typeface="Open Sans"/>
              </a:rPr>
              <a:t>αγή μεγέθους γραμματοσειράς</a:t>
            </a:r>
          </a:p>
        </p:txBody>
      </p:sp>
      <p:sp>
        <p:nvSpPr>
          <p:cNvPr id="15" name="AutoShape 15"/>
          <p:cNvSpPr/>
          <p:nvPr/>
        </p:nvSpPr>
        <p:spPr>
          <a:xfrm flipH="1" flipV="1">
            <a:off x="6456737" y="6454713"/>
            <a:ext cx="4145170" cy="2803587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en-CY"/>
          </a:p>
        </p:txBody>
      </p:sp>
      <p:sp>
        <p:nvSpPr>
          <p:cNvPr id="16" name="TextBox 16"/>
          <p:cNvSpPr txBox="1"/>
          <p:nvPr/>
        </p:nvSpPr>
        <p:spPr>
          <a:xfrm>
            <a:off x="9793756" y="7887456"/>
            <a:ext cx="2817515" cy="4407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00000"/>
                </a:solidFill>
                <a:latin typeface="Open Sans"/>
              </a:rPr>
              <a:t>Αλλαγή χρώματος κειμένου</a:t>
            </a:r>
          </a:p>
        </p:txBody>
      </p:sp>
      <p:sp>
        <p:nvSpPr>
          <p:cNvPr id="17" name="AutoShape 17"/>
          <p:cNvSpPr/>
          <p:nvPr/>
        </p:nvSpPr>
        <p:spPr>
          <a:xfrm flipH="1" flipV="1">
            <a:off x="7891477" y="6805306"/>
            <a:ext cx="2833963" cy="113930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en-CY"/>
          </a:p>
        </p:txBody>
      </p:sp>
      <p:grpSp>
        <p:nvGrpSpPr>
          <p:cNvPr id="18" name="Group 18"/>
          <p:cNvGrpSpPr/>
          <p:nvPr/>
        </p:nvGrpSpPr>
        <p:grpSpPr>
          <a:xfrm>
            <a:off x="2834245" y="3752960"/>
            <a:ext cx="6309755" cy="807638"/>
            <a:chOff x="0" y="0"/>
            <a:chExt cx="1661829" cy="212711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661829" cy="212711"/>
            </a:xfrm>
            <a:custGeom>
              <a:avLst/>
              <a:gdLst/>
              <a:ahLst/>
              <a:cxnLst/>
              <a:rect l="l" t="t" r="r" b="b"/>
              <a:pathLst>
                <a:path w="1661829" h="212711">
                  <a:moveTo>
                    <a:pt x="0" y="0"/>
                  </a:moveTo>
                  <a:lnTo>
                    <a:pt x="1661829" y="0"/>
                  </a:lnTo>
                  <a:lnTo>
                    <a:pt x="1661829" y="212711"/>
                  </a:lnTo>
                  <a:lnTo>
                    <a:pt x="0" y="212711"/>
                  </a:lnTo>
                  <a:close/>
                </a:path>
              </a:pathLst>
            </a:custGeom>
            <a:solidFill>
              <a:srgbClr val="2E549A"/>
            </a:solidFill>
          </p:spPr>
          <p:txBody>
            <a:bodyPr/>
            <a:lstStyle/>
            <a:p>
              <a:endParaRPr lang="en-CY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57150"/>
              <a:ext cx="1661829" cy="26986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532"/>
                </a:lnSpc>
              </a:pPr>
              <a:endParaRPr/>
            </a:p>
          </p:txBody>
        </p:sp>
      </p:grpSp>
      <p:sp>
        <p:nvSpPr>
          <p:cNvPr id="21" name="TextBox 21"/>
          <p:cNvSpPr txBox="1"/>
          <p:nvPr/>
        </p:nvSpPr>
        <p:spPr>
          <a:xfrm>
            <a:off x="553622" y="1270067"/>
            <a:ext cx="15038494" cy="21876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Ανακάλυψη και εξοικείωση με το Microsoft Word</a:t>
            </a:r>
          </a:p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Μορφοποίηση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Για να αλλάξετε τη διάταξη ενός κειμένου, η διαδικασία είναι πάντα η ίδια: επιλέξτε το κείμενο και, στη συνέχεια, κάντε κλικ στο αντίστοιχο εικονίδιο.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4092434" y="8632004"/>
            <a:ext cx="3369469" cy="4407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 dirty="0" err="1">
                <a:solidFill>
                  <a:srgbClr val="000000"/>
                </a:solidFill>
                <a:latin typeface="Open Sans"/>
              </a:rPr>
              <a:t>Αλλ</a:t>
            </a:r>
            <a:r>
              <a:rPr lang="en-US" sz="2523" dirty="0">
                <a:solidFill>
                  <a:srgbClr val="000000"/>
                </a:solidFill>
                <a:latin typeface="Open Sans"/>
              </a:rPr>
              <a:t>αγή ευθυγράμμισης κειμένου</a:t>
            </a:r>
          </a:p>
        </p:txBody>
      </p:sp>
      <p:sp>
        <p:nvSpPr>
          <p:cNvPr id="23" name="AutoShape 23"/>
          <p:cNvSpPr/>
          <p:nvPr/>
        </p:nvSpPr>
        <p:spPr>
          <a:xfrm flipH="1" flipV="1">
            <a:off x="11050820" y="6931588"/>
            <a:ext cx="4177062" cy="1425633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en-CY"/>
          </a:p>
        </p:txBody>
      </p:sp>
      <p:sp>
        <p:nvSpPr>
          <p:cNvPr id="24" name="TextBox 24"/>
          <p:cNvSpPr txBox="1"/>
          <p:nvPr/>
        </p:nvSpPr>
        <p:spPr>
          <a:xfrm>
            <a:off x="15777169" y="7246622"/>
            <a:ext cx="2967236" cy="4407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 dirty="0" err="1">
                <a:solidFill>
                  <a:srgbClr val="000000"/>
                </a:solidFill>
                <a:latin typeface="Open Sans"/>
              </a:rPr>
              <a:t>Αλλ</a:t>
            </a:r>
            <a:r>
              <a:rPr lang="en-US" sz="2523" dirty="0">
                <a:solidFill>
                  <a:srgbClr val="000000"/>
                </a:solidFill>
                <a:latin typeface="Open Sans"/>
              </a:rPr>
              <a:t>αγή διαστήματος γραμμών</a:t>
            </a:r>
          </a:p>
        </p:txBody>
      </p:sp>
      <p:sp>
        <p:nvSpPr>
          <p:cNvPr id="25" name="AutoShape 25"/>
          <p:cNvSpPr/>
          <p:nvPr/>
        </p:nvSpPr>
        <p:spPr>
          <a:xfrm flipH="1" flipV="1">
            <a:off x="11850374" y="6805306"/>
            <a:ext cx="4501128" cy="755717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en-CY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894593" y="-128637"/>
            <a:ext cx="4393407" cy="4159499"/>
          </a:xfrm>
          <a:custGeom>
            <a:avLst/>
            <a:gdLst/>
            <a:ahLst/>
            <a:cxnLst/>
            <a:rect l="l" t="t" r="r" b="b"/>
            <a:pathLst>
              <a:path w="4393407" h="4159499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Freeform 3"/>
          <p:cNvSpPr/>
          <p:nvPr/>
        </p:nvSpPr>
        <p:spPr>
          <a:xfrm>
            <a:off x="16407335" y="-69652"/>
            <a:ext cx="1643636" cy="1643636"/>
          </a:xfrm>
          <a:custGeom>
            <a:avLst/>
            <a:gdLst/>
            <a:ahLst/>
            <a:cxnLst/>
            <a:rect l="l" t="t" r="r" b="b"/>
            <a:pathLst>
              <a:path w="1643636" h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4" name="Freeform 4"/>
          <p:cNvSpPr/>
          <p:nvPr/>
        </p:nvSpPr>
        <p:spPr>
          <a:xfrm>
            <a:off x="252454" y="259424"/>
            <a:ext cx="3669212" cy="769276"/>
          </a:xfrm>
          <a:custGeom>
            <a:avLst/>
            <a:gdLst/>
            <a:ahLst/>
            <a:cxnLst/>
            <a:rect l="l" t="t" r="r" b="b"/>
            <a:pathLst>
              <a:path w="3669212" h="769276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5" name="Freeform 5"/>
          <p:cNvSpPr/>
          <p:nvPr/>
        </p:nvSpPr>
        <p:spPr>
          <a:xfrm>
            <a:off x="838200" y="5044814"/>
            <a:ext cx="10993976" cy="2808646"/>
          </a:xfrm>
          <a:custGeom>
            <a:avLst/>
            <a:gdLst/>
            <a:ahLst/>
            <a:cxnLst/>
            <a:rect l="l" t="t" r="r" b="b"/>
            <a:pathLst>
              <a:path w="10993976" h="2808646">
                <a:moveTo>
                  <a:pt x="0" y="0"/>
                </a:moveTo>
                <a:lnTo>
                  <a:pt x="10993975" y="0"/>
                </a:lnTo>
                <a:lnTo>
                  <a:pt x="10993975" y="2808646"/>
                </a:lnTo>
                <a:lnTo>
                  <a:pt x="0" y="280864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b="-198467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CY"/>
          </a:p>
        </p:txBody>
      </p:sp>
      <p:sp>
        <p:nvSpPr>
          <p:cNvPr id="6" name="TextBox 6"/>
          <p:cNvSpPr txBox="1"/>
          <p:nvPr/>
        </p:nvSpPr>
        <p:spPr>
          <a:xfrm>
            <a:off x="553622" y="1270067"/>
            <a:ext cx="15038494" cy="10827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Ανακάλυψη και εξοικείωση με το Microsoft Word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endParaRPr lang="en-US" sz="3123">
              <a:solidFill>
                <a:srgbClr val="000000"/>
              </a:solidFill>
              <a:latin typeface="Open Sans Bold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48706" y="2098947"/>
            <a:ext cx="15038494" cy="16351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 dirty="0" err="1">
                <a:solidFill>
                  <a:srgbClr val="000000"/>
                </a:solidFill>
                <a:latin typeface="Open Sans Italics"/>
              </a:rPr>
              <a:t>Εισ</a:t>
            </a:r>
            <a:r>
              <a:rPr lang="en-US" sz="3123" dirty="0">
                <a:solidFill>
                  <a:srgbClr val="000000"/>
                </a:solidFill>
                <a:latin typeface="Open Sans Italics"/>
              </a:rPr>
              <a:t>αγωγή αντικειμένων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 dirty="0" err="1">
                <a:solidFill>
                  <a:srgbClr val="000000"/>
                </a:solidFill>
                <a:latin typeface="Open Sans"/>
              </a:rPr>
              <a:t>Κάνοντ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ας κλικ στην επιλογή "Εισαγωγή", μπορείτε να προσθέσετε εικόνες, γραφικά, πίνακες ή ακόμη και σχήματα στο έγγραφό σας για να απεικονίσετε το περιεχόμενό του.</a:t>
            </a:r>
          </a:p>
        </p:txBody>
      </p:sp>
      <p:sp>
        <p:nvSpPr>
          <p:cNvPr id="8" name="Freeform 8"/>
          <p:cNvSpPr/>
          <p:nvPr/>
        </p:nvSpPr>
        <p:spPr>
          <a:xfrm>
            <a:off x="3797841" y="5914047"/>
            <a:ext cx="659083" cy="647449"/>
          </a:xfrm>
          <a:custGeom>
            <a:avLst/>
            <a:gdLst/>
            <a:ahLst/>
            <a:cxnLst/>
            <a:rect l="l" t="t" r="r" b="b"/>
            <a:pathLst>
              <a:path w="659083" h="647449">
                <a:moveTo>
                  <a:pt x="0" y="0"/>
                </a:moveTo>
                <a:lnTo>
                  <a:pt x="659083" y="0"/>
                </a:lnTo>
                <a:lnTo>
                  <a:pt x="659083" y="647449"/>
                </a:lnTo>
                <a:lnTo>
                  <a:pt x="0" y="64744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890768" t="-335281" r="-682992" b="-863894"/>
            </a:stretch>
          </a:blipFill>
        </p:spPr>
        <p:txBody>
          <a:bodyPr/>
          <a:lstStyle/>
          <a:p>
            <a:endParaRPr lang="en-CY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894593" y="-128637"/>
            <a:ext cx="4393407" cy="4159499"/>
          </a:xfrm>
          <a:custGeom>
            <a:avLst/>
            <a:gdLst/>
            <a:ahLst/>
            <a:cxnLst/>
            <a:rect l="l" t="t" r="r" b="b"/>
            <a:pathLst>
              <a:path w="4393407" h="4159499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Freeform 3"/>
          <p:cNvSpPr/>
          <p:nvPr/>
        </p:nvSpPr>
        <p:spPr>
          <a:xfrm>
            <a:off x="16407335" y="-69652"/>
            <a:ext cx="1643636" cy="1643636"/>
          </a:xfrm>
          <a:custGeom>
            <a:avLst/>
            <a:gdLst/>
            <a:ahLst/>
            <a:cxnLst/>
            <a:rect l="l" t="t" r="r" b="b"/>
            <a:pathLst>
              <a:path w="1643636" h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4" name="Freeform 4"/>
          <p:cNvSpPr/>
          <p:nvPr/>
        </p:nvSpPr>
        <p:spPr>
          <a:xfrm>
            <a:off x="252454" y="259424"/>
            <a:ext cx="3669212" cy="769276"/>
          </a:xfrm>
          <a:custGeom>
            <a:avLst/>
            <a:gdLst/>
            <a:ahLst/>
            <a:cxnLst/>
            <a:rect l="l" t="t" r="r" b="b"/>
            <a:pathLst>
              <a:path w="3669212" h="769276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5" name="Freeform 5"/>
          <p:cNvSpPr/>
          <p:nvPr/>
        </p:nvSpPr>
        <p:spPr>
          <a:xfrm>
            <a:off x="553622" y="2905235"/>
            <a:ext cx="4547719" cy="4892719"/>
          </a:xfrm>
          <a:custGeom>
            <a:avLst/>
            <a:gdLst/>
            <a:ahLst/>
            <a:cxnLst/>
            <a:rect l="l" t="t" r="r" b="b"/>
            <a:pathLst>
              <a:path w="4547719" h="4892719">
                <a:moveTo>
                  <a:pt x="0" y="0"/>
                </a:moveTo>
                <a:lnTo>
                  <a:pt x="4547719" y="0"/>
                </a:lnTo>
                <a:lnTo>
                  <a:pt x="4547719" y="4892719"/>
                </a:lnTo>
                <a:lnTo>
                  <a:pt x="0" y="489271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CY"/>
          </a:p>
        </p:txBody>
      </p:sp>
      <p:sp>
        <p:nvSpPr>
          <p:cNvPr id="6" name="TextBox 6"/>
          <p:cNvSpPr txBox="1"/>
          <p:nvPr/>
        </p:nvSpPr>
        <p:spPr>
          <a:xfrm>
            <a:off x="553622" y="1270067"/>
            <a:ext cx="15038494" cy="10827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Ανακάλυψη και εξοικείωση με το Microsoft Word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Αποθήκευση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694903" y="2848085"/>
            <a:ext cx="9144000" cy="43974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Για να αποθηκεύσετε ένα έγγραφο, κάντε κλικ στο "Αρχείο" και στη συνέχεια στο "Αποθήκευση" (εάν το έγγραφο έχει ήδη αποθηκευτεί μία φορά) ή στο "Αποθήκευση ως". Θα σας παρουσιαστούν διάφορες επιλογές αποθήκευσης. </a:t>
            </a:r>
          </a:p>
          <a:p>
            <a:pPr>
              <a:lnSpc>
                <a:spcPts val="4372"/>
              </a:lnSpc>
            </a:pPr>
            <a:endParaRPr lang="en-US" sz="3123">
              <a:solidFill>
                <a:srgbClr val="000000"/>
              </a:solidFill>
              <a:latin typeface="Open Sans"/>
            </a:endParaRP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Μπορείτε επίσης να αλλάξετε το όνομα του εγγράφου, το οποίο εκχωρείται από προεπιλογή, και τη μορφή (.doc, .pdf κ.λπ.).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894593" y="-128637"/>
            <a:ext cx="4393407" cy="4159499"/>
          </a:xfrm>
          <a:custGeom>
            <a:avLst/>
            <a:gdLst/>
            <a:ahLst/>
            <a:cxnLst/>
            <a:rect l="l" t="t" r="r" b="b"/>
            <a:pathLst>
              <a:path w="4393407" h="4159499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Freeform 3"/>
          <p:cNvSpPr/>
          <p:nvPr/>
        </p:nvSpPr>
        <p:spPr>
          <a:xfrm>
            <a:off x="16407335" y="-69652"/>
            <a:ext cx="1643636" cy="1643636"/>
          </a:xfrm>
          <a:custGeom>
            <a:avLst/>
            <a:gdLst/>
            <a:ahLst/>
            <a:cxnLst/>
            <a:rect l="l" t="t" r="r" b="b"/>
            <a:pathLst>
              <a:path w="1643636" h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4" name="Freeform 4"/>
          <p:cNvSpPr/>
          <p:nvPr/>
        </p:nvSpPr>
        <p:spPr>
          <a:xfrm>
            <a:off x="252454" y="259424"/>
            <a:ext cx="3669212" cy="769276"/>
          </a:xfrm>
          <a:custGeom>
            <a:avLst/>
            <a:gdLst/>
            <a:ahLst/>
            <a:cxnLst/>
            <a:rect l="l" t="t" r="r" b="b"/>
            <a:pathLst>
              <a:path w="3669212" h="769276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5" name="TextBox 5"/>
          <p:cNvSpPr txBox="1"/>
          <p:nvPr/>
        </p:nvSpPr>
        <p:spPr>
          <a:xfrm>
            <a:off x="553622" y="1516835"/>
            <a:ext cx="11630471" cy="10827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Ανακάλυψη και εξοικείωση με το Microsoft Word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Πρακτικό παράδειγμα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53622" y="3085328"/>
            <a:ext cx="16705678" cy="50406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372"/>
              </a:lnSpc>
            </a:pPr>
            <a:r>
              <a:rPr lang="en-US" sz="3123" dirty="0">
                <a:solidFill>
                  <a:srgbClr val="000000"/>
                </a:solidFill>
                <a:latin typeface="Open Sans"/>
              </a:rPr>
              <a:t>Θα πρα</a:t>
            </a:r>
            <a:r>
              <a:rPr lang="en-US" sz="3123" dirty="0" err="1">
                <a:solidFill>
                  <a:srgbClr val="000000"/>
                </a:solidFill>
                <a:latin typeface="Open Sans"/>
              </a:rPr>
              <a:t>γμ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ατοποιήσετε πρακτική άσκηση στο ινστιτούτο ομορφιάς Sara. </a:t>
            </a:r>
          </a:p>
          <a:p>
            <a:pPr algn="just">
              <a:lnSpc>
                <a:spcPts val="4372"/>
              </a:lnSpc>
            </a:pPr>
            <a:endParaRPr lang="en-US" sz="3123" dirty="0">
              <a:solidFill>
                <a:srgbClr val="000000"/>
              </a:solidFill>
              <a:latin typeface="Open Sans"/>
            </a:endParaRPr>
          </a:p>
          <a:p>
            <a:pPr algn="just">
              <a:lnSpc>
                <a:spcPts val="4372"/>
              </a:lnSpc>
            </a:pPr>
            <a:r>
              <a:rPr lang="en-US" sz="3123" dirty="0" err="1">
                <a:solidFill>
                  <a:srgbClr val="000000"/>
                </a:solidFill>
                <a:latin typeface="Open Sans"/>
              </a:rPr>
              <a:t>Πρ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αγματοποιούνται διάφορες ενέργειες για την ανάπτυξη της αφοσίωσης των πελατών: προωθητικές ενέργειες, επιδείξεις, επιστολές που αποστέλλονται στους πελάτες για τα γενέθλιά τους ή για την εορταστική περίοδο, κ.λπ.</a:t>
            </a:r>
          </a:p>
          <a:p>
            <a:pPr algn="just">
              <a:lnSpc>
                <a:spcPts val="4372"/>
              </a:lnSpc>
            </a:pPr>
            <a:endParaRPr lang="en-US" sz="3123" dirty="0">
              <a:solidFill>
                <a:srgbClr val="000000"/>
              </a:solidFill>
              <a:latin typeface="Open Sans"/>
            </a:endParaRPr>
          </a:p>
          <a:p>
            <a:pPr algn="just">
              <a:lnSpc>
                <a:spcPts val="4372"/>
              </a:lnSpc>
            </a:pPr>
            <a:r>
              <a:rPr lang="en-US" sz="3123" dirty="0">
                <a:solidFill>
                  <a:srgbClr val="000000"/>
                </a:solidFill>
                <a:latin typeface="Open Sans"/>
              </a:rPr>
              <a:t>Ο </a:t>
            </a:r>
            <a:r>
              <a:rPr lang="en-US" sz="3123" dirty="0" err="1">
                <a:solidFill>
                  <a:srgbClr val="000000"/>
                </a:solidFill>
                <a:latin typeface="Open Sans"/>
              </a:rPr>
              <a:t>διευθυντής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3123" dirty="0" err="1">
                <a:solidFill>
                  <a:srgbClr val="000000"/>
                </a:solidFill>
                <a:latin typeface="Open Sans"/>
              </a:rPr>
              <a:t>του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3123" dirty="0" err="1">
                <a:solidFill>
                  <a:srgbClr val="000000"/>
                </a:solidFill>
                <a:latin typeface="Open Sans"/>
              </a:rPr>
              <a:t>κομμωτηρίου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 σας </a:t>
            </a:r>
            <a:r>
              <a:rPr lang="en-US" sz="3123" dirty="0" err="1">
                <a:solidFill>
                  <a:srgbClr val="000000"/>
                </a:solidFill>
                <a:latin typeface="Open Sans"/>
              </a:rPr>
              <a:t>ζήτησε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 να </a:t>
            </a:r>
            <a:r>
              <a:rPr lang="en-US" sz="3123" dirty="0" err="1">
                <a:solidFill>
                  <a:srgbClr val="000000"/>
                </a:solidFill>
                <a:latin typeface="Open Sans"/>
              </a:rPr>
              <a:t>ετοιμάσετε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3123" dirty="0" err="1">
                <a:solidFill>
                  <a:srgbClr val="000000"/>
                </a:solidFill>
                <a:latin typeface="Open Sans"/>
              </a:rPr>
              <a:t>μερικά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 από α</a:t>
            </a:r>
            <a:r>
              <a:rPr lang="en-US" sz="3123" dirty="0" err="1">
                <a:solidFill>
                  <a:srgbClr val="000000"/>
                </a:solidFill>
                <a:latin typeface="Open Sans"/>
              </a:rPr>
              <a:t>υτά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.</a:t>
            </a:r>
          </a:p>
          <a:p>
            <a:pPr algn="just">
              <a:lnSpc>
                <a:spcPts val="4372"/>
              </a:lnSpc>
            </a:pPr>
            <a:endParaRPr lang="en-US" sz="3123" dirty="0">
              <a:solidFill>
                <a:srgbClr val="000000"/>
              </a:solidFill>
              <a:latin typeface="Open Sans"/>
            </a:endParaRPr>
          </a:p>
          <a:p>
            <a:pPr algn="just">
              <a:lnSpc>
                <a:spcPts val="4372"/>
              </a:lnSpc>
              <a:spcBef>
                <a:spcPct val="0"/>
              </a:spcBef>
            </a:pPr>
            <a:r>
              <a:rPr lang="en-US" sz="3123" dirty="0">
                <a:solidFill>
                  <a:srgbClr val="000000"/>
                </a:solidFill>
                <a:latin typeface="Open Sans"/>
              </a:rPr>
              <a:t>Και </a:t>
            </a:r>
            <a:r>
              <a:rPr lang="el-GR" sz="3123" dirty="0">
                <a:solidFill>
                  <a:srgbClr val="000000"/>
                </a:solidFill>
                <a:latin typeface="Open Sans"/>
              </a:rPr>
              <a:t>πάμε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!</a:t>
            </a:r>
          </a:p>
        </p:txBody>
      </p:sp>
      <p:sp>
        <p:nvSpPr>
          <p:cNvPr id="7" name="Freeform 7"/>
          <p:cNvSpPr/>
          <p:nvPr/>
        </p:nvSpPr>
        <p:spPr>
          <a:xfrm>
            <a:off x="14458826" y="5431741"/>
            <a:ext cx="3592145" cy="4114800"/>
          </a:xfrm>
          <a:custGeom>
            <a:avLst/>
            <a:gdLst/>
            <a:ahLst/>
            <a:cxnLst/>
            <a:rect l="l" t="t" r="r" b="b"/>
            <a:pathLst>
              <a:path w="3592145" h="4114800">
                <a:moveTo>
                  <a:pt x="0" y="0"/>
                </a:moveTo>
                <a:lnTo>
                  <a:pt x="3592145" y="0"/>
                </a:lnTo>
                <a:lnTo>
                  <a:pt x="359214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894593" y="-128637"/>
            <a:ext cx="4393407" cy="4159499"/>
          </a:xfrm>
          <a:custGeom>
            <a:avLst/>
            <a:gdLst/>
            <a:ahLst/>
            <a:cxnLst/>
            <a:rect l="l" t="t" r="r" b="b"/>
            <a:pathLst>
              <a:path w="4393407" h="4159499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Freeform 3"/>
          <p:cNvSpPr/>
          <p:nvPr/>
        </p:nvSpPr>
        <p:spPr>
          <a:xfrm>
            <a:off x="16407335" y="-69652"/>
            <a:ext cx="1643636" cy="1643636"/>
          </a:xfrm>
          <a:custGeom>
            <a:avLst/>
            <a:gdLst/>
            <a:ahLst/>
            <a:cxnLst/>
            <a:rect l="l" t="t" r="r" b="b"/>
            <a:pathLst>
              <a:path w="1643636" h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4" name="Freeform 4"/>
          <p:cNvSpPr/>
          <p:nvPr/>
        </p:nvSpPr>
        <p:spPr>
          <a:xfrm>
            <a:off x="252454" y="259424"/>
            <a:ext cx="3669212" cy="769276"/>
          </a:xfrm>
          <a:custGeom>
            <a:avLst/>
            <a:gdLst/>
            <a:ahLst/>
            <a:cxnLst/>
            <a:rect l="l" t="t" r="r" b="b"/>
            <a:pathLst>
              <a:path w="3669212" h="769276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grpSp>
        <p:nvGrpSpPr>
          <p:cNvPr id="5" name="Group 5"/>
          <p:cNvGrpSpPr/>
          <p:nvPr/>
        </p:nvGrpSpPr>
        <p:grpSpPr>
          <a:xfrm>
            <a:off x="533000" y="4667483"/>
            <a:ext cx="12232390" cy="5166521"/>
            <a:chOff x="0" y="0"/>
            <a:chExt cx="3221699" cy="136073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221699" cy="1360730"/>
            </a:xfrm>
            <a:custGeom>
              <a:avLst/>
              <a:gdLst/>
              <a:ahLst/>
              <a:cxnLst/>
              <a:rect l="l" t="t" r="r" b="b"/>
              <a:pathLst>
                <a:path w="3221699" h="1360730">
                  <a:moveTo>
                    <a:pt x="0" y="0"/>
                  </a:moveTo>
                  <a:lnTo>
                    <a:pt x="3221699" y="0"/>
                  </a:lnTo>
                  <a:lnTo>
                    <a:pt x="3221699" y="1360730"/>
                  </a:lnTo>
                  <a:lnTo>
                    <a:pt x="0" y="136073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rgbClr val="0C9EE0"/>
              </a:solidFill>
              <a:prstDash val="solid"/>
              <a:miter/>
            </a:ln>
          </p:spPr>
          <p:txBody>
            <a:bodyPr/>
            <a:lstStyle/>
            <a:p>
              <a:endParaRPr lang="en-CY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57150"/>
              <a:ext cx="3221699" cy="14178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532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553622" y="1270067"/>
            <a:ext cx="11630423" cy="10827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Ανακάλυψη και εξοικείωση με το Microsoft Word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Πρακτικό παράδειγμα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23475" y="2403431"/>
            <a:ext cx="16705678" cy="27400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372"/>
              </a:lnSpc>
            </a:pPr>
            <a:r>
              <a:rPr lang="en-US" sz="3123" u="sng">
                <a:solidFill>
                  <a:srgbClr val="000000"/>
                </a:solidFill>
                <a:latin typeface="Open Sans"/>
              </a:rPr>
              <a:t>Εργασία 1: Προετοιμάστε μια επιστολή γενεθλίων</a:t>
            </a:r>
          </a:p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1.Εισάγετε και παρουσιάστε την επιστολή γενεθλίων (παρακάτω).</a:t>
            </a:r>
          </a:p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2.Εκτελέστε τις διάφορες λειτουργίες που περιγράφονται παρακάτω.</a:t>
            </a:r>
          </a:p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3.Αποθηκεύστε το έγγραφο ως "Γενέθλια" και παρουσιάστε το στον εκπαιδευτή σας.</a:t>
            </a:r>
          </a:p>
          <a:p>
            <a:pPr algn="just">
              <a:lnSpc>
                <a:spcPts val="4372"/>
              </a:lnSpc>
              <a:spcBef>
                <a:spcPct val="0"/>
              </a:spcBef>
            </a:pPr>
            <a:endParaRPr lang="en-US" sz="3123">
              <a:solidFill>
                <a:srgbClr val="000000"/>
              </a:solidFill>
              <a:latin typeface="Open Sans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834168" y="4818549"/>
            <a:ext cx="11931222" cy="50154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332"/>
              </a:lnSpc>
            </a:pPr>
            <a:r>
              <a:rPr lang="en-US" sz="1666">
                <a:solidFill>
                  <a:srgbClr val="000000"/>
                </a:solidFill>
                <a:latin typeface="Open Sans"/>
              </a:rPr>
              <a:t>Ταχυδρομείο γενεθλίων</a:t>
            </a:r>
          </a:p>
          <a:p>
            <a:pPr>
              <a:lnSpc>
                <a:spcPts val="2332"/>
              </a:lnSpc>
            </a:pPr>
            <a:endParaRPr lang="en-US" sz="1666">
              <a:solidFill>
                <a:srgbClr val="000000"/>
              </a:solidFill>
              <a:latin typeface="Open Sans"/>
            </a:endParaRPr>
          </a:p>
          <a:p>
            <a:pPr>
              <a:lnSpc>
                <a:spcPts val="2332"/>
              </a:lnSpc>
            </a:pPr>
            <a:r>
              <a:rPr lang="en-US" sz="1666">
                <a:solidFill>
                  <a:srgbClr val="000000"/>
                </a:solidFill>
                <a:latin typeface="Open Sans"/>
              </a:rPr>
              <a:t>Θέμα: Θέμα: Τα γενέθλιά σου</a:t>
            </a:r>
          </a:p>
          <a:p>
            <a:pPr>
              <a:lnSpc>
                <a:spcPts val="2332"/>
              </a:lnSpc>
            </a:pPr>
            <a:endParaRPr lang="en-US" sz="1666">
              <a:solidFill>
                <a:srgbClr val="000000"/>
              </a:solidFill>
              <a:latin typeface="Open Sans"/>
            </a:endParaRPr>
          </a:p>
          <a:p>
            <a:pPr>
              <a:lnSpc>
                <a:spcPts val="2332"/>
              </a:lnSpc>
            </a:pPr>
            <a:r>
              <a:rPr lang="en-US" sz="1666">
                <a:solidFill>
                  <a:srgbClr val="000000"/>
                </a:solidFill>
                <a:latin typeface="Open Sans"/>
              </a:rPr>
              <a:t>Αγαπητέ πελάτη, </a:t>
            </a:r>
          </a:p>
          <a:p>
            <a:pPr>
              <a:lnSpc>
                <a:spcPts val="2332"/>
              </a:lnSpc>
            </a:pPr>
            <a:endParaRPr lang="en-US" sz="1666">
              <a:solidFill>
                <a:srgbClr val="000000"/>
              </a:solidFill>
              <a:latin typeface="Open Sans"/>
            </a:endParaRPr>
          </a:p>
          <a:p>
            <a:pPr>
              <a:lnSpc>
                <a:spcPts val="2332"/>
              </a:lnSpc>
            </a:pPr>
            <a:r>
              <a:rPr lang="en-US" sz="1666" u="sng">
                <a:solidFill>
                  <a:srgbClr val="000000"/>
                </a:solidFill>
                <a:latin typeface="Open Sans"/>
              </a:rPr>
              <a:t>Το SARA BEAUTY SALON </a:t>
            </a:r>
            <a:r>
              <a:rPr lang="en-US" sz="1666">
                <a:solidFill>
                  <a:srgbClr val="000000"/>
                </a:solidFill>
                <a:latin typeface="Open Sans"/>
              </a:rPr>
              <a:t>σας σκέφτεται! </a:t>
            </a:r>
          </a:p>
          <a:p>
            <a:pPr>
              <a:lnSpc>
                <a:spcPts val="2332"/>
              </a:lnSpc>
            </a:pPr>
            <a:endParaRPr lang="en-US" sz="1666">
              <a:solidFill>
                <a:srgbClr val="000000"/>
              </a:solidFill>
              <a:latin typeface="Open Sans"/>
            </a:endParaRPr>
          </a:p>
          <a:p>
            <a:pPr>
              <a:lnSpc>
                <a:spcPts val="2332"/>
              </a:lnSpc>
            </a:pPr>
            <a:r>
              <a:rPr lang="en-US" sz="1666">
                <a:solidFill>
                  <a:srgbClr val="000000"/>
                </a:solidFill>
                <a:latin typeface="Open Sans"/>
              </a:rPr>
              <a:t>Κατά τη διάρκεια του μήνα των </a:t>
            </a:r>
            <a:r>
              <a:rPr lang="en-US" sz="1666">
                <a:solidFill>
                  <a:srgbClr val="000000"/>
                </a:solidFill>
                <a:latin typeface="Open Sans Bold"/>
              </a:rPr>
              <a:t>γενεθλίων σας</a:t>
            </a:r>
            <a:r>
              <a:rPr lang="en-US" sz="1666">
                <a:solidFill>
                  <a:srgbClr val="000000"/>
                </a:solidFill>
                <a:latin typeface="Open Sans"/>
              </a:rPr>
              <a:t>, μπορείτε να επωφεληθείτε από </a:t>
            </a:r>
            <a:r>
              <a:rPr lang="en-US" sz="1666">
                <a:solidFill>
                  <a:srgbClr val="000000"/>
                </a:solidFill>
                <a:latin typeface="Open Sans Bold"/>
              </a:rPr>
              <a:t>έκπτωση 20% στην </a:t>
            </a:r>
            <a:r>
              <a:rPr lang="en-US" sz="1666">
                <a:solidFill>
                  <a:srgbClr val="000000"/>
                </a:solidFill>
                <a:latin typeface="Open Sans"/>
              </a:rPr>
              <a:t>υπηρεσία της επιλογής σας.</a:t>
            </a:r>
          </a:p>
          <a:p>
            <a:pPr>
              <a:lnSpc>
                <a:spcPts val="2332"/>
              </a:lnSpc>
            </a:pPr>
            <a:endParaRPr lang="en-US" sz="1666">
              <a:solidFill>
                <a:srgbClr val="000000"/>
              </a:solidFill>
              <a:latin typeface="Open Sans"/>
            </a:endParaRPr>
          </a:p>
          <a:p>
            <a:pPr>
              <a:lnSpc>
                <a:spcPts val="2332"/>
              </a:lnSpc>
            </a:pPr>
            <a:r>
              <a:rPr lang="en-US" sz="1666">
                <a:solidFill>
                  <a:srgbClr val="000000"/>
                </a:solidFill>
                <a:latin typeface="Open Sans"/>
              </a:rPr>
              <a:t>Επιπλέον, θα μπορείτε να επιλέξετε </a:t>
            </a:r>
            <a:r>
              <a:rPr lang="en-US" sz="1666">
                <a:solidFill>
                  <a:srgbClr val="000000"/>
                </a:solidFill>
                <a:latin typeface="Open Sans Bold"/>
              </a:rPr>
              <a:t>έναν υπέροχο καθρέφτη τσέπης </a:t>
            </a:r>
            <a:r>
              <a:rPr lang="en-US" sz="1666">
                <a:solidFill>
                  <a:srgbClr val="000000"/>
                </a:solidFill>
                <a:latin typeface="Open Sans"/>
              </a:rPr>
              <a:t>για γυναίκες / </a:t>
            </a:r>
            <a:r>
              <a:rPr lang="en-US" sz="1666">
                <a:solidFill>
                  <a:srgbClr val="000000"/>
                </a:solidFill>
                <a:latin typeface="Open Sans Bold"/>
              </a:rPr>
              <a:t>ένα κομψό μπρελόκ </a:t>
            </a:r>
            <a:r>
              <a:rPr lang="en-US" sz="1666">
                <a:solidFill>
                  <a:srgbClr val="000000"/>
                </a:solidFill>
                <a:latin typeface="Open Sans"/>
              </a:rPr>
              <a:t>για άνδρες, </a:t>
            </a:r>
            <a:r>
              <a:rPr lang="en-US" sz="1666">
                <a:solidFill>
                  <a:srgbClr val="000000"/>
                </a:solidFill>
                <a:latin typeface="Open Sans Italics"/>
              </a:rPr>
              <a:t>χωρίς καμία υποχρέωση αγοράς</a:t>
            </a:r>
            <a:r>
              <a:rPr lang="en-US" sz="1666">
                <a:solidFill>
                  <a:srgbClr val="000000"/>
                </a:solidFill>
                <a:latin typeface="Open Sans"/>
              </a:rPr>
              <a:t>, με την επίδειξη αυτής της επιστολής.</a:t>
            </a:r>
          </a:p>
          <a:p>
            <a:pPr>
              <a:lnSpc>
                <a:spcPts val="2332"/>
              </a:lnSpc>
            </a:pPr>
            <a:endParaRPr lang="en-US" sz="1666">
              <a:solidFill>
                <a:srgbClr val="000000"/>
              </a:solidFill>
              <a:latin typeface="Open Sans"/>
            </a:endParaRPr>
          </a:p>
          <a:p>
            <a:pPr>
              <a:lnSpc>
                <a:spcPts val="2332"/>
              </a:lnSpc>
            </a:pPr>
            <a:r>
              <a:rPr lang="en-US" sz="1666">
                <a:solidFill>
                  <a:srgbClr val="000000"/>
                </a:solidFill>
                <a:latin typeface="Open Sans"/>
              </a:rPr>
              <a:t>Ανυπομονούμε να σας καλωσορίσουμε και να σας φροντίσουμε.</a:t>
            </a:r>
          </a:p>
          <a:p>
            <a:pPr>
              <a:lnSpc>
                <a:spcPts val="2332"/>
              </a:lnSpc>
            </a:pPr>
            <a:endParaRPr lang="en-US" sz="1666">
              <a:solidFill>
                <a:srgbClr val="000000"/>
              </a:solidFill>
              <a:latin typeface="Open Sans"/>
            </a:endParaRPr>
          </a:p>
          <a:p>
            <a:pPr>
              <a:lnSpc>
                <a:spcPts val="2332"/>
              </a:lnSpc>
            </a:pPr>
            <a:r>
              <a:rPr lang="en-US" sz="1666">
                <a:solidFill>
                  <a:srgbClr val="000000"/>
                </a:solidFill>
                <a:latin typeface="Open Sans Bold"/>
              </a:rPr>
              <a:t>Ελπίζουμε να σας δούμε σύντομα!</a:t>
            </a:r>
          </a:p>
          <a:p>
            <a:pPr>
              <a:lnSpc>
                <a:spcPts val="2332"/>
              </a:lnSpc>
              <a:spcBef>
                <a:spcPct val="0"/>
              </a:spcBef>
            </a:pPr>
            <a:endParaRPr lang="en-US" sz="1666">
              <a:solidFill>
                <a:srgbClr val="000000"/>
              </a:solidFill>
              <a:latin typeface="Open Sans Bold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3162040" y="4793970"/>
            <a:ext cx="2132509" cy="4407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 dirty="0">
                <a:solidFill>
                  <a:srgbClr val="0C9EE0"/>
                </a:solidFill>
                <a:latin typeface="Open Sans"/>
              </a:rPr>
              <a:t>Υπ</a:t>
            </a:r>
            <a:r>
              <a:rPr lang="en-US" sz="2523" dirty="0" err="1">
                <a:solidFill>
                  <a:srgbClr val="0C9EE0"/>
                </a:solidFill>
                <a:latin typeface="Open Sans"/>
              </a:rPr>
              <a:t>ογράμμιση</a:t>
            </a:r>
            <a:r>
              <a:rPr lang="en-US" sz="2523" dirty="0">
                <a:solidFill>
                  <a:srgbClr val="0C9EE0"/>
                </a:solidFill>
                <a:latin typeface="Open Sans"/>
              </a:rPr>
              <a:t> </a:t>
            </a:r>
            <a:r>
              <a:rPr lang="en-US" sz="2523" dirty="0" err="1">
                <a:solidFill>
                  <a:srgbClr val="0C9EE0"/>
                </a:solidFill>
                <a:latin typeface="Open Sans"/>
              </a:rPr>
              <a:t>κειμένου</a:t>
            </a:r>
            <a:endParaRPr lang="en-US" sz="2523" dirty="0">
              <a:solidFill>
                <a:srgbClr val="0C9EE0"/>
              </a:solidFill>
              <a:latin typeface="Open Sans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3162040" y="5997811"/>
            <a:ext cx="2132509" cy="8689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 dirty="0" err="1">
                <a:solidFill>
                  <a:srgbClr val="0C9EE0"/>
                </a:solidFill>
                <a:latin typeface="Open Sans"/>
              </a:rPr>
              <a:t>Έντον</a:t>
            </a:r>
            <a:r>
              <a:rPr lang="el-GR" sz="2523" dirty="0">
                <a:solidFill>
                  <a:srgbClr val="0C9EE0"/>
                </a:solidFill>
                <a:latin typeface="Open Sans"/>
              </a:rPr>
              <a:t>α γράμματα </a:t>
            </a:r>
            <a:endParaRPr lang="en-US" sz="2523" dirty="0">
              <a:solidFill>
                <a:srgbClr val="0C9EE0"/>
              </a:solidFill>
              <a:latin typeface="Open Sans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066558" y="7241090"/>
            <a:ext cx="2743041" cy="8689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 dirty="0" err="1">
                <a:solidFill>
                  <a:srgbClr val="0C9EE0"/>
                </a:solidFill>
                <a:latin typeface="Open Sans"/>
              </a:rPr>
              <a:t>Πλάγι</a:t>
            </a:r>
            <a:r>
              <a:rPr lang="en-US" sz="2523" dirty="0">
                <a:solidFill>
                  <a:srgbClr val="0C9EE0"/>
                </a:solidFill>
                <a:latin typeface="Open Sans"/>
              </a:rPr>
              <a:t>α γραφή κειμένου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3066558" y="8652787"/>
            <a:ext cx="3274715" cy="4407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 dirty="0">
                <a:solidFill>
                  <a:srgbClr val="0C9EE0"/>
                </a:solidFill>
                <a:latin typeface="Open Sans"/>
              </a:rPr>
              <a:t>Απ</a:t>
            </a:r>
            <a:r>
              <a:rPr lang="en-US" sz="2523" dirty="0" err="1">
                <a:solidFill>
                  <a:srgbClr val="0C9EE0"/>
                </a:solidFill>
                <a:latin typeface="Open Sans"/>
              </a:rPr>
              <a:t>οθήκευση</a:t>
            </a:r>
            <a:r>
              <a:rPr lang="en-US" sz="2523" dirty="0">
                <a:solidFill>
                  <a:srgbClr val="0C9EE0"/>
                </a:solidFill>
                <a:latin typeface="Open Sans"/>
              </a:rPr>
              <a:t> </a:t>
            </a:r>
            <a:r>
              <a:rPr lang="en-US" sz="2523" dirty="0" err="1">
                <a:solidFill>
                  <a:srgbClr val="0C9EE0"/>
                </a:solidFill>
                <a:latin typeface="Open Sans"/>
              </a:rPr>
              <a:t>νέου</a:t>
            </a:r>
            <a:r>
              <a:rPr lang="en-US" sz="2523" dirty="0">
                <a:solidFill>
                  <a:srgbClr val="0C9EE0"/>
                </a:solidFill>
                <a:latin typeface="Open Sans"/>
              </a:rPr>
              <a:t> </a:t>
            </a:r>
            <a:r>
              <a:rPr lang="en-US" sz="2523" dirty="0" err="1">
                <a:solidFill>
                  <a:srgbClr val="0C9EE0"/>
                </a:solidFill>
                <a:latin typeface="Open Sans"/>
              </a:rPr>
              <a:t>εγγράφου</a:t>
            </a:r>
            <a:endParaRPr lang="en-US" sz="2523" dirty="0">
              <a:solidFill>
                <a:srgbClr val="0C9EE0"/>
              </a:solidFill>
              <a:latin typeface="Open San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894593" y="-128637"/>
            <a:ext cx="4393407" cy="4159499"/>
          </a:xfrm>
          <a:custGeom>
            <a:avLst/>
            <a:gdLst/>
            <a:ahLst/>
            <a:cxnLst/>
            <a:rect l="l" t="t" r="r" b="b"/>
            <a:pathLst>
              <a:path w="4393407" h="4159499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Freeform 3"/>
          <p:cNvSpPr/>
          <p:nvPr/>
        </p:nvSpPr>
        <p:spPr>
          <a:xfrm>
            <a:off x="16407335" y="-69652"/>
            <a:ext cx="1643636" cy="1643636"/>
          </a:xfrm>
          <a:custGeom>
            <a:avLst/>
            <a:gdLst/>
            <a:ahLst/>
            <a:cxnLst/>
            <a:rect l="l" t="t" r="r" b="b"/>
            <a:pathLst>
              <a:path w="1643636" h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4" name="Freeform 4"/>
          <p:cNvSpPr/>
          <p:nvPr/>
        </p:nvSpPr>
        <p:spPr>
          <a:xfrm>
            <a:off x="252454" y="259424"/>
            <a:ext cx="3669212" cy="769276"/>
          </a:xfrm>
          <a:custGeom>
            <a:avLst/>
            <a:gdLst/>
            <a:ahLst/>
            <a:cxnLst/>
            <a:rect l="l" t="t" r="r" b="b"/>
            <a:pathLst>
              <a:path w="3669212" h="769276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grpSp>
        <p:nvGrpSpPr>
          <p:cNvPr id="5" name="Group 5"/>
          <p:cNvGrpSpPr/>
          <p:nvPr/>
        </p:nvGrpSpPr>
        <p:grpSpPr>
          <a:xfrm>
            <a:off x="533000" y="4667483"/>
            <a:ext cx="12232390" cy="5166521"/>
            <a:chOff x="0" y="0"/>
            <a:chExt cx="3221699" cy="136073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221699" cy="1360730"/>
            </a:xfrm>
            <a:custGeom>
              <a:avLst/>
              <a:gdLst/>
              <a:ahLst/>
              <a:cxnLst/>
              <a:rect l="l" t="t" r="r" b="b"/>
              <a:pathLst>
                <a:path w="3221699" h="1360730">
                  <a:moveTo>
                    <a:pt x="0" y="0"/>
                  </a:moveTo>
                  <a:lnTo>
                    <a:pt x="3221699" y="0"/>
                  </a:lnTo>
                  <a:lnTo>
                    <a:pt x="3221699" y="1360730"/>
                  </a:lnTo>
                  <a:lnTo>
                    <a:pt x="0" y="136073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38100" cap="sq">
              <a:solidFill>
                <a:srgbClr val="0C9EE0"/>
              </a:solidFill>
              <a:prstDash val="solid"/>
              <a:miter/>
            </a:ln>
          </p:spPr>
          <p:txBody>
            <a:bodyPr/>
            <a:lstStyle/>
            <a:p>
              <a:endParaRPr lang="en-CY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57150"/>
              <a:ext cx="3221699" cy="14178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532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553622" y="1270067"/>
            <a:ext cx="11630471" cy="10827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Ανακάλυψη και εξοικείωση με το Microsoft Word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Πρακτικό παράδειγμα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23475" y="2403431"/>
            <a:ext cx="16705678" cy="27400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372"/>
              </a:lnSpc>
            </a:pPr>
            <a:r>
              <a:rPr lang="en-US" sz="3123" u="sng">
                <a:solidFill>
                  <a:srgbClr val="000000"/>
                </a:solidFill>
                <a:latin typeface="Open Sans"/>
              </a:rPr>
              <a:t>Εργασία 2: Βελτίωση της διάταξης της επιστολής γενεθλίων</a:t>
            </a:r>
          </a:p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1.Συμπληρώστε τη διάταξη του εγγράφου σύμφωνα με τις παρακάτω οδηγίες.</a:t>
            </a:r>
          </a:p>
          <a:p>
            <a:pPr algn="just"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2.Αποθηκεύστε το έγγραφο ως αρχείο .doc στην επιφάνεια εργασίας σας.</a:t>
            </a:r>
          </a:p>
          <a:p>
            <a:pPr algn="just">
              <a:lnSpc>
                <a:spcPts val="4372"/>
              </a:lnSpc>
            </a:pPr>
            <a:endParaRPr lang="en-US" sz="3123">
              <a:solidFill>
                <a:srgbClr val="000000"/>
              </a:solidFill>
              <a:latin typeface="Open Sans"/>
            </a:endParaRPr>
          </a:p>
          <a:p>
            <a:pPr algn="just">
              <a:lnSpc>
                <a:spcPts val="4372"/>
              </a:lnSpc>
              <a:spcBef>
                <a:spcPct val="0"/>
              </a:spcBef>
            </a:pPr>
            <a:endParaRPr lang="en-US" sz="3123">
              <a:solidFill>
                <a:srgbClr val="000000"/>
              </a:solidFill>
              <a:latin typeface="Open Sans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834168" y="4818549"/>
            <a:ext cx="11559445" cy="50948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32"/>
              </a:lnSpc>
            </a:pPr>
            <a:r>
              <a:rPr lang="en-US" sz="2166">
                <a:solidFill>
                  <a:srgbClr val="000000"/>
                </a:solidFill>
                <a:latin typeface="Open Sans"/>
              </a:rPr>
              <a:t>Ταχυδρομείο γενεθλίων</a:t>
            </a:r>
          </a:p>
          <a:p>
            <a:pPr algn="ctr">
              <a:lnSpc>
                <a:spcPts val="2332"/>
              </a:lnSpc>
            </a:pPr>
            <a:endParaRPr lang="en-US" sz="2166">
              <a:solidFill>
                <a:srgbClr val="000000"/>
              </a:solidFill>
              <a:latin typeface="Open Sans"/>
            </a:endParaRPr>
          </a:p>
          <a:p>
            <a:pPr algn="r">
              <a:lnSpc>
                <a:spcPts val="2332"/>
              </a:lnSpc>
            </a:pPr>
            <a:r>
              <a:rPr lang="en-US" sz="1666">
                <a:solidFill>
                  <a:srgbClr val="000000"/>
                </a:solidFill>
                <a:latin typeface="Open Sans"/>
              </a:rPr>
              <a:t>Θέμα: Θέμα: Τα γενέθλιά σου</a:t>
            </a:r>
          </a:p>
          <a:p>
            <a:pPr algn="ctr">
              <a:lnSpc>
                <a:spcPts val="2332"/>
              </a:lnSpc>
            </a:pPr>
            <a:endParaRPr lang="en-US" sz="1666">
              <a:solidFill>
                <a:srgbClr val="000000"/>
              </a:solidFill>
              <a:latin typeface="Open Sans"/>
            </a:endParaRPr>
          </a:p>
          <a:p>
            <a:pPr>
              <a:lnSpc>
                <a:spcPts val="2332"/>
              </a:lnSpc>
            </a:pPr>
            <a:r>
              <a:rPr lang="en-US" sz="1666">
                <a:solidFill>
                  <a:srgbClr val="000000"/>
                </a:solidFill>
                <a:latin typeface="Open Sans"/>
              </a:rPr>
              <a:t>Αγαπητέ πελάτη, </a:t>
            </a:r>
          </a:p>
          <a:p>
            <a:pPr algn="ctr">
              <a:lnSpc>
                <a:spcPts val="2332"/>
              </a:lnSpc>
            </a:pPr>
            <a:r>
              <a:rPr lang="en-US" sz="1666" u="sng">
                <a:solidFill>
                  <a:srgbClr val="000000"/>
                </a:solidFill>
                <a:latin typeface="Adam Script"/>
              </a:rPr>
              <a:t>Το SARA BEAUTY SALON </a:t>
            </a:r>
            <a:r>
              <a:rPr lang="en-US" sz="1666">
                <a:solidFill>
                  <a:srgbClr val="000000"/>
                </a:solidFill>
                <a:latin typeface="Adam Script"/>
              </a:rPr>
              <a:t>σας σκέφτεται! </a:t>
            </a:r>
          </a:p>
          <a:p>
            <a:pPr algn="ctr">
              <a:lnSpc>
                <a:spcPts val="2332"/>
              </a:lnSpc>
            </a:pPr>
            <a:endParaRPr lang="en-US" sz="1666">
              <a:solidFill>
                <a:srgbClr val="000000"/>
              </a:solidFill>
              <a:latin typeface="Adam Script"/>
            </a:endParaRPr>
          </a:p>
          <a:p>
            <a:pPr algn="ctr">
              <a:lnSpc>
                <a:spcPts val="2332"/>
              </a:lnSpc>
            </a:pPr>
            <a:r>
              <a:rPr lang="en-US" sz="1666">
                <a:solidFill>
                  <a:srgbClr val="000000"/>
                </a:solidFill>
                <a:latin typeface="Open Sans"/>
              </a:rPr>
              <a:t>Κατά τη διάρκεια του μήνα των </a:t>
            </a:r>
            <a:r>
              <a:rPr lang="en-US" sz="1666">
                <a:solidFill>
                  <a:srgbClr val="000000"/>
                </a:solidFill>
                <a:latin typeface="Open Sans Bold"/>
              </a:rPr>
              <a:t>γενεθλίων σας</a:t>
            </a:r>
            <a:r>
              <a:rPr lang="en-US" sz="1666">
                <a:solidFill>
                  <a:srgbClr val="000000"/>
                </a:solidFill>
                <a:latin typeface="Open Sans"/>
              </a:rPr>
              <a:t>, μπορείτε να επωφεληθείτε από </a:t>
            </a:r>
            <a:r>
              <a:rPr lang="en-US" sz="1666">
                <a:solidFill>
                  <a:srgbClr val="000000"/>
                </a:solidFill>
                <a:latin typeface="Open Sans Bold"/>
              </a:rPr>
              <a:t>έκπτωση 20% στην </a:t>
            </a:r>
            <a:r>
              <a:rPr lang="en-US" sz="1666">
                <a:solidFill>
                  <a:srgbClr val="000000"/>
                </a:solidFill>
                <a:latin typeface="Open Sans"/>
              </a:rPr>
              <a:t>υπηρεσία της επιλογής σας.</a:t>
            </a:r>
          </a:p>
          <a:p>
            <a:pPr algn="ctr">
              <a:lnSpc>
                <a:spcPts val="2332"/>
              </a:lnSpc>
            </a:pPr>
            <a:endParaRPr lang="en-US" sz="1666">
              <a:solidFill>
                <a:srgbClr val="000000"/>
              </a:solidFill>
              <a:latin typeface="Open Sans"/>
            </a:endParaRPr>
          </a:p>
          <a:p>
            <a:pPr algn="ctr">
              <a:lnSpc>
                <a:spcPts val="2332"/>
              </a:lnSpc>
            </a:pPr>
            <a:r>
              <a:rPr lang="en-US" sz="1666">
                <a:solidFill>
                  <a:srgbClr val="000000"/>
                </a:solidFill>
                <a:latin typeface="Open Sans"/>
              </a:rPr>
              <a:t>Επιπλέον, θα μπορείτε να επιλέξετε </a:t>
            </a:r>
            <a:r>
              <a:rPr lang="en-US" sz="1666">
                <a:solidFill>
                  <a:srgbClr val="000000"/>
                </a:solidFill>
                <a:latin typeface="Open Sans Bold"/>
              </a:rPr>
              <a:t>έναν υπέροχο καθρέφτη τσέπης </a:t>
            </a:r>
            <a:r>
              <a:rPr lang="en-US" sz="1666">
                <a:solidFill>
                  <a:srgbClr val="000000"/>
                </a:solidFill>
                <a:latin typeface="Open Sans"/>
              </a:rPr>
              <a:t>για γυναίκες / </a:t>
            </a:r>
            <a:r>
              <a:rPr lang="en-US" sz="1666">
                <a:solidFill>
                  <a:srgbClr val="000000"/>
                </a:solidFill>
                <a:latin typeface="Open Sans Bold"/>
              </a:rPr>
              <a:t>ένα κομψό μπρελόκ </a:t>
            </a:r>
            <a:r>
              <a:rPr lang="en-US" sz="1666">
                <a:solidFill>
                  <a:srgbClr val="000000"/>
                </a:solidFill>
                <a:latin typeface="Open Sans"/>
              </a:rPr>
              <a:t>για άνδρες, </a:t>
            </a:r>
            <a:r>
              <a:rPr lang="en-US" sz="1666">
                <a:solidFill>
                  <a:srgbClr val="000000"/>
                </a:solidFill>
                <a:latin typeface="Open Sans Italics"/>
              </a:rPr>
              <a:t>χωρίς καμία υποχρέωση αγοράς</a:t>
            </a:r>
            <a:r>
              <a:rPr lang="en-US" sz="1666">
                <a:solidFill>
                  <a:srgbClr val="000000"/>
                </a:solidFill>
                <a:latin typeface="Open Sans"/>
              </a:rPr>
              <a:t>, με την επίδειξη αυτής της επιστολής.</a:t>
            </a:r>
          </a:p>
          <a:p>
            <a:pPr algn="ctr">
              <a:lnSpc>
                <a:spcPts val="2332"/>
              </a:lnSpc>
            </a:pPr>
            <a:endParaRPr lang="en-US" sz="1666">
              <a:solidFill>
                <a:srgbClr val="000000"/>
              </a:solidFill>
              <a:latin typeface="Open Sans"/>
            </a:endParaRPr>
          </a:p>
          <a:p>
            <a:pPr algn="ctr">
              <a:lnSpc>
                <a:spcPts val="2332"/>
              </a:lnSpc>
            </a:pPr>
            <a:r>
              <a:rPr lang="en-US" sz="1666">
                <a:solidFill>
                  <a:srgbClr val="000000"/>
                </a:solidFill>
                <a:latin typeface="Open Sans"/>
              </a:rPr>
              <a:t>Ανυπομονούμε να σας καλωσορίσουμε και να σας φροντίσουμε.</a:t>
            </a:r>
          </a:p>
          <a:p>
            <a:pPr algn="ctr">
              <a:lnSpc>
                <a:spcPts val="2332"/>
              </a:lnSpc>
            </a:pPr>
            <a:endParaRPr lang="en-US" sz="1666">
              <a:solidFill>
                <a:srgbClr val="000000"/>
              </a:solidFill>
              <a:latin typeface="Open Sans"/>
            </a:endParaRPr>
          </a:p>
          <a:p>
            <a:pPr algn="ctr">
              <a:lnSpc>
                <a:spcPts val="2332"/>
              </a:lnSpc>
            </a:pPr>
            <a:r>
              <a:rPr lang="en-US" sz="1666">
                <a:solidFill>
                  <a:srgbClr val="CE0B3D"/>
                </a:solidFill>
                <a:latin typeface="Open Sans Bold"/>
              </a:rPr>
              <a:t>Ελπίζουμε να σας δούμε σύντομα!</a:t>
            </a:r>
          </a:p>
          <a:p>
            <a:pPr algn="ctr">
              <a:lnSpc>
                <a:spcPts val="2332"/>
              </a:lnSpc>
            </a:pPr>
            <a:endParaRPr lang="en-US" sz="1666">
              <a:solidFill>
                <a:srgbClr val="CE0B3D"/>
              </a:solidFill>
              <a:latin typeface="Open Sans Bold"/>
            </a:endParaRPr>
          </a:p>
          <a:p>
            <a:pPr algn="ctr">
              <a:lnSpc>
                <a:spcPts val="2332"/>
              </a:lnSpc>
              <a:spcBef>
                <a:spcPct val="0"/>
              </a:spcBef>
            </a:pPr>
            <a:endParaRPr lang="en-US" sz="1666">
              <a:solidFill>
                <a:srgbClr val="CE0B3D"/>
              </a:solidFill>
              <a:latin typeface="Open Sans Bold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2943078" y="4634299"/>
            <a:ext cx="4535335" cy="8689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 dirty="0" err="1">
                <a:solidFill>
                  <a:srgbClr val="0C9EE0"/>
                </a:solidFill>
                <a:latin typeface="Open Sans"/>
              </a:rPr>
              <a:t>Αλλ</a:t>
            </a:r>
            <a:r>
              <a:rPr lang="en-US" sz="2523" dirty="0">
                <a:solidFill>
                  <a:srgbClr val="0C9EE0"/>
                </a:solidFill>
                <a:latin typeface="Open Sans"/>
              </a:rPr>
              <a:t>αγή μεγέθους γραμματοσειράς (μέγεθος 20)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3212126" y="7623450"/>
            <a:ext cx="3924069" cy="8689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 dirty="0" err="1">
                <a:solidFill>
                  <a:srgbClr val="0C9EE0"/>
                </a:solidFill>
                <a:latin typeface="Open Sans"/>
              </a:rPr>
              <a:t>Αλλ</a:t>
            </a:r>
            <a:r>
              <a:rPr lang="en-US" sz="2523" dirty="0">
                <a:solidFill>
                  <a:srgbClr val="0C9EE0"/>
                </a:solidFill>
                <a:latin typeface="Open Sans"/>
              </a:rPr>
              <a:t>αγή ευθυγράμμισης κειμένου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3187544" y="6248918"/>
            <a:ext cx="3924069" cy="8689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 dirty="0" err="1">
                <a:solidFill>
                  <a:srgbClr val="0C9EE0"/>
                </a:solidFill>
                <a:latin typeface="Open Sans"/>
              </a:rPr>
              <a:t>Αλλ</a:t>
            </a:r>
            <a:r>
              <a:rPr lang="en-US" sz="2523" dirty="0">
                <a:solidFill>
                  <a:srgbClr val="0C9EE0"/>
                </a:solidFill>
                <a:latin typeface="Open Sans"/>
              </a:rPr>
              <a:t>αγή γραμματοσειράς (αλγερινή)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3546931" y="8965048"/>
            <a:ext cx="3229560" cy="8689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 dirty="0" err="1">
                <a:solidFill>
                  <a:srgbClr val="0C9EE0"/>
                </a:solidFill>
                <a:latin typeface="Open Sans"/>
              </a:rPr>
              <a:t>Αλλ</a:t>
            </a:r>
            <a:r>
              <a:rPr lang="en-US" sz="2523" dirty="0">
                <a:solidFill>
                  <a:srgbClr val="0C9EE0"/>
                </a:solidFill>
                <a:latin typeface="Open Sans"/>
              </a:rPr>
              <a:t>αγή χρώματος κειμένου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1033</Words>
  <Application>Microsoft Office PowerPoint</Application>
  <PresentationFormat>Custom</PresentationFormat>
  <Paragraphs>124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Glacial Indifference</vt:lpstr>
      <vt:lpstr>Calibri</vt:lpstr>
      <vt:lpstr>Arial</vt:lpstr>
      <vt:lpstr>Open Sans Italics</vt:lpstr>
      <vt:lpstr>Open Sans Bold</vt:lpstr>
      <vt:lpstr>Open Sans</vt:lpstr>
      <vt:lpstr>Adam Script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Greek Word processing software</dc:title>
  <cp:keywords>, docId:839715A7F6AD2D1843598454C42319D5</cp:keywords>
  <cp:lastModifiedBy>Georgina Karaoli</cp:lastModifiedBy>
  <cp:revision>2</cp:revision>
  <dcterms:created xsi:type="dcterms:W3CDTF">2006-08-16T00:00:00Z</dcterms:created>
  <dcterms:modified xsi:type="dcterms:W3CDTF">2023-12-04T12:17:16Z</dcterms:modified>
  <dc:identifier>DAF2BOo_zh8</dc:identifier>
</cp:coreProperties>
</file>