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Calibri" panose="020F0502020204030204" pitchFamily="34" charset="0"/>
      <p:regular r:id="rId11"/>
      <p:bold r:id="rId12"/>
      <p:italic r:id="rId13"/>
      <p:boldItalic r:id="rId14"/>
    </p:embeddedFont>
    <p:embeddedFont>
      <p:font typeface="Glacial Indifference" panose="020B0604020202020204" charset="0"/>
      <p:regular r:id="rId15"/>
    </p:embeddedFont>
    <p:embeddedFont>
      <p:font typeface="Open Sans" panose="020B0606030504020204" pitchFamily="34" charset="0"/>
      <p:regular r:id="rId16"/>
      <p:bold r:id="rId17"/>
    </p:embeddedFont>
    <p:embeddedFont>
      <p:font typeface="Open Sans Bold" panose="020B0806030504020204" charset="0"/>
      <p:regular r:id="rId18"/>
    </p:embeddedFont>
    <p:embeddedFont>
      <p:font typeface="Open Sans Italics" panose="020B0604020202020204" charset="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2" d="100"/>
          <a:sy n="52" d="100"/>
        </p:scale>
        <p:origin x="8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Κάντε κλικ για να επεξεργαστείτε το στυλ του κύριου τίτλου</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Κάντε κλικ για να επεξεργαστείτε τα στυλ κύριου κειμένου</a:t>
            </a:r>
          </a:p>
          <a:p>
            <a:pPr lvl="1"/>
            <a:r>
              <a:rPr lang="en-US"/>
              <a:t>Δεύτερο επίπεδο</a:t>
            </a:r>
          </a:p>
          <a:p>
            <a:pPr lvl="2"/>
            <a:r>
              <a:rPr lang="en-US"/>
              <a:t>Τρίτο επίπεδο</a:t>
            </a:r>
          </a:p>
          <a:p>
            <a:pPr lvl="3"/>
            <a:r>
              <a:rPr lang="en-US"/>
              <a:t>Τέταρτο επίπεδο</a:t>
            </a:r>
          </a:p>
          <a:p>
            <a:pPr lvl="4"/>
            <a:r>
              <a:rPr lang="en-US"/>
              <a:t>Πέμπτο επίπεδο</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12/4/2023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png"/><Relationship Id="rId9"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hyperlink" Target="http://www.remove.bg" TargetMode="External"/><Relationship Id="rId5" Type="http://schemas.openxmlformats.org/officeDocument/2006/relationships/image" Target="../media/image13.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hyperlink" Target="http://www.canva.com" TargetMode="External"/><Relationship Id="rId4" Type="http://schemas.openxmlformats.org/officeDocument/2006/relationships/image" Target="../media/image5.png"/><Relationship Id="rId9" Type="http://schemas.openxmlformats.org/officeDocument/2006/relationships/image" Target="../media/image17.sv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4.png"/><Relationship Id="rId7"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0" y="4489596"/>
            <a:ext cx="4059584" cy="5797404"/>
          </a:xfrm>
          <a:custGeom>
            <a:avLst/>
            <a:gdLst/>
            <a:ahLst/>
            <a:cxnLst/>
            <a:rect l="l" t="t" r="r" b="b"/>
            <a:pathLst>
              <a:path w="4059584" h="5797404">
                <a:moveTo>
                  <a:pt x="0" y="0"/>
                </a:moveTo>
                <a:lnTo>
                  <a:pt x="4059584" y="0"/>
                </a:lnTo>
                <a:lnTo>
                  <a:pt x="4059584" y="5797404"/>
                </a:lnTo>
                <a:lnTo>
                  <a:pt x="0" y="5797404"/>
                </a:lnTo>
                <a:lnTo>
                  <a:pt x="0" y="0"/>
                </a:lnTo>
                <a:close/>
              </a:path>
            </a:pathLst>
          </a:custGeom>
          <a:blipFill>
            <a:blip r:embed="rId3"/>
            <a:stretch>
              <a:fillRect/>
            </a:stretch>
          </a:blipFill>
        </p:spPr>
        <p:txBody>
          <a:bodyPr/>
          <a:lstStyle/>
          <a:p>
            <a:endParaRPr lang="en-CY"/>
          </a:p>
        </p:txBody>
      </p:sp>
      <p:sp>
        <p:nvSpPr>
          <p:cNvPr id="4" name="Freeform 4"/>
          <p:cNvSpPr/>
          <p:nvPr/>
        </p:nvSpPr>
        <p:spPr>
          <a:xfrm>
            <a:off x="10560599" y="9453894"/>
            <a:ext cx="7175130" cy="659999"/>
          </a:xfrm>
          <a:custGeom>
            <a:avLst/>
            <a:gdLst/>
            <a:ahLst/>
            <a:cxnLst/>
            <a:rect l="l" t="t" r="r" b="b"/>
            <a:pathLst>
              <a:path w="7175130" h="659999">
                <a:moveTo>
                  <a:pt x="0" y="0"/>
                </a:moveTo>
                <a:lnTo>
                  <a:pt x="7175130" y="0"/>
                </a:lnTo>
                <a:lnTo>
                  <a:pt x="7175130" y="659999"/>
                </a:lnTo>
                <a:lnTo>
                  <a:pt x="0" y="659999"/>
                </a:lnTo>
                <a:lnTo>
                  <a:pt x="0" y="0"/>
                </a:lnTo>
                <a:close/>
              </a:path>
            </a:pathLst>
          </a:custGeom>
          <a:blipFill>
            <a:blip r:embed="rId4"/>
            <a:stretch>
              <a:fillRect/>
            </a:stretch>
          </a:blipFill>
        </p:spPr>
        <p:txBody>
          <a:bodyPr/>
          <a:lstStyle/>
          <a:p>
            <a:endParaRPr lang="en-CY"/>
          </a:p>
        </p:txBody>
      </p:sp>
      <p:sp>
        <p:nvSpPr>
          <p:cNvPr id="5" name="Freeform 5"/>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5"/>
            <a:stretch>
              <a:fillRect/>
            </a:stretch>
          </a:blipFill>
        </p:spPr>
        <p:txBody>
          <a:bodyPr/>
          <a:lstStyle/>
          <a:p>
            <a:endParaRPr lang="en-CY"/>
          </a:p>
        </p:txBody>
      </p:sp>
      <p:sp>
        <p:nvSpPr>
          <p:cNvPr id="6" name="Freeform 6"/>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6"/>
            <a:stretch>
              <a:fillRect/>
            </a:stretch>
          </a:blipFill>
        </p:spPr>
        <p:txBody>
          <a:bodyPr/>
          <a:lstStyle/>
          <a:p>
            <a:endParaRPr lang="en-CY"/>
          </a:p>
        </p:txBody>
      </p:sp>
      <p:sp>
        <p:nvSpPr>
          <p:cNvPr id="7" name="TextBox 7"/>
          <p:cNvSpPr txBox="1"/>
          <p:nvPr/>
        </p:nvSpPr>
        <p:spPr>
          <a:xfrm>
            <a:off x="10142790" y="8648944"/>
            <a:ext cx="8010747" cy="553211"/>
          </a:xfrm>
          <a:prstGeom prst="rect">
            <a:avLst/>
          </a:prstGeom>
        </p:spPr>
        <p:txBody>
          <a:bodyPr lIns="0" tIns="0" rIns="0" bIns="0" rtlCol="0" anchor="t">
            <a:spAutoFit/>
          </a:bodyPr>
          <a:lstStyle/>
          <a:p>
            <a:pPr algn="ctr">
              <a:lnSpc>
                <a:spcPts val="1521"/>
              </a:lnSpc>
            </a:pPr>
            <a:r>
              <a:rPr lang="en-US" sz="1087">
                <a:solidFill>
                  <a:srgbClr val="000000"/>
                </a:solidFill>
                <a:latin typeface="Glacial Indifference"/>
              </a:rPr>
              <a:t>Χρηματοδοτείται από την Ευρωπαϊκή Ένωση. Ωστόσο, οι απόψεις και οι γνώμες που εκφράζονται είναι αποκλειστικά του/των συγγραφέα/ων και δεν αντανακλούν κατ' ανάγκη τις απόψεις και τις γνώμες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 αυτές. Αριθμός έργου KA220-YOU-000087118</a:t>
            </a:r>
          </a:p>
        </p:txBody>
      </p:sp>
      <p:sp>
        <p:nvSpPr>
          <p:cNvPr id="8" name="TextBox 8"/>
          <p:cNvSpPr txBox="1"/>
          <p:nvPr/>
        </p:nvSpPr>
        <p:spPr>
          <a:xfrm>
            <a:off x="2665326" y="4283175"/>
            <a:ext cx="12957347" cy="1082719"/>
          </a:xfrm>
          <a:prstGeom prst="rect">
            <a:avLst/>
          </a:prstGeom>
        </p:spPr>
        <p:txBody>
          <a:bodyPr lIns="0" tIns="0" rIns="0" bIns="0" rtlCol="0" anchor="t">
            <a:spAutoFit/>
          </a:bodyPr>
          <a:lstStyle/>
          <a:p>
            <a:pPr algn="ctr">
              <a:lnSpc>
                <a:spcPts val="4372"/>
              </a:lnSpc>
            </a:pPr>
            <a:endParaRPr dirty="0"/>
          </a:p>
          <a:p>
            <a:pPr algn="ctr">
              <a:lnSpc>
                <a:spcPts val="4372"/>
              </a:lnSpc>
              <a:spcBef>
                <a:spcPct val="0"/>
              </a:spcBef>
            </a:pPr>
            <a:r>
              <a:rPr lang="en-US" sz="3123" dirty="0" err="1">
                <a:solidFill>
                  <a:srgbClr val="000000"/>
                </a:solidFill>
                <a:latin typeface="Open Sans"/>
              </a:rPr>
              <a:t>Το</a:t>
            </a:r>
            <a:r>
              <a:rPr lang="en-US" sz="3123" dirty="0">
                <a:solidFill>
                  <a:srgbClr val="000000"/>
                </a:solidFill>
                <a:latin typeface="Open Sans"/>
              </a:rPr>
              <a:t> </a:t>
            </a:r>
            <a:r>
              <a:rPr lang="en-US" sz="3123" dirty="0" err="1">
                <a:solidFill>
                  <a:srgbClr val="000000"/>
                </a:solidFill>
                <a:latin typeface="Open Sans"/>
              </a:rPr>
              <a:t>κοινωνικό</a:t>
            </a:r>
            <a:r>
              <a:rPr lang="en-US" sz="3123" dirty="0">
                <a:solidFill>
                  <a:srgbClr val="000000"/>
                </a:solidFill>
                <a:latin typeface="Open Sans"/>
              </a:rPr>
              <a:t> </a:t>
            </a:r>
            <a:r>
              <a:rPr lang="en-US" sz="3123" dirty="0" err="1">
                <a:solidFill>
                  <a:srgbClr val="000000"/>
                </a:solidFill>
                <a:latin typeface="Open Sans"/>
              </a:rPr>
              <a:t>δίκτυο</a:t>
            </a:r>
            <a:r>
              <a:rPr lang="en-US" sz="3123" dirty="0">
                <a:solidFill>
                  <a:srgbClr val="000000"/>
                </a:solidFill>
                <a:latin typeface="Open Sans"/>
              </a:rPr>
              <a:t> </a:t>
            </a:r>
            <a:r>
              <a:rPr lang="el-GR" sz="3123" dirty="0">
                <a:solidFill>
                  <a:srgbClr val="000000"/>
                </a:solidFill>
                <a:latin typeface="Open Sans"/>
              </a:rPr>
              <a:t>για επαγγελματική δικτύωση</a:t>
            </a:r>
            <a:endParaRPr lang="en-US" sz="3123" dirty="0">
              <a:solidFill>
                <a:srgbClr val="000000"/>
              </a:solidFill>
              <a:latin typeface="Open Sans"/>
            </a:endParaRPr>
          </a:p>
        </p:txBody>
      </p:sp>
      <p:sp>
        <p:nvSpPr>
          <p:cNvPr id="9" name="TextBox 9"/>
          <p:cNvSpPr txBox="1"/>
          <p:nvPr/>
        </p:nvSpPr>
        <p:spPr>
          <a:xfrm>
            <a:off x="2665326" y="3292652"/>
            <a:ext cx="12957347" cy="1409744"/>
          </a:xfrm>
          <a:prstGeom prst="rect">
            <a:avLst/>
          </a:prstGeom>
        </p:spPr>
        <p:txBody>
          <a:bodyPr lIns="0" tIns="0" rIns="0" bIns="0" rtlCol="0" anchor="t">
            <a:spAutoFit/>
          </a:bodyPr>
          <a:lstStyle/>
          <a:p>
            <a:pPr algn="ctr">
              <a:lnSpc>
                <a:spcPts val="5772"/>
              </a:lnSpc>
            </a:pPr>
            <a:r>
              <a:rPr lang="en-US" sz="4123">
                <a:solidFill>
                  <a:srgbClr val="000000"/>
                </a:solidFill>
                <a:latin typeface="Open Sans Bold"/>
              </a:rPr>
              <a:t>Ενότητα 2 </a:t>
            </a:r>
          </a:p>
          <a:p>
            <a:pPr algn="ctr">
              <a:lnSpc>
                <a:spcPts val="5772"/>
              </a:lnSpc>
              <a:spcBef>
                <a:spcPct val="0"/>
              </a:spcBef>
            </a:pPr>
            <a:r>
              <a:rPr lang="en-US" sz="4123">
                <a:solidFill>
                  <a:srgbClr val="000000"/>
                </a:solidFill>
                <a:latin typeface="Open Sans Bold"/>
              </a:rPr>
              <a:t>LinkedIn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3744349" y="5549544"/>
            <a:ext cx="1125925" cy="1087029"/>
          </a:xfrm>
          <a:custGeom>
            <a:avLst/>
            <a:gdLst/>
            <a:ahLst/>
            <a:cxnLst/>
            <a:rect l="l" t="t" r="r" b="b"/>
            <a:pathLst>
              <a:path w="1125925" h="1087029">
                <a:moveTo>
                  <a:pt x="0" y="0"/>
                </a:moveTo>
                <a:lnTo>
                  <a:pt x="1125925" y="0"/>
                </a:lnTo>
                <a:lnTo>
                  <a:pt x="1125925" y="1087029"/>
                </a:lnTo>
                <a:lnTo>
                  <a:pt x="0" y="108702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Y"/>
          </a:p>
        </p:txBody>
      </p:sp>
      <p:sp>
        <p:nvSpPr>
          <p:cNvPr id="6" name="Freeform 6"/>
          <p:cNvSpPr/>
          <p:nvPr/>
        </p:nvSpPr>
        <p:spPr>
          <a:xfrm>
            <a:off x="8594300" y="5671404"/>
            <a:ext cx="1099397" cy="1087029"/>
          </a:xfrm>
          <a:custGeom>
            <a:avLst/>
            <a:gdLst/>
            <a:ahLst/>
            <a:cxnLst/>
            <a:rect l="l" t="t" r="r" b="b"/>
            <a:pathLst>
              <a:path w="1099397" h="1087029">
                <a:moveTo>
                  <a:pt x="0" y="0"/>
                </a:moveTo>
                <a:lnTo>
                  <a:pt x="1099398" y="0"/>
                </a:lnTo>
                <a:lnTo>
                  <a:pt x="1099398" y="1087029"/>
                </a:lnTo>
                <a:lnTo>
                  <a:pt x="0" y="108702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Y"/>
          </a:p>
        </p:txBody>
      </p:sp>
      <p:sp>
        <p:nvSpPr>
          <p:cNvPr id="7" name="Freeform 7"/>
          <p:cNvSpPr/>
          <p:nvPr/>
        </p:nvSpPr>
        <p:spPr>
          <a:xfrm>
            <a:off x="13435080" y="5549544"/>
            <a:ext cx="1087029" cy="1087029"/>
          </a:xfrm>
          <a:custGeom>
            <a:avLst/>
            <a:gdLst/>
            <a:ahLst/>
            <a:cxnLst/>
            <a:rect l="l" t="t" r="r" b="b"/>
            <a:pathLst>
              <a:path w="1087029" h="1087029">
                <a:moveTo>
                  <a:pt x="0" y="0"/>
                </a:moveTo>
                <a:lnTo>
                  <a:pt x="1087029" y="0"/>
                </a:lnTo>
                <a:lnTo>
                  <a:pt x="1087029" y="1087029"/>
                </a:lnTo>
                <a:lnTo>
                  <a:pt x="0" y="1087029"/>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CY"/>
          </a:p>
        </p:txBody>
      </p:sp>
      <p:sp>
        <p:nvSpPr>
          <p:cNvPr id="8" name="TextBox 8"/>
          <p:cNvSpPr txBox="1"/>
          <p:nvPr/>
        </p:nvSpPr>
        <p:spPr>
          <a:xfrm>
            <a:off x="301039" y="1854548"/>
            <a:ext cx="16586524" cy="2594236"/>
          </a:xfrm>
          <a:prstGeom prst="rect">
            <a:avLst/>
          </a:prstGeom>
        </p:spPr>
        <p:txBody>
          <a:bodyPr wrap="square" lIns="0" tIns="0" rIns="0" bIns="0" rtlCol="0" anchor="t">
            <a:spAutoFit/>
          </a:bodyPr>
          <a:lstStyle/>
          <a:p>
            <a:pPr>
              <a:lnSpc>
                <a:spcPts val="4092"/>
              </a:lnSpc>
            </a:pPr>
            <a:r>
              <a:rPr lang="en-US" sz="2800" dirty="0" err="1">
                <a:solidFill>
                  <a:srgbClr val="000000"/>
                </a:solidFill>
                <a:latin typeface="Open Sans"/>
              </a:rPr>
              <a:t>Είν</a:t>
            </a:r>
            <a:r>
              <a:rPr lang="en-US" sz="2800" dirty="0">
                <a:solidFill>
                  <a:srgbClr val="000000"/>
                </a:solidFill>
                <a:latin typeface="Open Sans"/>
              </a:rPr>
              <a:t>αι ένα κοινωνικό δίκτυο</a:t>
            </a:r>
            <a:r>
              <a:rPr lang="el-GR" sz="2800" dirty="0">
                <a:solidFill>
                  <a:srgbClr val="000000"/>
                </a:solidFill>
                <a:latin typeface="Open Sans"/>
              </a:rPr>
              <a:t> για επαγγελματική δικτύωση</a:t>
            </a:r>
            <a:r>
              <a:rPr lang="en-US" sz="2800" dirty="0">
                <a:solidFill>
                  <a:srgbClr val="000000"/>
                </a:solidFill>
                <a:latin typeface="Open Sans"/>
              </a:rPr>
              <a:t> που δημιουργήθηκε για να βοηθήσει τους ανθρώπους να δημιουργήσουν και να διατηρήσουν επαγγελματικές συνδέσεις, να αναζητήσουν ευκαιρίες εργασίας, να μοιραστούν πληροφορίες που σχετίζονται με την εργασία και να συνεργαστούν στο πλαίσιο του επαγγελματικού κόσμου. </a:t>
            </a:r>
          </a:p>
          <a:p>
            <a:pPr>
              <a:lnSpc>
                <a:spcPts val="4092"/>
              </a:lnSpc>
              <a:spcBef>
                <a:spcPct val="0"/>
              </a:spcBef>
            </a:pPr>
            <a:r>
              <a:rPr lang="en-US" sz="2800" dirty="0" err="1">
                <a:solidFill>
                  <a:srgbClr val="000000"/>
                </a:solidFill>
                <a:latin typeface="Open Sans"/>
              </a:rPr>
              <a:t>Το</a:t>
            </a:r>
            <a:r>
              <a:rPr lang="en-US" sz="2800" dirty="0">
                <a:solidFill>
                  <a:srgbClr val="000000"/>
                </a:solidFill>
                <a:latin typeface="Open Sans"/>
              </a:rPr>
              <a:t> 84% </a:t>
            </a:r>
            <a:r>
              <a:rPr lang="en-US" sz="2800" dirty="0" err="1">
                <a:solidFill>
                  <a:srgbClr val="000000"/>
                </a:solidFill>
                <a:latin typeface="Open Sans"/>
              </a:rPr>
              <a:t>των</a:t>
            </a:r>
            <a:r>
              <a:rPr lang="en-US" sz="2800" dirty="0">
                <a:solidFill>
                  <a:srgbClr val="000000"/>
                </a:solidFill>
                <a:latin typeface="Open Sans"/>
              </a:rPr>
              <a:t> α</a:t>
            </a:r>
            <a:r>
              <a:rPr lang="en-US" sz="2800" dirty="0" err="1">
                <a:solidFill>
                  <a:srgbClr val="000000"/>
                </a:solidFill>
                <a:latin typeface="Open Sans"/>
              </a:rPr>
              <a:t>τόμων</a:t>
            </a:r>
            <a:r>
              <a:rPr lang="en-US" sz="2800" dirty="0">
                <a:solidFill>
                  <a:srgbClr val="000000"/>
                </a:solidFill>
                <a:latin typeface="Open Sans"/>
              </a:rPr>
              <a:t> π</a:t>
            </a:r>
            <a:r>
              <a:rPr lang="en-US" sz="2800" dirty="0" err="1">
                <a:solidFill>
                  <a:srgbClr val="000000"/>
                </a:solidFill>
                <a:latin typeface="Open Sans"/>
              </a:rPr>
              <a:t>ου</a:t>
            </a:r>
            <a:r>
              <a:rPr lang="en-US" sz="2800" dirty="0">
                <a:solidFill>
                  <a:srgbClr val="000000"/>
                </a:solidFill>
                <a:latin typeface="Open Sans"/>
              </a:rPr>
              <a:t> ανα</a:t>
            </a:r>
            <a:r>
              <a:rPr lang="en-US" sz="2800" dirty="0" err="1">
                <a:solidFill>
                  <a:srgbClr val="000000"/>
                </a:solidFill>
                <a:latin typeface="Open Sans"/>
              </a:rPr>
              <a:t>ζήτησ</a:t>
            </a:r>
            <a:r>
              <a:rPr lang="en-US" sz="2800" dirty="0">
                <a:solidFill>
                  <a:srgbClr val="000000"/>
                </a:solidFill>
                <a:latin typeface="Open Sans"/>
              </a:rPr>
              <a:t>αν εργασία σε κοινωνικά δίκτυα την βρήκαν χάρη στο </a:t>
            </a:r>
            <a:r>
              <a:rPr lang="en-US" sz="2923" dirty="0">
                <a:solidFill>
                  <a:srgbClr val="000000"/>
                </a:solidFill>
                <a:latin typeface="Open Sans"/>
              </a:rPr>
              <a:t>LinkedIn!</a:t>
            </a:r>
          </a:p>
        </p:txBody>
      </p:sp>
      <p:sp>
        <p:nvSpPr>
          <p:cNvPr id="9" name="TextBox 9"/>
          <p:cNvSpPr txBox="1"/>
          <p:nvPr/>
        </p:nvSpPr>
        <p:spPr>
          <a:xfrm>
            <a:off x="536277" y="1159833"/>
            <a:ext cx="5613800"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Τι</a:t>
            </a:r>
            <a:r>
              <a:rPr lang="en-US" sz="3123" dirty="0">
                <a:solidFill>
                  <a:srgbClr val="000000"/>
                </a:solidFill>
                <a:latin typeface="Open Sans Bold"/>
              </a:rPr>
              <a:t> </a:t>
            </a:r>
            <a:r>
              <a:rPr lang="en-US" sz="3123" dirty="0" err="1">
                <a:solidFill>
                  <a:srgbClr val="000000"/>
                </a:solidFill>
                <a:latin typeface="Open Sans Bold"/>
              </a:rPr>
              <a:t>είν</a:t>
            </a:r>
            <a:r>
              <a:rPr lang="en-US" sz="3123" dirty="0">
                <a:solidFill>
                  <a:srgbClr val="000000"/>
                </a:solidFill>
                <a:latin typeface="Open Sans Bold"/>
              </a:rPr>
              <a:t>αι το LinkedIn;</a:t>
            </a:r>
          </a:p>
        </p:txBody>
      </p:sp>
      <p:sp>
        <p:nvSpPr>
          <p:cNvPr id="10" name="TextBox 10"/>
          <p:cNvSpPr txBox="1"/>
          <p:nvPr/>
        </p:nvSpPr>
        <p:spPr>
          <a:xfrm>
            <a:off x="558400" y="4613231"/>
            <a:ext cx="4499570" cy="530269"/>
          </a:xfrm>
          <a:prstGeom prst="rect">
            <a:avLst/>
          </a:prstGeom>
        </p:spPr>
        <p:txBody>
          <a:bodyPr lIns="0" tIns="0" rIns="0" bIns="0" rtlCol="0" anchor="t">
            <a:spAutoFit/>
          </a:bodyPr>
          <a:lstStyle/>
          <a:p>
            <a:pPr>
              <a:lnSpc>
                <a:spcPts val="4372"/>
              </a:lnSpc>
              <a:spcBef>
                <a:spcPct val="0"/>
              </a:spcBef>
            </a:pPr>
            <a:r>
              <a:rPr lang="en-US" sz="3123" dirty="0" err="1">
                <a:solidFill>
                  <a:srgbClr val="000000"/>
                </a:solidFill>
                <a:latin typeface="Open Sans Bold"/>
              </a:rPr>
              <a:t>Ποι</a:t>
            </a:r>
            <a:r>
              <a:rPr lang="en-US" sz="3123" dirty="0">
                <a:solidFill>
                  <a:srgbClr val="000000"/>
                </a:solidFill>
                <a:latin typeface="Open Sans Bold"/>
              </a:rPr>
              <a:t>α είναι τα οφέλη;</a:t>
            </a:r>
          </a:p>
        </p:txBody>
      </p:sp>
      <p:sp>
        <p:nvSpPr>
          <p:cNvPr id="11" name="TextBox 11"/>
          <p:cNvSpPr txBox="1"/>
          <p:nvPr/>
        </p:nvSpPr>
        <p:spPr>
          <a:xfrm>
            <a:off x="2285302" y="6758433"/>
            <a:ext cx="4044020" cy="2545123"/>
          </a:xfrm>
          <a:prstGeom prst="rect">
            <a:avLst/>
          </a:prstGeom>
        </p:spPr>
        <p:txBody>
          <a:bodyPr lIns="0" tIns="0" rIns="0" bIns="0" rtlCol="0" anchor="t">
            <a:spAutoFit/>
          </a:bodyPr>
          <a:lstStyle/>
          <a:p>
            <a:pPr algn="ctr">
              <a:lnSpc>
                <a:spcPts val="4092"/>
              </a:lnSpc>
            </a:pPr>
            <a:r>
              <a:rPr lang="en-US" sz="2923">
                <a:solidFill>
                  <a:srgbClr val="000000"/>
                </a:solidFill>
                <a:latin typeface="Open Sans Bold"/>
              </a:rPr>
              <a:t>Επαγγελματική δικτύωση</a:t>
            </a:r>
          </a:p>
          <a:p>
            <a:pPr algn="ctr">
              <a:lnSpc>
                <a:spcPts val="4092"/>
              </a:lnSpc>
              <a:spcBef>
                <a:spcPct val="0"/>
              </a:spcBef>
            </a:pPr>
            <a:r>
              <a:rPr lang="en-US" sz="2923">
                <a:solidFill>
                  <a:srgbClr val="000000"/>
                </a:solidFill>
                <a:latin typeface="Open Sans"/>
              </a:rPr>
              <a:t>Κάντε συνδέσεις με συναδέλφους, προσλήψεις και εταιρείες</a:t>
            </a:r>
          </a:p>
        </p:txBody>
      </p:sp>
      <p:sp>
        <p:nvSpPr>
          <p:cNvPr id="12" name="TextBox 12"/>
          <p:cNvSpPr txBox="1"/>
          <p:nvPr/>
        </p:nvSpPr>
        <p:spPr>
          <a:xfrm>
            <a:off x="7121989" y="7015607"/>
            <a:ext cx="4044020" cy="1516423"/>
          </a:xfrm>
          <a:prstGeom prst="rect">
            <a:avLst/>
          </a:prstGeom>
        </p:spPr>
        <p:txBody>
          <a:bodyPr lIns="0" tIns="0" rIns="0" bIns="0" rtlCol="0" anchor="t">
            <a:spAutoFit/>
          </a:bodyPr>
          <a:lstStyle/>
          <a:p>
            <a:pPr algn="ctr">
              <a:lnSpc>
                <a:spcPts val="4092"/>
              </a:lnSpc>
            </a:pPr>
            <a:r>
              <a:rPr lang="en-US" sz="2923" dirty="0" err="1">
                <a:solidFill>
                  <a:srgbClr val="000000"/>
                </a:solidFill>
                <a:latin typeface="Open Sans Bold"/>
              </a:rPr>
              <a:t>Ευκ</a:t>
            </a:r>
            <a:r>
              <a:rPr lang="en-US" sz="2923" dirty="0">
                <a:solidFill>
                  <a:srgbClr val="000000"/>
                </a:solidFill>
                <a:latin typeface="Open Sans Bold"/>
              </a:rPr>
              <a:t>αιρίες καριέρας</a:t>
            </a:r>
          </a:p>
          <a:p>
            <a:pPr algn="ctr">
              <a:lnSpc>
                <a:spcPts val="4092"/>
              </a:lnSpc>
              <a:spcBef>
                <a:spcPct val="0"/>
              </a:spcBef>
            </a:pPr>
            <a:r>
              <a:rPr lang="en-US" sz="2923" dirty="0" err="1">
                <a:solidFill>
                  <a:srgbClr val="000000"/>
                </a:solidFill>
                <a:latin typeface="Open Sans"/>
              </a:rPr>
              <a:t>Βρείτε</a:t>
            </a:r>
            <a:r>
              <a:rPr lang="en-US" sz="2923" dirty="0">
                <a:solidFill>
                  <a:srgbClr val="000000"/>
                </a:solidFill>
                <a:latin typeface="Open Sans"/>
              </a:rPr>
              <a:t> π</a:t>
            </a:r>
            <a:r>
              <a:rPr lang="en-US" sz="2923" dirty="0" err="1">
                <a:solidFill>
                  <a:srgbClr val="000000"/>
                </a:solidFill>
                <a:latin typeface="Open Sans"/>
              </a:rPr>
              <a:t>ροσφορές</a:t>
            </a:r>
            <a:r>
              <a:rPr lang="en-US" sz="2923" dirty="0">
                <a:solidFill>
                  <a:srgbClr val="000000"/>
                </a:solidFill>
                <a:latin typeface="Open Sans"/>
              </a:rPr>
              <a:t> </a:t>
            </a:r>
            <a:r>
              <a:rPr lang="en-US" sz="2923" dirty="0" err="1">
                <a:solidFill>
                  <a:srgbClr val="000000"/>
                </a:solidFill>
                <a:latin typeface="Open Sans"/>
              </a:rPr>
              <a:t>εργ</a:t>
            </a:r>
            <a:r>
              <a:rPr lang="en-US" sz="2923" dirty="0">
                <a:solidFill>
                  <a:srgbClr val="000000"/>
                </a:solidFill>
                <a:latin typeface="Open Sans"/>
              </a:rPr>
              <a:t>ασίας που ταιριάζουν στο προφίλ σας</a:t>
            </a:r>
          </a:p>
        </p:txBody>
      </p:sp>
      <p:sp>
        <p:nvSpPr>
          <p:cNvPr id="13" name="TextBox 13"/>
          <p:cNvSpPr txBox="1"/>
          <p:nvPr/>
        </p:nvSpPr>
        <p:spPr>
          <a:xfrm>
            <a:off x="11956585" y="6758433"/>
            <a:ext cx="4044020" cy="2030773"/>
          </a:xfrm>
          <a:prstGeom prst="rect">
            <a:avLst/>
          </a:prstGeom>
        </p:spPr>
        <p:txBody>
          <a:bodyPr lIns="0" tIns="0" rIns="0" bIns="0" rtlCol="0" anchor="t">
            <a:spAutoFit/>
          </a:bodyPr>
          <a:lstStyle/>
          <a:p>
            <a:pPr algn="ctr">
              <a:lnSpc>
                <a:spcPts val="4092"/>
              </a:lnSpc>
            </a:pPr>
            <a:r>
              <a:rPr lang="en-US" sz="2923">
                <a:solidFill>
                  <a:srgbClr val="000000"/>
                </a:solidFill>
                <a:latin typeface="Open Sans Bold"/>
              </a:rPr>
              <a:t>Επαγγελματική προβολή</a:t>
            </a:r>
          </a:p>
          <a:p>
            <a:pPr algn="ctr">
              <a:lnSpc>
                <a:spcPts val="4092"/>
              </a:lnSpc>
              <a:spcBef>
                <a:spcPct val="0"/>
              </a:spcBef>
            </a:pPr>
            <a:r>
              <a:rPr lang="en-US" sz="2923">
                <a:solidFill>
                  <a:srgbClr val="000000"/>
                </a:solidFill>
                <a:latin typeface="Open Sans"/>
              </a:rPr>
              <a:t>Αναδείξτε την εμπειρία και τις δεξιότητές σας για να ενισχύσετε το προφίλ σας</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7262677" y="3766799"/>
            <a:ext cx="9653723" cy="5761396"/>
          </a:xfrm>
          <a:custGeom>
            <a:avLst/>
            <a:gdLst/>
            <a:ahLst/>
            <a:cxnLst/>
            <a:rect l="l" t="t" r="r" b="b"/>
            <a:pathLst>
              <a:path w="9966476" h="5940816">
                <a:moveTo>
                  <a:pt x="0" y="0"/>
                </a:moveTo>
                <a:lnTo>
                  <a:pt x="9966476" y="0"/>
                </a:lnTo>
                <a:lnTo>
                  <a:pt x="9966476" y="5940816"/>
                </a:lnTo>
                <a:lnTo>
                  <a:pt x="0" y="5940816"/>
                </a:lnTo>
                <a:lnTo>
                  <a:pt x="0" y="0"/>
                </a:lnTo>
                <a:close/>
              </a:path>
            </a:pathLst>
          </a:custGeom>
          <a:blipFill>
            <a:blip r:embed="rId5"/>
            <a:stretch>
              <a:fillRect t="-3601" r="-630"/>
            </a:stretch>
          </a:blipFill>
          <a:ln w="38100" cap="sq">
            <a:solidFill>
              <a:srgbClr val="000000"/>
            </a:solidFill>
            <a:prstDash val="solid"/>
            <a:miter/>
          </a:ln>
        </p:spPr>
        <p:txBody>
          <a:bodyPr/>
          <a:lstStyle/>
          <a:p>
            <a:endParaRPr lang="en-CY"/>
          </a:p>
        </p:txBody>
      </p:sp>
      <p:sp>
        <p:nvSpPr>
          <p:cNvPr id="6" name="TextBox 6"/>
          <p:cNvSpPr txBox="1"/>
          <p:nvPr/>
        </p:nvSpPr>
        <p:spPr>
          <a:xfrm>
            <a:off x="553621" y="2064178"/>
            <a:ext cx="15537675" cy="487723"/>
          </a:xfrm>
          <a:prstGeom prst="rect">
            <a:avLst/>
          </a:prstGeom>
        </p:spPr>
        <p:txBody>
          <a:bodyPr lIns="0" tIns="0" rIns="0" bIns="0" rtlCol="0" anchor="t">
            <a:spAutoFit/>
          </a:bodyPr>
          <a:lstStyle/>
          <a:p>
            <a:pPr>
              <a:lnSpc>
                <a:spcPts val="4092"/>
              </a:lnSpc>
              <a:spcBef>
                <a:spcPct val="0"/>
              </a:spcBef>
            </a:pPr>
            <a:r>
              <a:rPr lang="en-US" sz="2923" dirty="0" err="1">
                <a:solidFill>
                  <a:srgbClr val="000000"/>
                </a:solidFill>
                <a:latin typeface="Open Sans"/>
              </a:rPr>
              <a:t>Μετ</a:t>
            </a:r>
            <a:r>
              <a:rPr lang="en-US" sz="2923" dirty="0">
                <a:solidFill>
                  <a:srgbClr val="000000"/>
                </a:solidFill>
                <a:latin typeface="Open Sans"/>
              </a:rPr>
              <a:t>αβείτε στη διεύθυνση www.linkedin.com, συμπληρώστε τα πεδία με τα προσωπικά σας στοιχεία και κάντε κλικ στο "Εγγραφή".</a:t>
            </a:r>
          </a:p>
        </p:txBody>
      </p:sp>
      <p:sp>
        <p:nvSpPr>
          <p:cNvPr id="7" name="TextBox 7"/>
          <p:cNvSpPr txBox="1"/>
          <p:nvPr/>
        </p:nvSpPr>
        <p:spPr>
          <a:xfrm>
            <a:off x="553622" y="1351324"/>
            <a:ext cx="96571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Δημιουργήστε</a:t>
            </a:r>
            <a:r>
              <a:rPr lang="en-US" sz="3123" dirty="0">
                <a:solidFill>
                  <a:srgbClr val="000000"/>
                </a:solidFill>
                <a:latin typeface="Open Sans Bold"/>
              </a:rPr>
              <a:t> </a:t>
            </a:r>
            <a:r>
              <a:rPr lang="en-US" sz="3123" dirty="0" err="1">
                <a:solidFill>
                  <a:srgbClr val="000000"/>
                </a:solidFill>
                <a:latin typeface="Open Sans Bold"/>
              </a:rPr>
              <a:t>έν</a:t>
            </a:r>
            <a:r>
              <a:rPr lang="en-US" sz="3123" dirty="0">
                <a:solidFill>
                  <a:srgbClr val="000000"/>
                </a:solidFill>
                <a:latin typeface="Open Sans Bold"/>
              </a:rPr>
              <a:t>α προφίλ στο LinkedIn</a:t>
            </a:r>
          </a:p>
        </p:txBody>
      </p:sp>
      <p:sp>
        <p:nvSpPr>
          <p:cNvPr id="8" name="TextBox 8"/>
          <p:cNvSpPr txBox="1"/>
          <p:nvPr/>
        </p:nvSpPr>
        <p:spPr>
          <a:xfrm>
            <a:off x="457200" y="3652407"/>
            <a:ext cx="6210077" cy="4171591"/>
          </a:xfrm>
          <a:prstGeom prst="rect">
            <a:avLst/>
          </a:prstGeom>
        </p:spPr>
        <p:txBody>
          <a:bodyPr lIns="0" tIns="0" rIns="0" bIns="0" rtlCol="0" anchor="t">
            <a:spAutoFit/>
          </a:bodyPr>
          <a:lstStyle/>
          <a:p>
            <a:pPr marL="457200" indent="-457200">
              <a:lnSpc>
                <a:spcPts val="4092"/>
              </a:lnSpc>
              <a:buFont typeface="Arial" panose="020B0604020202020204" pitchFamily="34" charset="0"/>
              <a:buChar char="•"/>
            </a:pPr>
            <a:r>
              <a:rPr lang="en-US" sz="2923" dirty="0" err="1">
                <a:solidFill>
                  <a:srgbClr val="000000"/>
                </a:solidFill>
                <a:latin typeface="Open Sans"/>
              </a:rPr>
              <a:t>Χρησιμο</a:t>
            </a:r>
            <a:r>
              <a:rPr lang="en-US" sz="2923" dirty="0">
                <a:solidFill>
                  <a:srgbClr val="000000"/>
                </a:solidFill>
                <a:latin typeface="Open Sans"/>
              </a:rPr>
              <a:t>ποιήστε κατά προτίμηση μια επαγγελματική διεύθυνση ηλεκτρονικού ταχυδρομείου. </a:t>
            </a:r>
          </a:p>
          <a:p>
            <a:pPr marL="457200" indent="-457200">
              <a:lnSpc>
                <a:spcPts val="4092"/>
              </a:lnSpc>
              <a:spcBef>
                <a:spcPct val="0"/>
              </a:spcBef>
              <a:buFont typeface="Arial" panose="020B0604020202020204" pitchFamily="34" charset="0"/>
              <a:buChar char="•"/>
            </a:pPr>
            <a:r>
              <a:rPr lang="en-US" sz="2923" dirty="0" err="1">
                <a:solidFill>
                  <a:srgbClr val="000000"/>
                </a:solidFill>
                <a:latin typeface="Open Sans"/>
              </a:rPr>
              <a:t>Θυμηθείτε</a:t>
            </a:r>
            <a:r>
              <a:rPr lang="en-US" sz="2923" dirty="0">
                <a:solidFill>
                  <a:srgbClr val="000000"/>
                </a:solidFill>
                <a:latin typeface="Open Sans"/>
              </a:rPr>
              <a:t> να επιβεβα</a:t>
            </a:r>
            <a:r>
              <a:rPr lang="en-US" sz="2923" dirty="0" err="1">
                <a:solidFill>
                  <a:srgbClr val="000000"/>
                </a:solidFill>
                <a:latin typeface="Open Sans"/>
              </a:rPr>
              <a:t>ιώσετε</a:t>
            </a:r>
            <a:r>
              <a:rPr lang="en-US" sz="2923" dirty="0">
                <a:solidFill>
                  <a:srgbClr val="000000"/>
                </a:solidFill>
                <a:latin typeface="Open Sans"/>
              </a:rPr>
              <a:t> </a:t>
            </a:r>
            <a:r>
              <a:rPr lang="en-US" sz="2923" dirty="0" err="1">
                <a:solidFill>
                  <a:srgbClr val="000000"/>
                </a:solidFill>
                <a:latin typeface="Open Sans"/>
              </a:rPr>
              <a:t>την</a:t>
            </a:r>
            <a:r>
              <a:rPr lang="en-US" sz="2923" dirty="0">
                <a:solidFill>
                  <a:srgbClr val="000000"/>
                </a:solidFill>
                <a:latin typeface="Open Sans"/>
              </a:rPr>
              <a:t> </a:t>
            </a:r>
            <a:r>
              <a:rPr lang="en-US" sz="2923" dirty="0" err="1">
                <a:solidFill>
                  <a:srgbClr val="000000"/>
                </a:solidFill>
                <a:latin typeface="Open Sans"/>
              </a:rPr>
              <a:t>εγγρ</a:t>
            </a:r>
            <a:r>
              <a:rPr lang="en-US" sz="2923" dirty="0">
                <a:solidFill>
                  <a:srgbClr val="000000"/>
                </a:solidFill>
                <a:latin typeface="Open Sans"/>
              </a:rPr>
              <a:t>αφή σας κάνοντας κλικ στο σύνδεσμο που θα λάβετε στο e-mail που θα σας αποσταλεί.</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1" y="2167750"/>
            <a:ext cx="15537675" cy="5116873"/>
          </a:xfrm>
          <a:prstGeom prst="rect">
            <a:avLst/>
          </a:prstGeom>
        </p:spPr>
        <p:txBody>
          <a:bodyPr lIns="0" tIns="0" rIns="0" bIns="0" rtlCol="0" anchor="t">
            <a:spAutoFit/>
          </a:bodyPr>
          <a:lstStyle/>
          <a:p>
            <a:pPr>
              <a:lnSpc>
                <a:spcPts val="4092"/>
              </a:lnSpc>
            </a:pPr>
            <a:r>
              <a:rPr lang="en-US" sz="2923" dirty="0">
                <a:solidFill>
                  <a:srgbClr val="000000"/>
                </a:solidFill>
                <a:latin typeface="Open Sans Italics"/>
              </a:rPr>
              <a:t>Επ</a:t>
            </a:r>
            <a:r>
              <a:rPr lang="en-US" sz="2923" dirty="0" err="1">
                <a:solidFill>
                  <a:srgbClr val="000000"/>
                </a:solidFill>
                <a:latin typeface="Open Sans Italics"/>
              </a:rPr>
              <a:t>ιλέξτε</a:t>
            </a:r>
            <a:r>
              <a:rPr lang="en-US" sz="2923" dirty="0">
                <a:solidFill>
                  <a:srgbClr val="000000"/>
                </a:solidFill>
                <a:latin typeface="Open Sans Italics"/>
              </a:rPr>
              <a:t> </a:t>
            </a:r>
            <a:r>
              <a:rPr lang="en-US" sz="2923" dirty="0" err="1">
                <a:solidFill>
                  <a:srgbClr val="000000"/>
                </a:solidFill>
                <a:latin typeface="Open Sans Italics"/>
              </a:rPr>
              <a:t>τη</a:t>
            </a:r>
            <a:r>
              <a:rPr lang="en-US" sz="2923" dirty="0">
                <a:solidFill>
                  <a:srgbClr val="000000"/>
                </a:solidFill>
                <a:latin typeface="Open Sans Italics"/>
              </a:rPr>
              <a:t> </a:t>
            </a:r>
            <a:r>
              <a:rPr lang="en-US" sz="2923" dirty="0" err="1">
                <a:solidFill>
                  <a:srgbClr val="000000"/>
                </a:solidFill>
                <a:latin typeface="Open Sans Italics"/>
              </a:rPr>
              <a:t>φωτογρ</a:t>
            </a:r>
            <a:r>
              <a:rPr lang="en-US" sz="2923" dirty="0">
                <a:solidFill>
                  <a:srgbClr val="000000"/>
                </a:solidFill>
                <a:latin typeface="Open Sans Italics"/>
              </a:rPr>
              <a:t>αφία προφίλ σας</a:t>
            </a:r>
          </a:p>
          <a:p>
            <a:pPr>
              <a:lnSpc>
                <a:spcPts val="4092"/>
              </a:lnSpc>
            </a:pPr>
            <a:r>
              <a:rPr lang="en-US" sz="2923" dirty="0" err="1">
                <a:solidFill>
                  <a:srgbClr val="000000"/>
                </a:solidFill>
                <a:latin typeface="Open Sans"/>
              </a:rPr>
              <a:t>Αυτή</a:t>
            </a:r>
            <a:r>
              <a:rPr lang="en-US" sz="2923" dirty="0">
                <a:solidFill>
                  <a:srgbClr val="000000"/>
                </a:solidFill>
                <a:latin typeface="Open Sans"/>
              </a:rPr>
              <a:t> </a:t>
            </a:r>
            <a:r>
              <a:rPr lang="en-US" sz="2923" dirty="0" err="1">
                <a:solidFill>
                  <a:srgbClr val="000000"/>
                </a:solidFill>
                <a:latin typeface="Open Sans"/>
              </a:rPr>
              <a:t>είν</a:t>
            </a:r>
            <a:r>
              <a:rPr lang="en-US" sz="2923" dirty="0">
                <a:solidFill>
                  <a:srgbClr val="000000"/>
                </a:solidFill>
                <a:latin typeface="Open Sans"/>
              </a:rPr>
              <a:t>αι η πρώτη εικόνα που θα βλέπουν οι χρήστες όταν επισκέπτονται το προφίλ σας. Πα</a:t>
            </a:r>
            <a:r>
              <a:rPr lang="en-US" sz="2923" dirty="0" err="1">
                <a:solidFill>
                  <a:srgbClr val="000000"/>
                </a:solidFill>
                <a:latin typeface="Open Sans"/>
              </a:rPr>
              <a:t>ίζει</a:t>
            </a:r>
            <a:r>
              <a:rPr lang="en-US" sz="2923" dirty="0">
                <a:solidFill>
                  <a:srgbClr val="000000"/>
                </a:solidFill>
                <a:latin typeface="Open Sans"/>
              </a:rPr>
              <a:t> κα</a:t>
            </a:r>
            <a:r>
              <a:rPr lang="en-US" sz="2923" dirty="0" err="1">
                <a:solidFill>
                  <a:srgbClr val="000000"/>
                </a:solidFill>
                <a:latin typeface="Open Sans"/>
              </a:rPr>
              <a:t>θοριστικό</a:t>
            </a:r>
            <a:r>
              <a:rPr lang="en-US" sz="2923" dirty="0">
                <a:solidFill>
                  <a:srgbClr val="000000"/>
                </a:solidFill>
                <a:latin typeface="Open Sans"/>
              </a:rPr>
              <a:t> </a:t>
            </a:r>
            <a:r>
              <a:rPr lang="en-US" sz="2923" dirty="0" err="1">
                <a:solidFill>
                  <a:srgbClr val="000000"/>
                </a:solidFill>
                <a:latin typeface="Open Sans"/>
              </a:rPr>
              <a:t>ρόλο</a:t>
            </a:r>
            <a:r>
              <a:rPr lang="en-US" sz="2923" dirty="0">
                <a:solidFill>
                  <a:srgbClr val="000000"/>
                </a:solidFill>
                <a:latin typeface="Open Sans"/>
              </a:rPr>
              <a:t> </a:t>
            </a:r>
            <a:r>
              <a:rPr lang="en-US" sz="2923" dirty="0" err="1">
                <a:solidFill>
                  <a:srgbClr val="000000"/>
                </a:solidFill>
                <a:latin typeface="Open Sans"/>
              </a:rPr>
              <a:t>στην</a:t>
            </a:r>
            <a:r>
              <a:rPr lang="en-US" sz="2923" dirty="0">
                <a:solidFill>
                  <a:srgbClr val="000000"/>
                </a:solidFill>
                <a:latin typeface="Open Sans"/>
              </a:rPr>
              <a:t> α</a:t>
            </a:r>
            <a:r>
              <a:rPr lang="en-US" sz="2923" dirty="0" err="1">
                <a:solidFill>
                  <a:srgbClr val="000000"/>
                </a:solidFill>
                <a:latin typeface="Open Sans"/>
              </a:rPr>
              <a:t>ντίληψή</a:t>
            </a:r>
            <a:r>
              <a:rPr lang="en-US" sz="2923" dirty="0">
                <a:solidFill>
                  <a:srgbClr val="000000"/>
                </a:solidFill>
                <a:latin typeface="Open Sans"/>
              </a:rPr>
              <a:t> </a:t>
            </a:r>
            <a:r>
              <a:rPr lang="en-US" sz="2923" dirty="0" err="1">
                <a:solidFill>
                  <a:srgbClr val="000000"/>
                </a:solidFill>
                <a:latin typeface="Open Sans"/>
              </a:rPr>
              <a:t>τους</a:t>
            </a:r>
            <a:r>
              <a:rPr lang="en-US" sz="2923" dirty="0">
                <a:solidFill>
                  <a:srgbClr val="000000"/>
                </a:solidFill>
                <a:latin typeface="Open Sans"/>
              </a:rPr>
              <a:t> </a:t>
            </a:r>
            <a:r>
              <a:rPr lang="en-US" sz="2923" dirty="0" err="1">
                <a:solidFill>
                  <a:srgbClr val="000000"/>
                </a:solidFill>
                <a:latin typeface="Open Sans"/>
              </a:rPr>
              <a:t>γι</a:t>
            </a:r>
            <a:r>
              <a:rPr lang="en-US" sz="2923" dirty="0">
                <a:solidFill>
                  <a:srgbClr val="000000"/>
                </a:solidFill>
                <a:latin typeface="Open Sans"/>
              </a:rPr>
              <a:t>α τον επαγγελματισμό και την προσωπικότητά σας. </a:t>
            </a:r>
          </a:p>
          <a:p>
            <a:pPr>
              <a:lnSpc>
                <a:spcPts val="4092"/>
              </a:lnSpc>
            </a:pPr>
            <a:endParaRPr lang="en-US" sz="2923" dirty="0">
              <a:solidFill>
                <a:srgbClr val="000000"/>
              </a:solidFill>
              <a:latin typeface="Open Sans"/>
            </a:endParaRPr>
          </a:p>
          <a:p>
            <a:pPr marL="631138" lvl="1" indent="-315569">
              <a:lnSpc>
                <a:spcPts val="4092"/>
              </a:lnSpc>
              <a:buFont typeface="Arial"/>
              <a:buChar char="•"/>
            </a:pPr>
            <a:r>
              <a:rPr lang="en-US" sz="2923" dirty="0" err="1">
                <a:solidFill>
                  <a:srgbClr val="000000"/>
                </a:solidFill>
                <a:latin typeface="Open Sans"/>
              </a:rPr>
              <a:t>Πρόσφ</a:t>
            </a:r>
            <a:r>
              <a:rPr lang="en-US" sz="2923" dirty="0">
                <a:solidFill>
                  <a:srgbClr val="000000"/>
                </a:solidFill>
                <a:latin typeface="Open Sans"/>
              </a:rPr>
              <a:t>ατη φωτογραφία</a:t>
            </a:r>
          </a:p>
          <a:p>
            <a:pPr marL="631138" lvl="1" indent="-315569">
              <a:lnSpc>
                <a:spcPts val="4092"/>
              </a:lnSpc>
              <a:buFont typeface="Arial"/>
              <a:buChar char="•"/>
            </a:pPr>
            <a:r>
              <a:rPr lang="en-US" sz="2923" dirty="0">
                <a:solidFill>
                  <a:srgbClr val="000000"/>
                </a:solidFill>
                <a:latin typeface="Open Sans"/>
              </a:rPr>
              <a:t>Κα</a:t>
            </a:r>
            <a:r>
              <a:rPr lang="en-US" sz="2923" dirty="0" err="1">
                <a:solidFill>
                  <a:srgbClr val="000000"/>
                </a:solidFill>
                <a:latin typeface="Open Sans"/>
              </a:rPr>
              <a:t>λά</a:t>
            </a:r>
            <a:r>
              <a:rPr lang="en-US" sz="2923" dirty="0">
                <a:solidFill>
                  <a:srgbClr val="000000"/>
                </a:solidFill>
                <a:latin typeface="Open Sans"/>
              </a:rPr>
              <a:t> πλα</a:t>
            </a:r>
            <a:r>
              <a:rPr lang="en-US" sz="2923" dirty="0" err="1">
                <a:solidFill>
                  <a:srgbClr val="000000"/>
                </a:solidFill>
                <a:latin typeface="Open Sans"/>
              </a:rPr>
              <a:t>ισιωμένο</a:t>
            </a:r>
            <a:endParaRPr lang="en-US" sz="2923" dirty="0">
              <a:solidFill>
                <a:srgbClr val="000000"/>
              </a:solidFill>
              <a:latin typeface="Open Sans"/>
            </a:endParaRPr>
          </a:p>
          <a:p>
            <a:pPr marL="631138" lvl="1" indent="-315569">
              <a:lnSpc>
                <a:spcPts val="4092"/>
              </a:lnSpc>
              <a:buFont typeface="Arial"/>
              <a:buChar char="•"/>
            </a:pPr>
            <a:r>
              <a:rPr lang="en-US" sz="2923" dirty="0">
                <a:solidFill>
                  <a:srgbClr val="000000"/>
                </a:solidFill>
                <a:latin typeface="Open Sans"/>
              </a:rPr>
              <a:t>Επα</a:t>
            </a:r>
            <a:r>
              <a:rPr lang="en-US" sz="2923" dirty="0" err="1">
                <a:solidFill>
                  <a:srgbClr val="000000"/>
                </a:solidFill>
                <a:latin typeface="Open Sans"/>
              </a:rPr>
              <a:t>γγελμ</a:t>
            </a:r>
            <a:r>
              <a:rPr lang="en-US" sz="2923" dirty="0">
                <a:solidFill>
                  <a:srgbClr val="000000"/>
                </a:solidFill>
                <a:latin typeface="Open Sans"/>
              </a:rPr>
              <a:t>ατικό</a:t>
            </a:r>
          </a:p>
          <a:p>
            <a:pPr marL="631138" lvl="1" indent="-315569">
              <a:lnSpc>
                <a:spcPts val="4092"/>
              </a:lnSpc>
              <a:buFont typeface="Arial"/>
              <a:buChar char="•"/>
            </a:pPr>
            <a:r>
              <a:rPr lang="en-US" sz="2923" dirty="0" err="1">
                <a:solidFill>
                  <a:srgbClr val="000000"/>
                </a:solidFill>
                <a:latin typeface="Open Sans"/>
              </a:rPr>
              <a:t>Δώστε</a:t>
            </a:r>
            <a:r>
              <a:rPr lang="en-US" sz="2923" dirty="0">
                <a:solidFill>
                  <a:srgbClr val="000000"/>
                </a:solidFill>
                <a:latin typeface="Open Sans"/>
              </a:rPr>
              <a:t> π</a:t>
            </a:r>
            <a:r>
              <a:rPr lang="en-US" sz="2923" dirty="0" err="1">
                <a:solidFill>
                  <a:srgbClr val="000000"/>
                </a:solidFill>
                <a:latin typeface="Open Sans"/>
              </a:rPr>
              <a:t>ροσοχή</a:t>
            </a:r>
            <a:r>
              <a:rPr lang="en-US" sz="2923" dirty="0">
                <a:solidFill>
                  <a:srgbClr val="000000"/>
                </a:solidFill>
                <a:latin typeface="Open Sans"/>
              </a:rPr>
              <a:t> </a:t>
            </a:r>
            <a:r>
              <a:rPr lang="en-US" sz="2923" dirty="0" err="1">
                <a:solidFill>
                  <a:srgbClr val="000000"/>
                </a:solidFill>
                <a:latin typeface="Open Sans"/>
              </a:rPr>
              <a:t>στο</a:t>
            </a:r>
            <a:r>
              <a:rPr lang="en-US" sz="2923" dirty="0">
                <a:solidFill>
                  <a:srgbClr val="000000"/>
                </a:solidFill>
                <a:latin typeface="Open Sans"/>
              </a:rPr>
              <a:t> </a:t>
            </a:r>
            <a:r>
              <a:rPr lang="en-US" sz="2923" dirty="0" err="1">
                <a:solidFill>
                  <a:srgbClr val="000000"/>
                </a:solidFill>
                <a:latin typeface="Open Sans"/>
              </a:rPr>
              <a:t>φόντο</a:t>
            </a:r>
            <a:endParaRPr lang="en-US" sz="2923" dirty="0">
              <a:solidFill>
                <a:srgbClr val="000000"/>
              </a:solidFill>
              <a:latin typeface="Open Sans"/>
            </a:endParaRPr>
          </a:p>
          <a:p>
            <a:pPr marL="631138" lvl="1" indent="-315569">
              <a:lnSpc>
                <a:spcPts val="4092"/>
              </a:lnSpc>
              <a:buFont typeface="Arial"/>
              <a:buChar char="•"/>
            </a:pPr>
            <a:r>
              <a:rPr lang="en-US" sz="2923" dirty="0">
                <a:solidFill>
                  <a:srgbClr val="000000"/>
                </a:solidFill>
                <a:latin typeface="Open Sans"/>
              </a:rPr>
              <a:t>Να </a:t>
            </a:r>
            <a:r>
              <a:rPr lang="en-US" sz="2923" dirty="0" err="1">
                <a:solidFill>
                  <a:srgbClr val="000000"/>
                </a:solidFill>
                <a:latin typeface="Open Sans"/>
              </a:rPr>
              <a:t>είστε</a:t>
            </a:r>
            <a:r>
              <a:rPr lang="en-US" sz="2923" dirty="0">
                <a:solidFill>
                  <a:srgbClr val="000000"/>
                </a:solidFill>
                <a:latin typeface="Open Sans"/>
              </a:rPr>
              <a:t> </a:t>
            </a:r>
            <a:r>
              <a:rPr lang="en-US" sz="2923" dirty="0" err="1">
                <a:solidFill>
                  <a:srgbClr val="000000"/>
                </a:solidFill>
                <a:latin typeface="Open Sans"/>
              </a:rPr>
              <a:t>μόνοι</a:t>
            </a:r>
            <a:r>
              <a:rPr lang="en-US" sz="2923" dirty="0">
                <a:solidFill>
                  <a:srgbClr val="000000"/>
                </a:solidFill>
                <a:latin typeface="Open Sans"/>
              </a:rPr>
              <a:t> </a:t>
            </a:r>
            <a:r>
              <a:rPr lang="en-US" sz="2923" dirty="0" err="1">
                <a:solidFill>
                  <a:srgbClr val="000000"/>
                </a:solidFill>
                <a:latin typeface="Open Sans"/>
              </a:rPr>
              <a:t>στη</a:t>
            </a:r>
            <a:r>
              <a:rPr lang="en-US" sz="2923" dirty="0">
                <a:solidFill>
                  <a:srgbClr val="000000"/>
                </a:solidFill>
                <a:latin typeface="Open Sans"/>
              </a:rPr>
              <a:t> </a:t>
            </a:r>
            <a:r>
              <a:rPr lang="en-US" sz="2923" dirty="0" err="1">
                <a:solidFill>
                  <a:srgbClr val="000000"/>
                </a:solidFill>
                <a:latin typeface="Open Sans"/>
              </a:rPr>
              <a:t>φωτογρ</a:t>
            </a:r>
            <a:r>
              <a:rPr lang="en-US" sz="2923" dirty="0">
                <a:solidFill>
                  <a:srgbClr val="000000"/>
                </a:solidFill>
                <a:latin typeface="Open Sans"/>
              </a:rPr>
              <a:t>αφία</a:t>
            </a:r>
          </a:p>
          <a:p>
            <a:pPr marL="631138" lvl="1" indent="-315569">
              <a:lnSpc>
                <a:spcPts val="4092"/>
              </a:lnSpc>
              <a:buFont typeface="Arial"/>
              <a:buChar char="•"/>
            </a:pPr>
            <a:r>
              <a:rPr lang="en-US" sz="2923" dirty="0">
                <a:solidFill>
                  <a:srgbClr val="000000"/>
                </a:solidFill>
                <a:latin typeface="Open Sans"/>
              </a:rPr>
              <a:t>Να </a:t>
            </a:r>
            <a:r>
              <a:rPr lang="en-US" sz="2923" dirty="0" err="1">
                <a:solidFill>
                  <a:srgbClr val="000000"/>
                </a:solidFill>
                <a:latin typeface="Open Sans"/>
              </a:rPr>
              <a:t>είσ</a:t>
            </a:r>
            <a:r>
              <a:rPr lang="en-US" sz="2923" dirty="0">
                <a:solidFill>
                  <a:srgbClr val="000000"/>
                </a:solidFill>
                <a:latin typeface="Open Sans"/>
              </a:rPr>
              <a:t>αι ο εαυτός σου</a:t>
            </a:r>
          </a:p>
        </p:txBody>
      </p:sp>
      <p:sp>
        <p:nvSpPr>
          <p:cNvPr id="6" name="Freeform 6"/>
          <p:cNvSpPr/>
          <p:nvPr/>
        </p:nvSpPr>
        <p:spPr>
          <a:xfrm>
            <a:off x="6844880" y="4751285"/>
            <a:ext cx="10820853" cy="3156082"/>
          </a:xfrm>
          <a:custGeom>
            <a:avLst/>
            <a:gdLst/>
            <a:ahLst/>
            <a:cxnLst/>
            <a:rect l="l" t="t" r="r" b="b"/>
            <a:pathLst>
              <a:path w="10820853" h="3156082">
                <a:moveTo>
                  <a:pt x="0" y="0"/>
                </a:moveTo>
                <a:lnTo>
                  <a:pt x="10820853" y="0"/>
                </a:lnTo>
                <a:lnTo>
                  <a:pt x="10820853" y="3156082"/>
                </a:lnTo>
                <a:lnTo>
                  <a:pt x="0" y="3156082"/>
                </a:lnTo>
                <a:lnTo>
                  <a:pt x="0" y="0"/>
                </a:lnTo>
                <a:close/>
              </a:path>
            </a:pathLst>
          </a:custGeom>
          <a:blipFill>
            <a:blip r:embed="rId5"/>
            <a:stretch>
              <a:fillRect/>
            </a:stretch>
          </a:blipFill>
        </p:spPr>
        <p:txBody>
          <a:bodyPr/>
          <a:lstStyle/>
          <a:p>
            <a:endParaRPr lang="en-CY"/>
          </a:p>
        </p:txBody>
      </p:sp>
      <p:sp>
        <p:nvSpPr>
          <p:cNvPr id="7" name="TextBox 7"/>
          <p:cNvSpPr txBox="1"/>
          <p:nvPr/>
        </p:nvSpPr>
        <p:spPr>
          <a:xfrm>
            <a:off x="553622" y="1368403"/>
            <a:ext cx="101143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Δημιουργί</a:t>
            </a:r>
            <a:r>
              <a:rPr lang="en-US" sz="3123" dirty="0">
                <a:solidFill>
                  <a:srgbClr val="000000"/>
                </a:solidFill>
                <a:latin typeface="Open Sans Bold"/>
              </a:rPr>
              <a:t>α του προφίλ σας στο LinkedIn</a:t>
            </a:r>
          </a:p>
        </p:txBody>
      </p:sp>
      <p:sp>
        <p:nvSpPr>
          <p:cNvPr id="8" name="TextBox 8"/>
          <p:cNvSpPr txBox="1"/>
          <p:nvPr/>
        </p:nvSpPr>
        <p:spPr>
          <a:xfrm>
            <a:off x="553622" y="8423673"/>
            <a:ext cx="17112111" cy="1082719"/>
          </a:xfrm>
          <a:prstGeom prst="rect">
            <a:avLst/>
          </a:prstGeom>
        </p:spPr>
        <p:txBody>
          <a:bodyPr lIns="0" tIns="0" rIns="0" bIns="0" rtlCol="0" anchor="t">
            <a:spAutoFit/>
          </a:bodyPr>
          <a:lstStyle/>
          <a:p>
            <a:pPr>
              <a:lnSpc>
                <a:spcPts val="4372"/>
              </a:lnSpc>
              <a:spcBef>
                <a:spcPct val="0"/>
              </a:spcBef>
            </a:pPr>
            <a:r>
              <a:rPr lang="en-US" sz="3123" dirty="0" err="1">
                <a:solidFill>
                  <a:srgbClr val="000000"/>
                </a:solidFill>
                <a:latin typeface="Open Sans Bold"/>
              </a:rPr>
              <a:t>Γι</a:t>
            </a:r>
            <a:r>
              <a:rPr lang="en-US" sz="3123" dirty="0">
                <a:solidFill>
                  <a:srgbClr val="000000"/>
                </a:solidFill>
                <a:latin typeface="Open Sans Bold"/>
              </a:rPr>
              <a:t>α να προχωρήσετε περισσότερο : </a:t>
            </a:r>
            <a:r>
              <a:rPr lang="en-US" sz="3123" dirty="0">
                <a:solidFill>
                  <a:srgbClr val="000000"/>
                </a:solidFill>
                <a:latin typeface="Open Sans"/>
              </a:rPr>
              <a:t>δοκιμάστε ιστότοπους που αφαιρούν το φόντο από μια εικόνα! </a:t>
            </a:r>
            <a:r>
              <a:rPr lang="en-US" sz="3123" dirty="0" err="1">
                <a:solidFill>
                  <a:srgbClr val="000000"/>
                </a:solidFill>
                <a:latin typeface="Open Sans"/>
              </a:rPr>
              <a:t>Γι</a:t>
            </a:r>
            <a:r>
              <a:rPr lang="en-US" sz="3123" dirty="0">
                <a:solidFill>
                  <a:srgbClr val="000000"/>
                </a:solidFill>
                <a:latin typeface="Open Sans"/>
              </a:rPr>
              <a:t>α παράδειγμα:  </a:t>
            </a:r>
            <a:r>
              <a:rPr lang="en-US" sz="3123" u="sng" dirty="0">
                <a:solidFill>
                  <a:srgbClr val="000000"/>
                </a:solidFill>
                <a:latin typeface="Open Sans"/>
                <a:hlinkClick r:id="rId6" tooltip="http://www.remove.bg"/>
              </a:rPr>
              <a:t>bg</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2" y="2147507"/>
            <a:ext cx="15537675" cy="1516423"/>
          </a:xfrm>
          <a:prstGeom prst="rect">
            <a:avLst/>
          </a:prstGeom>
        </p:spPr>
        <p:txBody>
          <a:bodyPr lIns="0" tIns="0" rIns="0" bIns="0" rtlCol="0" anchor="t">
            <a:spAutoFit/>
          </a:bodyPr>
          <a:lstStyle/>
          <a:p>
            <a:pPr>
              <a:lnSpc>
                <a:spcPts val="4092"/>
              </a:lnSpc>
            </a:pPr>
            <a:r>
              <a:rPr lang="en-US" sz="2923" dirty="0">
                <a:solidFill>
                  <a:srgbClr val="000000"/>
                </a:solidFill>
                <a:latin typeface="Open Sans Italics"/>
              </a:rPr>
              <a:t>Επ</a:t>
            </a:r>
            <a:r>
              <a:rPr lang="en-US" sz="2923" dirty="0" err="1">
                <a:solidFill>
                  <a:srgbClr val="000000"/>
                </a:solidFill>
                <a:latin typeface="Open Sans Italics"/>
              </a:rPr>
              <a:t>ιλέξτε</a:t>
            </a:r>
            <a:r>
              <a:rPr lang="en-US" sz="2923" dirty="0">
                <a:solidFill>
                  <a:srgbClr val="000000"/>
                </a:solidFill>
                <a:latin typeface="Open Sans Italics"/>
              </a:rPr>
              <a:t> </a:t>
            </a:r>
            <a:r>
              <a:rPr lang="en-US" sz="2923" dirty="0" err="1">
                <a:solidFill>
                  <a:srgbClr val="000000"/>
                </a:solidFill>
                <a:latin typeface="Open Sans Italics"/>
              </a:rPr>
              <a:t>το</a:t>
            </a:r>
            <a:r>
              <a:rPr lang="en-US" sz="2923" dirty="0">
                <a:solidFill>
                  <a:srgbClr val="000000"/>
                </a:solidFill>
                <a:latin typeface="Open Sans Italics"/>
              </a:rPr>
              <a:t> πα</a:t>
            </a:r>
            <a:r>
              <a:rPr lang="en-US" sz="2923" dirty="0" err="1">
                <a:solidFill>
                  <a:srgbClr val="000000"/>
                </a:solidFill>
                <a:latin typeface="Open Sans Italics"/>
              </a:rPr>
              <a:t>νό</a:t>
            </a:r>
            <a:r>
              <a:rPr lang="en-US" sz="2923" dirty="0">
                <a:solidFill>
                  <a:srgbClr val="000000"/>
                </a:solidFill>
                <a:latin typeface="Open Sans Italics"/>
              </a:rPr>
              <a:t> </a:t>
            </a:r>
            <a:r>
              <a:rPr lang="en-US" sz="2923" dirty="0" err="1">
                <a:solidFill>
                  <a:srgbClr val="000000"/>
                </a:solidFill>
                <a:latin typeface="Open Sans Italics"/>
              </a:rPr>
              <a:t>του</a:t>
            </a:r>
            <a:r>
              <a:rPr lang="en-US" sz="2923" dirty="0">
                <a:solidFill>
                  <a:srgbClr val="000000"/>
                </a:solidFill>
                <a:latin typeface="Open Sans Italics"/>
              </a:rPr>
              <a:t> π</a:t>
            </a:r>
            <a:r>
              <a:rPr lang="en-US" sz="2923" dirty="0" err="1">
                <a:solidFill>
                  <a:srgbClr val="000000"/>
                </a:solidFill>
                <a:latin typeface="Open Sans Italics"/>
              </a:rPr>
              <a:t>ροφίλ</a:t>
            </a:r>
            <a:r>
              <a:rPr lang="en-US" sz="2923" dirty="0">
                <a:solidFill>
                  <a:srgbClr val="000000"/>
                </a:solidFill>
                <a:latin typeface="Open Sans Italics"/>
              </a:rPr>
              <a:t> σας</a:t>
            </a:r>
          </a:p>
          <a:p>
            <a:pPr>
              <a:lnSpc>
                <a:spcPts val="4092"/>
              </a:lnSpc>
            </a:pPr>
            <a:r>
              <a:rPr lang="en-US" sz="2923" dirty="0" err="1">
                <a:solidFill>
                  <a:srgbClr val="000000"/>
                </a:solidFill>
                <a:latin typeface="Open Sans"/>
              </a:rPr>
              <a:t>Το</a:t>
            </a:r>
            <a:r>
              <a:rPr lang="en-US" sz="2923" dirty="0">
                <a:solidFill>
                  <a:srgbClr val="000000"/>
                </a:solidFill>
                <a:latin typeface="Open Sans"/>
              </a:rPr>
              <a:t> πα</a:t>
            </a:r>
            <a:r>
              <a:rPr lang="en-US" sz="2923" dirty="0" err="1">
                <a:solidFill>
                  <a:srgbClr val="000000"/>
                </a:solidFill>
                <a:latin typeface="Open Sans"/>
              </a:rPr>
              <a:t>νό</a:t>
            </a:r>
            <a:r>
              <a:rPr lang="en-US" sz="2923" dirty="0">
                <a:solidFill>
                  <a:srgbClr val="000000"/>
                </a:solidFill>
                <a:latin typeface="Open Sans"/>
              </a:rPr>
              <a:t> </a:t>
            </a:r>
            <a:r>
              <a:rPr lang="en-US" sz="2923" dirty="0" err="1">
                <a:solidFill>
                  <a:srgbClr val="000000"/>
                </a:solidFill>
                <a:latin typeface="Open Sans"/>
              </a:rPr>
              <a:t>του</a:t>
            </a:r>
            <a:r>
              <a:rPr lang="en-US" sz="2923" dirty="0">
                <a:solidFill>
                  <a:srgbClr val="000000"/>
                </a:solidFill>
                <a:latin typeface="Open Sans"/>
              </a:rPr>
              <a:t> π</a:t>
            </a:r>
            <a:r>
              <a:rPr lang="en-US" sz="2923" dirty="0" err="1">
                <a:solidFill>
                  <a:srgbClr val="000000"/>
                </a:solidFill>
                <a:latin typeface="Open Sans"/>
              </a:rPr>
              <a:t>ροφίλ</a:t>
            </a:r>
            <a:r>
              <a:rPr lang="en-US" sz="2923" dirty="0">
                <a:solidFill>
                  <a:srgbClr val="000000"/>
                </a:solidFill>
                <a:latin typeface="Open Sans"/>
              </a:rPr>
              <a:t> σας </a:t>
            </a:r>
            <a:r>
              <a:rPr lang="en-US" sz="2923" dirty="0" err="1">
                <a:solidFill>
                  <a:srgbClr val="000000"/>
                </a:solidFill>
                <a:latin typeface="Open Sans"/>
              </a:rPr>
              <a:t>είν</a:t>
            </a:r>
            <a:r>
              <a:rPr lang="en-US" sz="2923" dirty="0">
                <a:solidFill>
                  <a:srgbClr val="000000"/>
                </a:solidFill>
                <a:latin typeface="Open Sans"/>
              </a:rPr>
              <a:t>αι μια ισχυρή οπτική ευκαιρία να συμπληρώσετε τη φωτογραφία του προφίλ σας και να επικοινωνήσετε περισσότερα για τον εαυτό σας και τα επαγγελματικά σας ενδιαφέροντα.</a:t>
            </a:r>
          </a:p>
        </p:txBody>
      </p:sp>
      <p:sp>
        <p:nvSpPr>
          <p:cNvPr id="6" name="TextBox 6"/>
          <p:cNvSpPr txBox="1"/>
          <p:nvPr/>
        </p:nvSpPr>
        <p:spPr>
          <a:xfrm>
            <a:off x="553622" y="1516835"/>
            <a:ext cx="97333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Δημιουργί</a:t>
            </a:r>
            <a:r>
              <a:rPr lang="en-US" sz="3123" dirty="0">
                <a:solidFill>
                  <a:srgbClr val="000000"/>
                </a:solidFill>
                <a:latin typeface="Open Sans Bold"/>
              </a:rPr>
              <a:t>α του προφίλ σας στο LinkedIn</a:t>
            </a:r>
          </a:p>
        </p:txBody>
      </p:sp>
      <p:sp>
        <p:nvSpPr>
          <p:cNvPr id="7" name="TextBox 7"/>
          <p:cNvSpPr txBox="1"/>
          <p:nvPr/>
        </p:nvSpPr>
        <p:spPr>
          <a:xfrm>
            <a:off x="10119493" y="5690347"/>
            <a:ext cx="7546239" cy="3427401"/>
          </a:xfrm>
          <a:prstGeom prst="rect">
            <a:avLst/>
          </a:prstGeom>
        </p:spPr>
        <p:txBody>
          <a:bodyPr wrap="square" lIns="0" tIns="0" rIns="0" bIns="0" rtlCol="0" anchor="t">
            <a:spAutoFit/>
          </a:bodyPr>
          <a:lstStyle/>
          <a:p>
            <a:pPr algn="r">
              <a:lnSpc>
                <a:spcPts val="4372"/>
              </a:lnSpc>
            </a:pPr>
            <a:r>
              <a:rPr lang="en-US" sz="2800" dirty="0" err="1">
                <a:solidFill>
                  <a:srgbClr val="000000"/>
                </a:solidFill>
                <a:latin typeface="Open Sans"/>
              </a:rPr>
              <a:t>Συγγρ</a:t>
            </a:r>
            <a:r>
              <a:rPr lang="en-US" sz="2800" dirty="0">
                <a:solidFill>
                  <a:srgbClr val="000000"/>
                </a:solidFill>
                <a:latin typeface="Open Sans"/>
              </a:rPr>
              <a:t>αφή φυλλαδίου</a:t>
            </a:r>
          </a:p>
          <a:p>
            <a:pPr algn="r">
              <a:lnSpc>
                <a:spcPts val="4372"/>
              </a:lnSpc>
            </a:pPr>
            <a:r>
              <a:rPr lang="en-US" sz="2800" dirty="0" err="1">
                <a:solidFill>
                  <a:srgbClr val="000000"/>
                </a:solidFill>
                <a:latin typeface="Open Sans"/>
              </a:rPr>
              <a:t>Πάρ</a:t>
            </a:r>
            <a:r>
              <a:rPr lang="en-US" sz="2800" dirty="0">
                <a:solidFill>
                  <a:srgbClr val="000000"/>
                </a:solidFill>
                <a:latin typeface="Open Sans"/>
              </a:rPr>
              <a:t>α πολλές πληροφορίες</a:t>
            </a:r>
          </a:p>
          <a:p>
            <a:pPr algn="r">
              <a:lnSpc>
                <a:spcPts val="4372"/>
              </a:lnSpc>
            </a:pPr>
            <a:r>
              <a:rPr lang="en-US" sz="2800" dirty="0" err="1">
                <a:solidFill>
                  <a:srgbClr val="000000"/>
                </a:solidFill>
                <a:latin typeface="Open Sans"/>
              </a:rPr>
              <a:t>Μη</a:t>
            </a:r>
            <a:r>
              <a:rPr lang="en-US" sz="2800" dirty="0">
                <a:solidFill>
                  <a:srgbClr val="000000"/>
                </a:solidFill>
                <a:latin typeface="Open Sans"/>
              </a:rPr>
              <a:t> </a:t>
            </a:r>
            <a:r>
              <a:rPr lang="en-US" sz="2800" dirty="0" err="1">
                <a:solidFill>
                  <a:srgbClr val="000000"/>
                </a:solidFill>
                <a:latin typeface="Open Sans"/>
              </a:rPr>
              <a:t>τήρηση</a:t>
            </a:r>
            <a:r>
              <a:rPr lang="en-US" sz="2800" dirty="0">
                <a:solidFill>
                  <a:srgbClr val="000000"/>
                </a:solidFill>
                <a:latin typeface="Open Sans"/>
              </a:rPr>
              <a:t> </a:t>
            </a:r>
            <a:r>
              <a:rPr lang="en-US" sz="2800" dirty="0" err="1">
                <a:solidFill>
                  <a:srgbClr val="000000"/>
                </a:solidFill>
                <a:latin typeface="Open Sans"/>
              </a:rPr>
              <a:t>της</a:t>
            </a:r>
            <a:r>
              <a:rPr lang="en-US" sz="2800" dirty="0">
                <a:solidFill>
                  <a:srgbClr val="000000"/>
                </a:solidFill>
                <a:latin typeface="Open Sans"/>
              </a:rPr>
              <a:t> </a:t>
            </a:r>
            <a:r>
              <a:rPr lang="en-US" sz="2800" dirty="0" err="1">
                <a:solidFill>
                  <a:srgbClr val="000000"/>
                </a:solidFill>
                <a:latin typeface="Open Sans"/>
              </a:rPr>
              <a:t>μορφής</a:t>
            </a:r>
            <a:endParaRPr lang="en-US" sz="2800" dirty="0">
              <a:solidFill>
                <a:srgbClr val="000000"/>
              </a:solidFill>
              <a:latin typeface="Open Sans"/>
            </a:endParaRPr>
          </a:p>
          <a:p>
            <a:pPr algn="r">
              <a:lnSpc>
                <a:spcPts val="4372"/>
              </a:lnSpc>
            </a:pPr>
            <a:r>
              <a:rPr lang="en-US" sz="2800" dirty="0" err="1">
                <a:solidFill>
                  <a:srgbClr val="000000"/>
                </a:solidFill>
                <a:latin typeface="Open Sans"/>
              </a:rPr>
              <a:t>Χρησιμο</a:t>
            </a:r>
            <a:r>
              <a:rPr lang="en-US" sz="2800" dirty="0">
                <a:solidFill>
                  <a:srgbClr val="000000"/>
                </a:solidFill>
                <a:latin typeface="Open Sans"/>
              </a:rPr>
              <a:t>ποιήστε περισσότερα από 3 κύρια χρώματα και 3 διαφορετικές γραμματοσειρές</a:t>
            </a:r>
            <a:r>
              <a:rPr lang="en-US" sz="3123" dirty="0">
                <a:solidFill>
                  <a:srgbClr val="000000"/>
                </a:solidFill>
                <a:latin typeface="Open Sans"/>
              </a:rPr>
              <a:t>.</a:t>
            </a:r>
          </a:p>
        </p:txBody>
      </p:sp>
      <p:sp>
        <p:nvSpPr>
          <p:cNvPr id="8" name="TextBox 8"/>
          <p:cNvSpPr txBox="1"/>
          <p:nvPr/>
        </p:nvSpPr>
        <p:spPr>
          <a:xfrm>
            <a:off x="553622" y="5842014"/>
            <a:ext cx="7671049" cy="2772939"/>
          </a:xfrm>
          <a:prstGeom prst="rect">
            <a:avLst/>
          </a:prstGeom>
        </p:spPr>
        <p:txBody>
          <a:bodyPr lIns="0" tIns="0" rIns="0" bIns="0" rtlCol="0" anchor="t">
            <a:spAutoFit/>
          </a:bodyPr>
          <a:lstStyle/>
          <a:p>
            <a:pPr>
              <a:lnSpc>
                <a:spcPts val="4372"/>
              </a:lnSpc>
            </a:pPr>
            <a:r>
              <a:rPr lang="en-US" sz="2800" dirty="0" err="1">
                <a:solidFill>
                  <a:srgbClr val="000000"/>
                </a:solidFill>
                <a:latin typeface="Open Sans"/>
              </a:rPr>
              <a:t>Εξ</a:t>
            </a:r>
            <a:r>
              <a:rPr lang="en-US" sz="2800" dirty="0">
                <a:solidFill>
                  <a:srgbClr val="000000"/>
                </a:solidFill>
                <a:latin typeface="Open Sans"/>
              </a:rPr>
              <a:t>ατομικεύστε το πανό σας</a:t>
            </a:r>
          </a:p>
          <a:p>
            <a:pPr>
              <a:lnSpc>
                <a:spcPts val="4372"/>
              </a:lnSpc>
            </a:pPr>
            <a:r>
              <a:rPr lang="en-US" sz="2800" dirty="0" err="1">
                <a:solidFill>
                  <a:srgbClr val="000000"/>
                </a:solidFill>
                <a:latin typeface="Open Sans"/>
              </a:rPr>
              <a:t>Γράψτε</a:t>
            </a:r>
            <a:r>
              <a:rPr lang="en-US" sz="2800" dirty="0">
                <a:solidFill>
                  <a:srgbClr val="000000"/>
                </a:solidFill>
                <a:latin typeface="Open Sans"/>
              </a:rPr>
              <a:t> </a:t>
            </a:r>
            <a:r>
              <a:rPr lang="en-US" sz="2800" dirty="0" err="1">
                <a:solidFill>
                  <a:srgbClr val="000000"/>
                </a:solidFill>
                <a:latin typeface="Open Sans"/>
              </a:rPr>
              <a:t>μι</a:t>
            </a:r>
            <a:r>
              <a:rPr lang="en-US" sz="2800" dirty="0">
                <a:solidFill>
                  <a:srgbClr val="000000"/>
                </a:solidFill>
                <a:latin typeface="Open Sans"/>
              </a:rPr>
              <a:t>α πρόταση που αντικατοπτρίζει την προσωπικότητά σας ή/και το επάγγελμά σας</a:t>
            </a:r>
          </a:p>
          <a:p>
            <a:pPr>
              <a:lnSpc>
                <a:spcPts val="4372"/>
              </a:lnSpc>
            </a:pPr>
            <a:r>
              <a:rPr lang="en-US" sz="2800" dirty="0" err="1">
                <a:solidFill>
                  <a:srgbClr val="000000"/>
                </a:solidFill>
                <a:latin typeface="Open Sans"/>
              </a:rPr>
              <a:t>Χρησιμο</a:t>
            </a:r>
            <a:r>
              <a:rPr lang="en-US" sz="2800" dirty="0">
                <a:solidFill>
                  <a:srgbClr val="000000"/>
                </a:solidFill>
                <a:latin typeface="Open Sans"/>
              </a:rPr>
              <a:t>ποιήστε τις διαστάσεις 1584x396 pixels</a:t>
            </a:r>
          </a:p>
        </p:txBody>
      </p:sp>
      <p:sp>
        <p:nvSpPr>
          <p:cNvPr id="9" name="TextBox 9"/>
          <p:cNvSpPr txBox="1"/>
          <p:nvPr/>
        </p:nvSpPr>
        <p:spPr>
          <a:xfrm>
            <a:off x="553621" y="9371107"/>
            <a:ext cx="17112111" cy="530269"/>
          </a:xfrm>
          <a:prstGeom prst="rect">
            <a:avLst/>
          </a:prstGeom>
        </p:spPr>
        <p:txBody>
          <a:bodyPr lIns="0" tIns="0" rIns="0" bIns="0" rtlCol="0" anchor="t">
            <a:spAutoFit/>
          </a:bodyPr>
          <a:lstStyle/>
          <a:p>
            <a:pPr>
              <a:lnSpc>
                <a:spcPts val="4372"/>
              </a:lnSpc>
              <a:spcBef>
                <a:spcPct val="0"/>
              </a:spcBef>
            </a:pPr>
            <a:r>
              <a:rPr lang="en-US" sz="2800" dirty="0" err="1">
                <a:solidFill>
                  <a:srgbClr val="000000"/>
                </a:solidFill>
                <a:latin typeface="Open Sans Bold"/>
              </a:rPr>
              <a:t>Γι</a:t>
            </a:r>
            <a:r>
              <a:rPr lang="en-US" sz="2800" dirty="0">
                <a:solidFill>
                  <a:srgbClr val="000000"/>
                </a:solidFill>
                <a:latin typeface="Open Sans Bold"/>
              </a:rPr>
              <a:t>α να προχωρήσετε περισσότερο : </a:t>
            </a:r>
            <a:r>
              <a:rPr lang="en-US" sz="2800" dirty="0">
                <a:solidFill>
                  <a:srgbClr val="000000"/>
                </a:solidFill>
                <a:latin typeface="Open Sans"/>
              </a:rPr>
              <a:t>δημιουργήστε το δικό σας banner</a:t>
            </a:r>
            <a:r>
              <a:rPr lang="el-GR" sz="2800" dirty="0">
                <a:solidFill>
                  <a:srgbClr val="000000"/>
                </a:solidFill>
                <a:latin typeface="Open Sans"/>
              </a:rPr>
              <a:t>/πανό</a:t>
            </a:r>
            <a:r>
              <a:rPr lang="en-US" sz="2800" dirty="0">
                <a:solidFill>
                  <a:srgbClr val="000000"/>
                </a:solidFill>
                <a:latin typeface="Open Sans"/>
              </a:rPr>
              <a:t> στο </a:t>
            </a:r>
            <a:r>
              <a:rPr lang="en-US" sz="2800" u="sng" dirty="0">
                <a:solidFill>
                  <a:srgbClr val="000000"/>
                </a:solidFill>
                <a:latin typeface="Open Sans"/>
                <a:hlinkClick r:id="rId5" tooltip="http://www.canva.com"/>
              </a:rPr>
              <a:t>Canva</a:t>
            </a:r>
          </a:p>
        </p:txBody>
      </p:sp>
      <p:sp>
        <p:nvSpPr>
          <p:cNvPr id="10" name="Freeform 10"/>
          <p:cNvSpPr/>
          <p:nvPr/>
        </p:nvSpPr>
        <p:spPr>
          <a:xfrm>
            <a:off x="762000" y="4270119"/>
            <a:ext cx="1470203" cy="1470203"/>
          </a:xfrm>
          <a:custGeom>
            <a:avLst/>
            <a:gdLst/>
            <a:ahLst/>
            <a:cxnLst/>
            <a:rect l="l" t="t" r="r" b="b"/>
            <a:pathLst>
              <a:path w="1470203" h="1470203">
                <a:moveTo>
                  <a:pt x="0" y="0"/>
                </a:moveTo>
                <a:lnTo>
                  <a:pt x="1470203" y="0"/>
                </a:lnTo>
                <a:lnTo>
                  <a:pt x="1470203" y="1470204"/>
                </a:lnTo>
                <a:lnTo>
                  <a:pt x="0" y="14702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CY"/>
          </a:p>
        </p:txBody>
      </p:sp>
      <p:sp>
        <p:nvSpPr>
          <p:cNvPr id="11" name="Freeform 11"/>
          <p:cNvSpPr/>
          <p:nvPr/>
        </p:nvSpPr>
        <p:spPr>
          <a:xfrm>
            <a:off x="15456098" y="4154552"/>
            <a:ext cx="1270397" cy="1279131"/>
          </a:xfrm>
          <a:custGeom>
            <a:avLst/>
            <a:gdLst/>
            <a:ahLst/>
            <a:cxnLst/>
            <a:rect l="l" t="t" r="r" b="b"/>
            <a:pathLst>
              <a:path w="1470203" h="1470203">
                <a:moveTo>
                  <a:pt x="0" y="0"/>
                </a:moveTo>
                <a:lnTo>
                  <a:pt x="1470203" y="0"/>
                </a:lnTo>
                <a:lnTo>
                  <a:pt x="1470203" y="1470204"/>
                </a:lnTo>
                <a:lnTo>
                  <a:pt x="0" y="147020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CY"/>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2" y="2276144"/>
            <a:ext cx="15537675" cy="6800516"/>
          </a:xfrm>
          <a:prstGeom prst="rect">
            <a:avLst/>
          </a:prstGeom>
        </p:spPr>
        <p:txBody>
          <a:bodyPr lIns="0" tIns="0" rIns="0" bIns="0" rtlCol="0" anchor="t">
            <a:spAutoFit/>
          </a:bodyPr>
          <a:lstStyle/>
          <a:p>
            <a:pPr>
              <a:lnSpc>
                <a:spcPts val="4092"/>
              </a:lnSpc>
            </a:pPr>
            <a:r>
              <a:rPr lang="en-US" sz="2923" dirty="0" err="1">
                <a:solidFill>
                  <a:srgbClr val="000000"/>
                </a:solidFill>
                <a:latin typeface="Open Sans Italics"/>
              </a:rPr>
              <a:t>Συμ</a:t>
            </a:r>
            <a:r>
              <a:rPr lang="en-US" sz="2923" dirty="0">
                <a:solidFill>
                  <a:srgbClr val="000000"/>
                </a:solidFill>
                <a:latin typeface="Open Sans Italics"/>
              </a:rPr>
              <a:t>πληρώστε τον τίτλο και τ</a:t>
            </a:r>
            <a:r>
              <a:rPr lang="el-GR" sz="2923" dirty="0">
                <a:solidFill>
                  <a:srgbClr val="000000"/>
                </a:solidFill>
                <a:latin typeface="Open Sans Italics"/>
              </a:rPr>
              <a:t>ην σύντομη περιγραφή </a:t>
            </a:r>
            <a:endParaRPr lang="en-US" sz="2923" dirty="0">
              <a:solidFill>
                <a:srgbClr val="000000"/>
              </a:solidFill>
              <a:latin typeface="Open Sans Italics"/>
            </a:endParaRPr>
          </a:p>
          <a:p>
            <a:pPr>
              <a:lnSpc>
                <a:spcPts val="4092"/>
              </a:lnSpc>
            </a:pPr>
            <a:r>
              <a:rPr lang="en-US" sz="2923" dirty="0" err="1">
                <a:solidFill>
                  <a:srgbClr val="000000"/>
                </a:solidFill>
                <a:latin typeface="Open Sans"/>
              </a:rPr>
              <a:t>Αυτές</a:t>
            </a:r>
            <a:r>
              <a:rPr lang="en-US" sz="2923" dirty="0">
                <a:solidFill>
                  <a:srgbClr val="000000"/>
                </a:solidFill>
                <a:latin typeface="Open Sans"/>
              </a:rPr>
              <a:t> </a:t>
            </a:r>
            <a:r>
              <a:rPr lang="en-US" sz="2923" dirty="0" err="1">
                <a:solidFill>
                  <a:srgbClr val="000000"/>
                </a:solidFill>
                <a:latin typeface="Open Sans"/>
              </a:rPr>
              <a:t>είν</a:t>
            </a:r>
            <a:r>
              <a:rPr lang="en-US" sz="2923" dirty="0">
                <a:solidFill>
                  <a:srgbClr val="000000"/>
                </a:solidFill>
                <a:latin typeface="Open Sans"/>
              </a:rPr>
              <a:t>αι οι επαγγελματικές σας κάρτες. </a:t>
            </a:r>
            <a:r>
              <a:rPr lang="en-US" sz="2923" dirty="0" err="1">
                <a:solidFill>
                  <a:srgbClr val="000000"/>
                </a:solidFill>
                <a:latin typeface="Open Sans"/>
              </a:rPr>
              <a:t>Πρέ</a:t>
            </a:r>
            <a:r>
              <a:rPr lang="en-US" sz="2923" dirty="0">
                <a:solidFill>
                  <a:srgbClr val="000000"/>
                </a:solidFill>
                <a:latin typeface="Open Sans"/>
              </a:rPr>
              <a:t>πει να αντανακλούν την προσωπικότητα και την επαγγελματική σας εμπειρία. </a:t>
            </a:r>
          </a:p>
          <a:p>
            <a:pPr marL="631138" lvl="1" indent="-315569">
              <a:lnSpc>
                <a:spcPts val="4092"/>
              </a:lnSpc>
              <a:buFont typeface="Arial"/>
              <a:buChar char="•"/>
            </a:pPr>
            <a:r>
              <a:rPr lang="en-US" sz="2923" dirty="0">
                <a:solidFill>
                  <a:srgbClr val="000000"/>
                </a:solidFill>
                <a:latin typeface="Open Sans"/>
              </a:rPr>
              <a:t>Να </a:t>
            </a:r>
            <a:r>
              <a:rPr lang="en-US" sz="2923" dirty="0" err="1">
                <a:solidFill>
                  <a:srgbClr val="000000"/>
                </a:solidFill>
                <a:latin typeface="Open Sans"/>
              </a:rPr>
              <a:t>είστε</a:t>
            </a:r>
            <a:r>
              <a:rPr lang="en-US" sz="2923" dirty="0">
                <a:solidFill>
                  <a:srgbClr val="000000"/>
                </a:solidFill>
                <a:latin typeface="Open Sans"/>
              </a:rPr>
              <a:t> ο εα</a:t>
            </a:r>
            <a:r>
              <a:rPr lang="en-US" sz="2923" dirty="0" err="1">
                <a:solidFill>
                  <a:srgbClr val="000000"/>
                </a:solidFill>
                <a:latin typeface="Open Sans"/>
              </a:rPr>
              <a:t>υτός</a:t>
            </a:r>
            <a:r>
              <a:rPr lang="en-US" sz="2923" dirty="0">
                <a:solidFill>
                  <a:srgbClr val="000000"/>
                </a:solidFill>
                <a:latin typeface="Open Sans"/>
              </a:rPr>
              <a:t> σας: ο </a:t>
            </a:r>
            <a:r>
              <a:rPr lang="en-US" sz="2923" dirty="0" err="1">
                <a:solidFill>
                  <a:srgbClr val="000000"/>
                </a:solidFill>
                <a:latin typeface="Open Sans"/>
              </a:rPr>
              <a:t>τίτλος</a:t>
            </a:r>
            <a:r>
              <a:rPr lang="en-US" sz="2923" dirty="0">
                <a:solidFill>
                  <a:srgbClr val="000000"/>
                </a:solidFill>
                <a:latin typeface="Open Sans"/>
              </a:rPr>
              <a:t> σας π</a:t>
            </a:r>
            <a:r>
              <a:rPr lang="en-US" sz="2923" dirty="0" err="1">
                <a:solidFill>
                  <a:srgbClr val="000000"/>
                </a:solidFill>
                <a:latin typeface="Open Sans"/>
              </a:rPr>
              <a:t>ρέ</a:t>
            </a:r>
            <a:r>
              <a:rPr lang="en-US" sz="2923" dirty="0">
                <a:solidFill>
                  <a:srgbClr val="000000"/>
                </a:solidFill>
                <a:latin typeface="Open Sans"/>
              </a:rPr>
              <a:t>πει να σας αντιπροσωπεύει ως επαγγελματία. </a:t>
            </a:r>
          </a:p>
          <a:p>
            <a:pPr marL="631138" lvl="1" indent="-315569">
              <a:lnSpc>
                <a:spcPts val="4092"/>
              </a:lnSpc>
              <a:buFont typeface="Arial"/>
              <a:buChar char="•"/>
            </a:pPr>
            <a:r>
              <a:rPr lang="en-US" sz="2923" dirty="0" err="1">
                <a:solidFill>
                  <a:srgbClr val="000000"/>
                </a:solidFill>
                <a:latin typeface="Open Sans"/>
              </a:rPr>
              <a:t>Δείξτε</a:t>
            </a:r>
            <a:r>
              <a:rPr lang="en-US" sz="2923" dirty="0">
                <a:solidFill>
                  <a:srgbClr val="000000"/>
                </a:solidFill>
                <a:latin typeface="Open Sans"/>
              </a:rPr>
              <a:t> </a:t>
            </a:r>
            <a:r>
              <a:rPr lang="en-US" sz="2923" dirty="0" err="1">
                <a:solidFill>
                  <a:srgbClr val="000000"/>
                </a:solidFill>
                <a:latin typeface="Open Sans"/>
              </a:rPr>
              <a:t>το</a:t>
            </a:r>
            <a:r>
              <a:rPr lang="en-US" sz="2923" dirty="0">
                <a:solidFill>
                  <a:srgbClr val="000000"/>
                </a:solidFill>
                <a:latin typeface="Open Sans"/>
              </a:rPr>
              <a:t> π</a:t>
            </a:r>
            <a:r>
              <a:rPr lang="en-US" sz="2923" dirty="0" err="1">
                <a:solidFill>
                  <a:srgbClr val="000000"/>
                </a:solidFill>
                <a:latin typeface="Open Sans"/>
              </a:rPr>
              <a:t>άθος</a:t>
            </a:r>
            <a:r>
              <a:rPr lang="en-US" sz="2923" dirty="0">
                <a:solidFill>
                  <a:srgbClr val="000000"/>
                </a:solidFill>
                <a:latin typeface="Open Sans"/>
              </a:rPr>
              <a:t> σας: </a:t>
            </a:r>
            <a:r>
              <a:rPr lang="en-US" sz="2923" dirty="0" err="1">
                <a:solidFill>
                  <a:srgbClr val="000000"/>
                </a:solidFill>
                <a:latin typeface="Open Sans"/>
              </a:rPr>
              <a:t>εκφράστε</a:t>
            </a:r>
            <a:r>
              <a:rPr lang="en-US" sz="2923" dirty="0">
                <a:solidFill>
                  <a:srgbClr val="000000"/>
                </a:solidFill>
                <a:latin typeface="Open Sans"/>
              </a:rPr>
              <a:t> </a:t>
            </a:r>
            <a:r>
              <a:rPr lang="en-US" sz="2923" dirty="0" err="1">
                <a:solidFill>
                  <a:srgbClr val="000000"/>
                </a:solidFill>
                <a:latin typeface="Open Sans"/>
              </a:rPr>
              <a:t>τι</a:t>
            </a:r>
            <a:r>
              <a:rPr lang="en-US" sz="2923" dirty="0">
                <a:solidFill>
                  <a:srgbClr val="000000"/>
                </a:solidFill>
                <a:latin typeface="Open Sans"/>
              </a:rPr>
              <a:t> σας </a:t>
            </a:r>
            <a:r>
              <a:rPr lang="en-US" sz="2923" dirty="0" err="1">
                <a:solidFill>
                  <a:srgbClr val="000000"/>
                </a:solidFill>
                <a:latin typeface="Open Sans"/>
              </a:rPr>
              <a:t>κινητο</a:t>
            </a:r>
            <a:r>
              <a:rPr lang="en-US" sz="2923" dirty="0">
                <a:solidFill>
                  <a:srgbClr val="000000"/>
                </a:solidFill>
                <a:latin typeface="Open Sans"/>
              </a:rPr>
              <a:t>ποιεί στον τομέα σας </a:t>
            </a:r>
          </a:p>
          <a:p>
            <a:pPr marL="631138" lvl="1" indent="-315569">
              <a:lnSpc>
                <a:spcPts val="4092"/>
              </a:lnSpc>
              <a:buFont typeface="Arial"/>
              <a:buChar char="•"/>
            </a:pPr>
            <a:r>
              <a:rPr lang="en-US" sz="2923" dirty="0">
                <a:solidFill>
                  <a:srgbClr val="000000"/>
                </a:solidFill>
                <a:latin typeface="Open Sans"/>
              </a:rPr>
              <a:t>Να </a:t>
            </a:r>
            <a:r>
              <a:rPr lang="en-US" sz="2923" dirty="0" err="1">
                <a:solidFill>
                  <a:srgbClr val="000000"/>
                </a:solidFill>
                <a:latin typeface="Open Sans"/>
              </a:rPr>
              <a:t>είστε</a:t>
            </a:r>
            <a:r>
              <a:rPr lang="en-US" sz="2923" dirty="0">
                <a:solidFill>
                  <a:srgbClr val="000000"/>
                </a:solidFill>
                <a:latin typeface="Open Sans"/>
              </a:rPr>
              <a:t> </a:t>
            </a:r>
            <a:r>
              <a:rPr lang="en-US" sz="2923" dirty="0" err="1">
                <a:solidFill>
                  <a:srgbClr val="000000"/>
                </a:solidFill>
                <a:latin typeface="Open Sans"/>
              </a:rPr>
              <a:t>δημιουργικοί</a:t>
            </a:r>
            <a:r>
              <a:rPr lang="en-US" sz="2923" dirty="0">
                <a:solidFill>
                  <a:srgbClr val="000000"/>
                </a:solidFill>
                <a:latin typeface="Open Sans"/>
              </a:rPr>
              <a:t>: </a:t>
            </a:r>
            <a:r>
              <a:rPr lang="en-US" sz="2923" dirty="0" err="1">
                <a:solidFill>
                  <a:srgbClr val="000000"/>
                </a:solidFill>
                <a:latin typeface="Open Sans"/>
              </a:rPr>
              <a:t>χρησιμο</a:t>
            </a:r>
            <a:r>
              <a:rPr lang="en-US" sz="2923" dirty="0">
                <a:solidFill>
                  <a:srgbClr val="000000"/>
                </a:solidFill>
                <a:latin typeface="Open Sans"/>
              </a:rPr>
              <a:t>ποιήστε λέξεις που σας περιγράφουν με μοναδικό τρόπο </a:t>
            </a:r>
          </a:p>
          <a:p>
            <a:pPr>
              <a:lnSpc>
                <a:spcPts val="4092"/>
              </a:lnSpc>
            </a:pPr>
            <a:endParaRPr lang="en-US" sz="2923" dirty="0">
              <a:solidFill>
                <a:srgbClr val="000000"/>
              </a:solidFill>
              <a:latin typeface="Open Sans"/>
            </a:endParaRPr>
          </a:p>
          <a:p>
            <a:pPr>
              <a:lnSpc>
                <a:spcPts val="4092"/>
              </a:lnSpc>
            </a:pPr>
            <a:r>
              <a:rPr lang="en-US" sz="2923" u="sng" dirty="0">
                <a:solidFill>
                  <a:srgbClr val="000000"/>
                </a:solidFill>
                <a:latin typeface="Open Sans"/>
              </a:rPr>
              <a:t>Πα</a:t>
            </a:r>
            <a:r>
              <a:rPr lang="en-US" sz="2923" u="sng" dirty="0" err="1">
                <a:solidFill>
                  <a:srgbClr val="000000"/>
                </a:solidFill>
                <a:latin typeface="Open Sans"/>
              </a:rPr>
              <a:t>ράδειγμ</a:t>
            </a:r>
            <a:r>
              <a:rPr lang="en-US" sz="2923" u="sng" dirty="0">
                <a:solidFill>
                  <a:srgbClr val="000000"/>
                </a:solidFill>
                <a:latin typeface="Open Sans"/>
              </a:rPr>
              <a:t>α εξατομικευμένων τίτλων:</a:t>
            </a:r>
          </a:p>
          <a:p>
            <a:pPr>
              <a:lnSpc>
                <a:spcPts val="4092"/>
              </a:lnSpc>
            </a:pPr>
            <a:endParaRPr lang="en-US" sz="2923" u="sng" dirty="0">
              <a:solidFill>
                <a:srgbClr val="000000"/>
              </a:solidFill>
              <a:latin typeface="Open Sans"/>
            </a:endParaRPr>
          </a:p>
          <a:p>
            <a:pPr>
              <a:lnSpc>
                <a:spcPts val="4092"/>
              </a:lnSpc>
            </a:pPr>
            <a:r>
              <a:rPr lang="en-US" sz="2923" dirty="0">
                <a:solidFill>
                  <a:srgbClr val="000000"/>
                </a:solidFill>
                <a:latin typeface="Open Sans"/>
              </a:rPr>
              <a:t>"Πα</a:t>
            </a:r>
            <a:r>
              <a:rPr lang="en-US" sz="2923" dirty="0" err="1">
                <a:solidFill>
                  <a:srgbClr val="000000"/>
                </a:solidFill>
                <a:latin typeface="Open Sans"/>
              </a:rPr>
              <a:t>θι</a:t>
            </a:r>
            <a:r>
              <a:rPr lang="en-US" sz="2923" dirty="0">
                <a:solidFill>
                  <a:srgbClr val="000000"/>
                </a:solidFill>
                <a:latin typeface="Open Sans"/>
              </a:rPr>
              <a:t>ασμένη με την τεχνολογική καινοτομία και τη βιώσιμη ανάπτυξη</a:t>
            </a:r>
          </a:p>
          <a:p>
            <a:pPr>
              <a:lnSpc>
                <a:spcPts val="4092"/>
              </a:lnSpc>
            </a:pPr>
            <a:r>
              <a:rPr lang="en-US" sz="2923" dirty="0">
                <a:solidFill>
                  <a:srgbClr val="000000"/>
                </a:solidFill>
                <a:latin typeface="Open Sans"/>
              </a:rPr>
              <a:t>"Πα</a:t>
            </a:r>
            <a:r>
              <a:rPr lang="en-US" sz="2923" dirty="0" err="1">
                <a:solidFill>
                  <a:srgbClr val="000000"/>
                </a:solidFill>
                <a:latin typeface="Open Sans"/>
              </a:rPr>
              <a:t>θι</a:t>
            </a:r>
            <a:r>
              <a:rPr lang="en-US" sz="2923" dirty="0">
                <a:solidFill>
                  <a:srgbClr val="000000"/>
                </a:solidFill>
                <a:latin typeface="Open Sans"/>
              </a:rPr>
              <a:t>ασμένος με την τέχνη της επίλυσης προβλημάτων στο μάρκετινγκ"</a:t>
            </a:r>
          </a:p>
          <a:p>
            <a:pPr>
              <a:lnSpc>
                <a:spcPts val="4092"/>
              </a:lnSpc>
            </a:pPr>
            <a:endParaRPr lang="en-US" sz="2923" dirty="0">
              <a:solidFill>
                <a:srgbClr val="000000"/>
              </a:solidFill>
              <a:latin typeface="Open Sans"/>
            </a:endParaRPr>
          </a:p>
        </p:txBody>
      </p:sp>
      <p:sp>
        <p:nvSpPr>
          <p:cNvPr id="6" name="Freeform 6"/>
          <p:cNvSpPr/>
          <p:nvPr/>
        </p:nvSpPr>
        <p:spPr>
          <a:xfrm rot="342335">
            <a:off x="14325972" y="7066422"/>
            <a:ext cx="2807866" cy="2057400"/>
          </a:xfrm>
          <a:custGeom>
            <a:avLst/>
            <a:gdLst/>
            <a:ahLst/>
            <a:cxnLst/>
            <a:rect l="l" t="t" r="r" b="b"/>
            <a:pathLst>
              <a:path w="2807866" h="2057400">
                <a:moveTo>
                  <a:pt x="0" y="0"/>
                </a:moveTo>
                <a:lnTo>
                  <a:pt x="2807866" y="0"/>
                </a:lnTo>
                <a:lnTo>
                  <a:pt x="2807866"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Y"/>
          </a:p>
        </p:txBody>
      </p:sp>
      <p:sp>
        <p:nvSpPr>
          <p:cNvPr id="7" name="TextBox 7"/>
          <p:cNvSpPr txBox="1"/>
          <p:nvPr/>
        </p:nvSpPr>
        <p:spPr>
          <a:xfrm>
            <a:off x="553622" y="1516835"/>
            <a:ext cx="99619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Δημιουργί</a:t>
            </a:r>
            <a:r>
              <a:rPr lang="en-US" sz="3123" dirty="0">
                <a:solidFill>
                  <a:srgbClr val="000000"/>
                </a:solidFill>
                <a:latin typeface="Open Sans Bold"/>
              </a:rPr>
              <a:t>α του προφίλ σας στο LinkedIn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1" y="2198063"/>
            <a:ext cx="15537675" cy="487723"/>
          </a:xfrm>
          <a:prstGeom prst="rect">
            <a:avLst/>
          </a:prstGeom>
        </p:spPr>
        <p:txBody>
          <a:bodyPr lIns="0" tIns="0" rIns="0" bIns="0" rtlCol="0" anchor="t">
            <a:spAutoFit/>
          </a:bodyPr>
          <a:lstStyle/>
          <a:p>
            <a:pPr>
              <a:lnSpc>
                <a:spcPts val="4092"/>
              </a:lnSpc>
            </a:pPr>
            <a:r>
              <a:rPr lang="en-US" sz="2923" dirty="0" err="1">
                <a:solidFill>
                  <a:srgbClr val="000000"/>
                </a:solidFill>
                <a:latin typeface="Open Sans Italics"/>
              </a:rPr>
              <a:t>Συμ</a:t>
            </a:r>
            <a:r>
              <a:rPr lang="en-US" sz="2923" dirty="0">
                <a:solidFill>
                  <a:srgbClr val="000000"/>
                </a:solidFill>
                <a:latin typeface="Open Sans Italics"/>
              </a:rPr>
              <a:t>πληρώστε τις ενότητες "Επαγγελματική εμπειρία" και "Εκπαίδευση".</a:t>
            </a:r>
          </a:p>
        </p:txBody>
      </p:sp>
      <p:sp>
        <p:nvSpPr>
          <p:cNvPr id="6" name="TextBox 6"/>
          <p:cNvSpPr txBox="1"/>
          <p:nvPr/>
        </p:nvSpPr>
        <p:spPr>
          <a:xfrm>
            <a:off x="2087060" y="2981813"/>
            <a:ext cx="14320275" cy="3888180"/>
          </a:xfrm>
          <a:prstGeom prst="rect">
            <a:avLst/>
          </a:prstGeom>
        </p:spPr>
        <p:txBody>
          <a:bodyPr lIns="0" tIns="0" rIns="0" bIns="0" rtlCol="0" anchor="t">
            <a:spAutoFit/>
          </a:bodyPr>
          <a:lstStyle/>
          <a:p>
            <a:pPr marL="457200" indent="-457200" algn="just">
              <a:lnSpc>
                <a:spcPts val="4372"/>
              </a:lnSpc>
              <a:buFont typeface="Arial" panose="020B0604020202020204" pitchFamily="34" charset="0"/>
              <a:buChar char="•"/>
            </a:pPr>
            <a:r>
              <a:rPr lang="en-US" sz="2400" b="1" dirty="0">
                <a:solidFill>
                  <a:srgbClr val="000000"/>
                </a:solidFill>
                <a:latin typeface="Open Sans"/>
              </a:rPr>
              <a:t>Να </a:t>
            </a:r>
            <a:r>
              <a:rPr lang="en-US" sz="2400" b="1" dirty="0" err="1">
                <a:solidFill>
                  <a:srgbClr val="000000"/>
                </a:solidFill>
                <a:latin typeface="Open Sans"/>
              </a:rPr>
              <a:t>είστε</a:t>
            </a:r>
            <a:r>
              <a:rPr lang="en-US" sz="2400" b="1" dirty="0">
                <a:solidFill>
                  <a:srgbClr val="000000"/>
                </a:solidFill>
                <a:latin typeface="Open Sans"/>
              </a:rPr>
              <a:t> </a:t>
            </a:r>
            <a:r>
              <a:rPr lang="el-GR" sz="2400" b="1" dirty="0">
                <a:solidFill>
                  <a:srgbClr val="000000"/>
                </a:solidFill>
                <a:latin typeface="Open Sans"/>
              </a:rPr>
              <a:t>περιεκτικοί</a:t>
            </a:r>
            <a:r>
              <a:rPr lang="en-US" sz="2400" b="1" dirty="0">
                <a:solidFill>
                  <a:srgbClr val="000000"/>
                </a:solidFill>
                <a:latin typeface="Open Sans"/>
              </a:rPr>
              <a:t> : </a:t>
            </a:r>
            <a:r>
              <a:rPr lang="en-US" sz="2400" dirty="0" err="1">
                <a:solidFill>
                  <a:srgbClr val="000000"/>
                </a:solidFill>
                <a:latin typeface="Open Sans"/>
              </a:rPr>
              <a:t>Συμ</a:t>
            </a:r>
            <a:r>
              <a:rPr lang="en-US" sz="2400" dirty="0">
                <a:solidFill>
                  <a:srgbClr val="000000"/>
                </a:solidFill>
                <a:latin typeface="Open Sans"/>
              </a:rPr>
              <a:t>περιλάβετε όλες τις σχετικές θέσεις ή τα μαθήματα κατάρτισης, από την πιο πρόσφατη έως την παλαιότερη.</a:t>
            </a:r>
          </a:p>
          <a:p>
            <a:pPr marL="457200" indent="-457200" algn="just">
              <a:lnSpc>
                <a:spcPts val="4372"/>
              </a:lnSpc>
              <a:buFont typeface="Arial" panose="020B0604020202020204" pitchFamily="34" charset="0"/>
              <a:buChar char="•"/>
            </a:pPr>
            <a:r>
              <a:rPr lang="en-US" sz="2400" dirty="0" err="1">
                <a:solidFill>
                  <a:srgbClr val="000000"/>
                </a:solidFill>
                <a:latin typeface="Open Sans Bold"/>
              </a:rPr>
              <a:t>Χρησιμο</a:t>
            </a:r>
            <a:r>
              <a:rPr lang="en-US" sz="2400" dirty="0">
                <a:solidFill>
                  <a:srgbClr val="000000"/>
                </a:solidFill>
                <a:latin typeface="Open Sans Bold"/>
              </a:rPr>
              <a:t>ποιήστε ακριβείς τίτλους :</a:t>
            </a:r>
            <a:r>
              <a:rPr lang="en-US" sz="2400" dirty="0">
                <a:solidFill>
                  <a:srgbClr val="000000"/>
                </a:solidFill>
                <a:latin typeface="Open Sans"/>
              </a:rPr>
              <a:t> Οι τίτλοι θέσεων εργασίας πρέπει να είναι σαφείς και να αντικατοπτρίζουν τις αρμοδιότητές σας, ενώ </a:t>
            </a:r>
            <a:r>
              <a:rPr lang="el-GR" sz="2400" dirty="0">
                <a:solidFill>
                  <a:srgbClr val="000000"/>
                </a:solidFill>
                <a:latin typeface="Open Sans"/>
              </a:rPr>
              <a:t>οι εκπαιδεύσεις </a:t>
            </a:r>
            <a:r>
              <a:rPr lang="en-US" sz="2400" dirty="0">
                <a:solidFill>
                  <a:srgbClr val="000000"/>
                </a:solidFill>
                <a:latin typeface="Open Sans"/>
              </a:rPr>
              <a:t>κα</a:t>
            </a:r>
            <a:r>
              <a:rPr lang="en-US" sz="2400" dirty="0" err="1">
                <a:solidFill>
                  <a:srgbClr val="000000"/>
                </a:solidFill>
                <a:latin typeface="Open Sans"/>
              </a:rPr>
              <a:t>τάρτισης</a:t>
            </a:r>
            <a:r>
              <a:rPr lang="en-US" sz="2400" dirty="0">
                <a:solidFill>
                  <a:srgbClr val="000000"/>
                </a:solidFill>
                <a:latin typeface="Open Sans"/>
              </a:rPr>
              <a:t> πρέπει να περιλαμβάνουν το όνομα του ιδρύματος, το δίπλωμα και την περίοδο σπουδών. </a:t>
            </a:r>
          </a:p>
          <a:p>
            <a:pPr marL="457200" indent="-457200" algn="just">
              <a:lnSpc>
                <a:spcPts val="4372"/>
              </a:lnSpc>
              <a:buFont typeface="Arial" panose="020B0604020202020204" pitchFamily="34" charset="0"/>
              <a:buChar char="•"/>
            </a:pPr>
            <a:r>
              <a:rPr lang="en-US" sz="2400" dirty="0" err="1">
                <a:solidFill>
                  <a:srgbClr val="000000"/>
                </a:solidFill>
                <a:latin typeface="Open Sans Bold"/>
              </a:rPr>
              <a:t>Αν</a:t>
            </a:r>
            <a:r>
              <a:rPr lang="en-US" sz="2400" dirty="0">
                <a:solidFill>
                  <a:srgbClr val="000000"/>
                </a:solidFill>
                <a:latin typeface="Open Sans Bold"/>
              </a:rPr>
              <a:t>αφέρετε τις βασικές σας δεξιότητες : </a:t>
            </a:r>
            <a:r>
              <a:rPr lang="en-US" sz="2400" dirty="0">
                <a:solidFill>
                  <a:srgbClr val="000000"/>
                </a:solidFill>
                <a:latin typeface="Open Sans"/>
              </a:rPr>
              <a:t>Επισημάνετε τις δεξιότητες που αναπτύξατε σε κάθε θέση ή που σας έδωσε κάθε εκπαιδευτικό πρόγραμμα.</a:t>
            </a:r>
          </a:p>
        </p:txBody>
      </p:sp>
      <p:sp>
        <p:nvSpPr>
          <p:cNvPr id="7" name="Freeform 7"/>
          <p:cNvSpPr/>
          <p:nvPr/>
        </p:nvSpPr>
        <p:spPr>
          <a:xfrm>
            <a:off x="293598" y="4030861"/>
            <a:ext cx="1470203" cy="1470203"/>
          </a:xfrm>
          <a:custGeom>
            <a:avLst/>
            <a:gdLst/>
            <a:ahLst/>
            <a:cxnLst/>
            <a:rect l="l" t="t" r="r" b="b"/>
            <a:pathLst>
              <a:path w="1470203" h="1470203">
                <a:moveTo>
                  <a:pt x="0" y="0"/>
                </a:moveTo>
                <a:lnTo>
                  <a:pt x="1470204" y="0"/>
                </a:lnTo>
                <a:lnTo>
                  <a:pt x="1470204" y="1470204"/>
                </a:lnTo>
                <a:lnTo>
                  <a:pt x="0" y="147020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Y"/>
          </a:p>
        </p:txBody>
      </p:sp>
      <p:sp>
        <p:nvSpPr>
          <p:cNvPr id="8" name="Freeform 8"/>
          <p:cNvSpPr/>
          <p:nvPr/>
        </p:nvSpPr>
        <p:spPr>
          <a:xfrm>
            <a:off x="14937131" y="8210439"/>
            <a:ext cx="1470203" cy="1470203"/>
          </a:xfrm>
          <a:custGeom>
            <a:avLst/>
            <a:gdLst/>
            <a:ahLst/>
            <a:cxnLst/>
            <a:rect l="l" t="t" r="r" b="b"/>
            <a:pathLst>
              <a:path w="1470203" h="1470203">
                <a:moveTo>
                  <a:pt x="0" y="0"/>
                </a:moveTo>
                <a:lnTo>
                  <a:pt x="1470204" y="0"/>
                </a:lnTo>
                <a:lnTo>
                  <a:pt x="1470204" y="1470203"/>
                </a:lnTo>
                <a:lnTo>
                  <a:pt x="0" y="147020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CY"/>
          </a:p>
        </p:txBody>
      </p:sp>
      <p:sp>
        <p:nvSpPr>
          <p:cNvPr id="9" name="TextBox 9"/>
          <p:cNvSpPr txBox="1"/>
          <p:nvPr/>
        </p:nvSpPr>
        <p:spPr>
          <a:xfrm>
            <a:off x="526583" y="1371768"/>
            <a:ext cx="103429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Δημιουργί</a:t>
            </a:r>
            <a:r>
              <a:rPr lang="en-US" sz="3123" dirty="0">
                <a:solidFill>
                  <a:srgbClr val="000000"/>
                </a:solidFill>
                <a:latin typeface="Open Sans Bold"/>
              </a:rPr>
              <a:t>α του προφίλ σας στο LinkedIn</a:t>
            </a:r>
          </a:p>
        </p:txBody>
      </p:sp>
      <p:sp>
        <p:nvSpPr>
          <p:cNvPr id="10" name="TextBox 10"/>
          <p:cNvSpPr txBox="1"/>
          <p:nvPr/>
        </p:nvSpPr>
        <p:spPr>
          <a:xfrm>
            <a:off x="2458785" y="8045474"/>
            <a:ext cx="12253187" cy="1655068"/>
          </a:xfrm>
          <a:prstGeom prst="rect">
            <a:avLst/>
          </a:prstGeom>
        </p:spPr>
        <p:txBody>
          <a:bodyPr lIns="0" tIns="0" rIns="0" bIns="0" rtlCol="0" anchor="t">
            <a:spAutoFit/>
          </a:bodyPr>
          <a:lstStyle/>
          <a:p>
            <a:pPr algn="r">
              <a:lnSpc>
                <a:spcPts val="4372"/>
              </a:lnSpc>
            </a:pPr>
            <a:r>
              <a:rPr lang="en-US" sz="2400" dirty="0" err="1">
                <a:solidFill>
                  <a:srgbClr val="000000"/>
                </a:solidFill>
                <a:latin typeface="Open Sans"/>
              </a:rPr>
              <a:t>Μην</a:t>
            </a:r>
            <a:r>
              <a:rPr lang="en-US" sz="2400" dirty="0">
                <a:solidFill>
                  <a:srgbClr val="000000"/>
                </a:solidFill>
                <a:latin typeface="Open Sans"/>
              </a:rPr>
              <a:t> </a:t>
            </a:r>
            <a:r>
              <a:rPr lang="en-US" sz="2400" dirty="0" err="1">
                <a:solidFill>
                  <a:srgbClr val="000000"/>
                </a:solidFill>
                <a:latin typeface="Open Sans"/>
              </a:rPr>
              <a:t>χρησιμο</a:t>
            </a:r>
            <a:r>
              <a:rPr lang="en-US" sz="2400" dirty="0">
                <a:solidFill>
                  <a:srgbClr val="000000"/>
                </a:solidFill>
                <a:latin typeface="Open Sans"/>
              </a:rPr>
              <a:t>ποιείτε ορολογία ή ασυνήθιστα ακρωνύμια που μπορεί να μην είναι κατανοητά από όλους.</a:t>
            </a:r>
          </a:p>
          <a:p>
            <a:pPr algn="r">
              <a:lnSpc>
                <a:spcPts val="4372"/>
              </a:lnSpc>
            </a:pPr>
            <a:r>
              <a:rPr lang="en-US" sz="2400" dirty="0" err="1">
                <a:solidFill>
                  <a:srgbClr val="000000"/>
                </a:solidFill>
                <a:latin typeface="Open Sans Bold"/>
              </a:rPr>
              <a:t>Μη</a:t>
            </a:r>
            <a:r>
              <a:rPr lang="en-US" sz="2400" dirty="0">
                <a:solidFill>
                  <a:srgbClr val="000000"/>
                </a:solidFill>
                <a:latin typeface="Open Sans Bold"/>
              </a:rPr>
              <a:t> </a:t>
            </a:r>
            <a:r>
              <a:rPr lang="el-GR" sz="2400" dirty="0">
                <a:solidFill>
                  <a:srgbClr val="000000"/>
                </a:solidFill>
                <a:latin typeface="Open Sans Bold"/>
              </a:rPr>
              <a:t>λέτε ψέματα</a:t>
            </a:r>
            <a:r>
              <a:rPr lang="en-US" sz="2400" dirty="0">
                <a:solidFill>
                  <a:srgbClr val="000000"/>
                </a:solidFill>
                <a:latin typeface="Open Sans Bold"/>
              </a:rPr>
              <a:t>! </a:t>
            </a:r>
            <a:r>
              <a:rPr lang="en-US" sz="2400" dirty="0" err="1">
                <a:solidFill>
                  <a:srgbClr val="000000"/>
                </a:solidFill>
                <a:latin typeface="Open Sans"/>
              </a:rPr>
              <a:t>Δι</a:t>
            </a:r>
            <a:r>
              <a:rPr lang="en-US" sz="2400" dirty="0">
                <a:solidFill>
                  <a:srgbClr val="000000"/>
                </a:solidFill>
                <a:latin typeface="Open Sans"/>
              </a:rPr>
              <a:t>ακινδυνεύετε να βλάψετε τη φήμη σας</a:t>
            </a:r>
            <a:r>
              <a:rPr lang="en-US" sz="3123" dirty="0">
                <a:solidFill>
                  <a:srgbClr val="000000"/>
                </a:solidFill>
                <a:latin typeface="Open Sans"/>
              </a:rPr>
              <a: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6939577" y="4798333"/>
            <a:ext cx="10296950" cy="4685220"/>
          </a:xfrm>
          <a:custGeom>
            <a:avLst/>
            <a:gdLst/>
            <a:ahLst/>
            <a:cxnLst/>
            <a:rect l="l" t="t" r="r" b="b"/>
            <a:pathLst>
              <a:path w="11796912" h="4742359">
                <a:moveTo>
                  <a:pt x="0" y="0"/>
                </a:moveTo>
                <a:lnTo>
                  <a:pt x="11796912" y="0"/>
                </a:lnTo>
                <a:lnTo>
                  <a:pt x="11796912" y="4742359"/>
                </a:lnTo>
                <a:lnTo>
                  <a:pt x="0" y="4742359"/>
                </a:lnTo>
                <a:lnTo>
                  <a:pt x="0" y="0"/>
                </a:lnTo>
                <a:close/>
              </a:path>
            </a:pathLst>
          </a:custGeom>
          <a:blipFill>
            <a:blip r:embed="rId5"/>
            <a:stretch>
              <a:fillRect/>
            </a:stretch>
          </a:blipFill>
          <a:ln w="38100" cap="sq">
            <a:solidFill>
              <a:srgbClr val="000000"/>
            </a:solidFill>
            <a:prstDash val="solid"/>
            <a:miter/>
          </a:ln>
        </p:spPr>
        <p:txBody>
          <a:bodyPr/>
          <a:lstStyle/>
          <a:p>
            <a:endParaRPr lang="en-CY"/>
          </a:p>
        </p:txBody>
      </p:sp>
      <p:sp>
        <p:nvSpPr>
          <p:cNvPr id="6" name="TextBox 6"/>
          <p:cNvSpPr txBox="1"/>
          <p:nvPr/>
        </p:nvSpPr>
        <p:spPr>
          <a:xfrm>
            <a:off x="553622" y="1440635"/>
            <a:ext cx="8971378" cy="530269"/>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Αν</a:t>
            </a:r>
            <a:r>
              <a:rPr lang="en-US" sz="3123" dirty="0">
                <a:solidFill>
                  <a:srgbClr val="000000"/>
                </a:solidFill>
                <a:latin typeface="Open Sans Bold"/>
              </a:rPr>
              <a:t>αζήτηση εργασίας με το LinkedIn</a:t>
            </a:r>
          </a:p>
        </p:txBody>
      </p:sp>
      <p:sp>
        <p:nvSpPr>
          <p:cNvPr id="7" name="TextBox 7"/>
          <p:cNvSpPr txBox="1"/>
          <p:nvPr/>
        </p:nvSpPr>
        <p:spPr>
          <a:xfrm>
            <a:off x="576302" y="2090100"/>
            <a:ext cx="15303514" cy="1631152"/>
          </a:xfrm>
          <a:prstGeom prst="rect">
            <a:avLst/>
          </a:prstGeom>
        </p:spPr>
        <p:txBody>
          <a:bodyPr lIns="0" tIns="0" rIns="0" bIns="0" rtlCol="0" anchor="t">
            <a:spAutoFit/>
          </a:bodyPr>
          <a:lstStyle/>
          <a:p>
            <a:pPr marL="342900" indent="-342900" algn="l">
              <a:lnSpc>
                <a:spcPts val="4372"/>
              </a:lnSpc>
              <a:spcBef>
                <a:spcPct val="0"/>
              </a:spcBef>
              <a:buFont typeface="Arial" panose="020B0604020202020204" pitchFamily="34" charset="0"/>
              <a:buChar char="•"/>
            </a:pPr>
            <a:r>
              <a:rPr lang="en-US" sz="2400" dirty="0" err="1">
                <a:solidFill>
                  <a:srgbClr val="000000"/>
                </a:solidFill>
                <a:latin typeface="Open Sans"/>
              </a:rPr>
              <a:t>Χρησιμο</a:t>
            </a:r>
            <a:r>
              <a:rPr lang="en-US" sz="2400" dirty="0">
                <a:solidFill>
                  <a:srgbClr val="000000"/>
                </a:solidFill>
                <a:latin typeface="Open Sans"/>
              </a:rPr>
              <a:t>ποιήστε τη </a:t>
            </a:r>
            <a:r>
              <a:rPr lang="en-US" sz="2400" dirty="0">
                <a:solidFill>
                  <a:srgbClr val="000000"/>
                </a:solidFill>
                <a:latin typeface="Open Sans Bold"/>
              </a:rPr>
              <a:t>γραμμή αναζήτησης στο </a:t>
            </a:r>
            <a:r>
              <a:rPr lang="en-US" sz="2400" dirty="0">
                <a:solidFill>
                  <a:srgbClr val="000000"/>
                </a:solidFill>
                <a:latin typeface="Open Sans"/>
              </a:rPr>
              <a:t>επάνω μέρος της σελίδας "Θέσεις εργασίας" για να εισαγάγετε λέξεις-κλειδιά. </a:t>
            </a:r>
            <a:r>
              <a:rPr lang="en-US" sz="2400" dirty="0" err="1">
                <a:solidFill>
                  <a:srgbClr val="000000"/>
                </a:solidFill>
                <a:latin typeface="Open Sans"/>
              </a:rPr>
              <a:t>Χρησιμο</a:t>
            </a:r>
            <a:r>
              <a:rPr lang="en-US" sz="2400" dirty="0">
                <a:solidFill>
                  <a:srgbClr val="000000"/>
                </a:solidFill>
                <a:latin typeface="Open Sans"/>
              </a:rPr>
              <a:t>ποιήστε φίλτρα για να βελτιώσετε τα αποτελέσματά σας, όπως τοποθεσία, είδος σύμβασης, τομέας κ.λπ.</a:t>
            </a:r>
          </a:p>
        </p:txBody>
      </p:sp>
      <p:sp>
        <p:nvSpPr>
          <p:cNvPr id="8" name="TextBox 8"/>
          <p:cNvSpPr txBox="1"/>
          <p:nvPr/>
        </p:nvSpPr>
        <p:spPr>
          <a:xfrm>
            <a:off x="553622" y="3687961"/>
            <a:ext cx="16675531" cy="1082719"/>
          </a:xfrm>
          <a:prstGeom prst="rect">
            <a:avLst/>
          </a:prstGeom>
        </p:spPr>
        <p:txBody>
          <a:bodyPr lIns="0" tIns="0" rIns="0" bIns="0" rtlCol="0" anchor="t">
            <a:spAutoFit/>
          </a:bodyPr>
          <a:lstStyle/>
          <a:p>
            <a:pPr marL="342900" indent="-342900">
              <a:lnSpc>
                <a:spcPts val="4372"/>
              </a:lnSpc>
              <a:buFont typeface="Arial" panose="020B0604020202020204" pitchFamily="34" charset="0"/>
              <a:buChar char="•"/>
            </a:pPr>
            <a:r>
              <a:rPr lang="en-US" sz="2400" dirty="0" err="1">
                <a:solidFill>
                  <a:srgbClr val="000000"/>
                </a:solidFill>
                <a:latin typeface="Open Sans"/>
              </a:rPr>
              <a:t>Ενεργο</a:t>
            </a:r>
            <a:r>
              <a:rPr lang="en-US" sz="2400" dirty="0">
                <a:solidFill>
                  <a:srgbClr val="000000"/>
                </a:solidFill>
                <a:latin typeface="Open Sans"/>
              </a:rPr>
              <a:t>ποιήστε τις </a:t>
            </a:r>
            <a:r>
              <a:rPr lang="en-US" sz="2400" dirty="0">
                <a:solidFill>
                  <a:srgbClr val="000000"/>
                </a:solidFill>
                <a:latin typeface="Open Sans Bold"/>
              </a:rPr>
              <a:t>ειδοποιήσεις για θέσεις εργασίας </a:t>
            </a:r>
            <a:r>
              <a:rPr lang="en-US" sz="2400" dirty="0">
                <a:solidFill>
                  <a:srgbClr val="000000"/>
                </a:solidFill>
                <a:latin typeface="Open Sans"/>
              </a:rPr>
              <a:t>για να ενημερώνεστε αμέσως μόλις δημοσιευτεί μια νέα προσφορά που ταιριάζει με τα κριτήριά σας.</a:t>
            </a:r>
          </a:p>
        </p:txBody>
      </p:sp>
      <p:sp>
        <p:nvSpPr>
          <p:cNvPr id="9" name="TextBox 9"/>
          <p:cNvSpPr txBox="1"/>
          <p:nvPr/>
        </p:nvSpPr>
        <p:spPr>
          <a:xfrm>
            <a:off x="553622" y="4789730"/>
            <a:ext cx="5923378" cy="4452437"/>
          </a:xfrm>
          <a:prstGeom prst="rect">
            <a:avLst/>
          </a:prstGeom>
        </p:spPr>
        <p:txBody>
          <a:bodyPr wrap="square" lIns="0" tIns="0" rIns="0" bIns="0" rtlCol="0" anchor="t">
            <a:spAutoFit/>
          </a:bodyPr>
          <a:lstStyle/>
          <a:p>
            <a:pPr marL="342900" indent="-342900">
              <a:lnSpc>
                <a:spcPts val="4372"/>
              </a:lnSpc>
              <a:buFont typeface="Arial" panose="020B0604020202020204" pitchFamily="34" charset="0"/>
              <a:buChar char="•"/>
            </a:pPr>
            <a:r>
              <a:rPr lang="en-US" sz="2400" dirty="0">
                <a:solidFill>
                  <a:srgbClr val="000000"/>
                </a:solidFill>
                <a:latin typeface="Open Sans Bold"/>
              </a:rPr>
              <a:t>Απ</a:t>
            </a:r>
            <a:r>
              <a:rPr lang="en-US" sz="2400" dirty="0" err="1">
                <a:solidFill>
                  <a:srgbClr val="000000"/>
                </a:solidFill>
                <a:latin typeface="Open Sans Bold"/>
              </a:rPr>
              <a:t>οθηκεύστε</a:t>
            </a:r>
            <a:r>
              <a:rPr lang="en-US" sz="2400" dirty="0">
                <a:solidFill>
                  <a:srgbClr val="000000"/>
                </a:solidFill>
                <a:latin typeface="Open Sans Bold"/>
              </a:rPr>
              <a:t> </a:t>
            </a:r>
            <a:r>
              <a:rPr lang="en-US" sz="2400" dirty="0" err="1">
                <a:solidFill>
                  <a:srgbClr val="000000"/>
                </a:solidFill>
                <a:latin typeface="Open Sans"/>
              </a:rPr>
              <a:t>τις</a:t>
            </a:r>
            <a:r>
              <a:rPr lang="en-US" sz="2400" dirty="0">
                <a:solidFill>
                  <a:srgbClr val="000000"/>
                </a:solidFill>
                <a:latin typeface="Open Sans"/>
              </a:rPr>
              <a:t> π</a:t>
            </a:r>
            <a:r>
              <a:rPr lang="en-US" sz="2400" dirty="0" err="1">
                <a:solidFill>
                  <a:srgbClr val="000000"/>
                </a:solidFill>
                <a:latin typeface="Open Sans"/>
              </a:rPr>
              <a:t>ιο</a:t>
            </a:r>
            <a:r>
              <a:rPr lang="en-US" sz="2400" dirty="0">
                <a:solidFill>
                  <a:srgbClr val="000000"/>
                </a:solidFill>
                <a:latin typeface="Open Sans"/>
              </a:rPr>
              <a:t> </a:t>
            </a:r>
            <a:r>
              <a:rPr lang="en-US" sz="2400" dirty="0" err="1">
                <a:solidFill>
                  <a:srgbClr val="000000"/>
                </a:solidFill>
                <a:latin typeface="Open Sans"/>
              </a:rPr>
              <a:t>ενδι</a:t>
            </a:r>
            <a:r>
              <a:rPr lang="en-US" sz="2400" dirty="0">
                <a:solidFill>
                  <a:srgbClr val="000000"/>
                </a:solidFill>
                <a:latin typeface="Open Sans"/>
              </a:rPr>
              <a:t>αφέρουσες προσφορές, ώστε να μπορείτε να τις βρείτε αργότερα. </a:t>
            </a:r>
          </a:p>
          <a:p>
            <a:pPr marL="342900" indent="-342900">
              <a:lnSpc>
                <a:spcPts val="4372"/>
              </a:lnSpc>
              <a:buFont typeface="Arial" panose="020B0604020202020204" pitchFamily="34" charset="0"/>
              <a:buChar char="•"/>
            </a:pPr>
            <a:r>
              <a:rPr lang="en-US" sz="2400" dirty="0" err="1">
                <a:solidFill>
                  <a:srgbClr val="000000"/>
                </a:solidFill>
                <a:latin typeface="Open Sans"/>
              </a:rPr>
              <a:t>Ορισμένες</a:t>
            </a:r>
            <a:r>
              <a:rPr lang="en-US" sz="2400" dirty="0">
                <a:solidFill>
                  <a:srgbClr val="000000"/>
                </a:solidFill>
                <a:latin typeface="Open Sans"/>
              </a:rPr>
              <a:t> </a:t>
            </a:r>
            <a:r>
              <a:rPr lang="en-US" sz="2400" dirty="0" err="1">
                <a:solidFill>
                  <a:srgbClr val="000000"/>
                </a:solidFill>
                <a:latin typeface="Open Sans"/>
              </a:rPr>
              <a:t>ετ</a:t>
            </a:r>
            <a:r>
              <a:rPr lang="en-US" sz="2400" dirty="0">
                <a:solidFill>
                  <a:srgbClr val="000000"/>
                </a:solidFill>
                <a:latin typeface="Open Sans"/>
              </a:rPr>
              <a:t>αιρείες επιτρέπουν στους υποψηφίους να </a:t>
            </a:r>
            <a:r>
              <a:rPr lang="en-US" sz="2400" dirty="0">
                <a:solidFill>
                  <a:srgbClr val="000000"/>
                </a:solidFill>
                <a:latin typeface="Open Sans Bold"/>
              </a:rPr>
              <a:t>υποβάλουν αίτηση χρησιμοποιώντας το προφίλ τους στο LinkedIn</a:t>
            </a:r>
            <a:r>
              <a:rPr lang="en-US" sz="2400" dirty="0">
                <a:solidFill>
                  <a:srgbClr val="000000"/>
                </a:solidFill>
                <a:latin typeface="Open Sans"/>
              </a:rPr>
              <a:t>, οπότε να το διατηρείτε πάντα ενημερωμένο!</a:t>
            </a:r>
            <a:endParaRPr lang="en-US" sz="3123" dirty="0">
              <a:solidFill>
                <a:srgbClr val="000000"/>
              </a:solidFill>
              <a:latin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8399" y="3162300"/>
            <a:ext cx="15532897" cy="5604868"/>
          </a:xfrm>
          <a:prstGeom prst="rect">
            <a:avLst/>
          </a:prstGeom>
        </p:spPr>
        <p:txBody>
          <a:bodyPr lIns="0" tIns="0" rIns="0" bIns="0" rtlCol="0" anchor="t">
            <a:spAutoFit/>
          </a:bodyPr>
          <a:lstStyle/>
          <a:p>
            <a:pPr marL="674317" lvl="1" indent="-337159">
              <a:lnSpc>
                <a:spcPts val="4372"/>
              </a:lnSpc>
              <a:buFont typeface="Arial"/>
              <a:buChar char="•"/>
            </a:pPr>
            <a:r>
              <a:rPr lang="en-US" sz="2800" dirty="0" err="1">
                <a:solidFill>
                  <a:srgbClr val="000000"/>
                </a:solidFill>
                <a:latin typeface="Open Sans"/>
              </a:rPr>
              <a:t>Ζητήστε</a:t>
            </a:r>
            <a:r>
              <a:rPr lang="en-US" sz="2800" dirty="0">
                <a:solidFill>
                  <a:srgbClr val="000000"/>
                </a:solidFill>
                <a:latin typeface="Open Sans"/>
              </a:rPr>
              <a:t> (και </a:t>
            </a:r>
            <a:r>
              <a:rPr lang="en-US" sz="2800" dirty="0" err="1">
                <a:solidFill>
                  <a:srgbClr val="000000"/>
                </a:solidFill>
                <a:latin typeface="Open Sans"/>
              </a:rPr>
              <a:t>δώστε</a:t>
            </a:r>
            <a:r>
              <a:rPr lang="en-US" sz="2800" dirty="0">
                <a:solidFill>
                  <a:srgbClr val="000000"/>
                </a:solidFill>
                <a:latin typeface="Open Sans"/>
              </a:rPr>
              <a:t>) </a:t>
            </a:r>
            <a:r>
              <a:rPr lang="en-US" sz="2800" dirty="0" err="1">
                <a:solidFill>
                  <a:srgbClr val="000000"/>
                </a:solidFill>
                <a:latin typeface="Open Sans Bold"/>
              </a:rPr>
              <a:t>συστάσεις</a:t>
            </a:r>
            <a:r>
              <a:rPr lang="en-US" sz="2800" dirty="0">
                <a:solidFill>
                  <a:srgbClr val="000000"/>
                </a:solidFill>
                <a:latin typeface="Open Sans Bold"/>
              </a:rPr>
              <a:t> </a:t>
            </a:r>
            <a:r>
              <a:rPr lang="en-US" sz="2800" dirty="0" err="1">
                <a:solidFill>
                  <a:srgbClr val="000000"/>
                </a:solidFill>
                <a:latin typeface="Open Sans"/>
              </a:rPr>
              <a:t>γι</a:t>
            </a:r>
            <a:r>
              <a:rPr lang="en-US" sz="2800" dirty="0">
                <a:solidFill>
                  <a:srgbClr val="000000"/>
                </a:solidFill>
                <a:latin typeface="Open Sans"/>
              </a:rPr>
              <a:t>α να ενισχύσετε την αξιοπιστία σας. </a:t>
            </a:r>
          </a:p>
          <a:p>
            <a:pPr marL="674317" lvl="1" indent="-337159">
              <a:lnSpc>
                <a:spcPts val="4372"/>
              </a:lnSpc>
              <a:buFont typeface="Arial"/>
              <a:buChar char="•"/>
            </a:pPr>
            <a:r>
              <a:rPr lang="en-US" sz="2800" dirty="0" err="1">
                <a:solidFill>
                  <a:srgbClr val="000000"/>
                </a:solidFill>
                <a:latin typeface="Open Sans Bold"/>
              </a:rPr>
              <a:t>Εγγρ</a:t>
            </a:r>
            <a:r>
              <a:rPr lang="en-US" sz="2800" dirty="0">
                <a:solidFill>
                  <a:srgbClr val="000000"/>
                </a:solidFill>
                <a:latin typeface="Open Sans Bold"/>
              </a:rPr>
              <a:t>αφείτε σε σχετικές ομάδες που </a:t>
            </a:r>
            <a:r>
              <a:rPr lang="el-GR" sz="2800" dirty="0">
                <a:solidFill>
                  <a:srgbClr val="000000"/>
                </a:solidFill>
                <a:latin typeface="Open Sans Bold"/>
              </a:rPr>
              <a:t>είναι ενεργοί σ</a:t>
            </a:r>
            <a:r>
              <a:rPr lang="en-US" sz="2800" dirty="0" err="1">
                <a:solidFill>
                  <a:srgbClr val="000000"/>
                </a:solidFill>
                <a:latin typeface="Open Sans Bold"/>
              </a:rPr>
              <a:t>τους</a:t>
            </a:r>
            <a:r>
              <a:rPr lang="en-US" sz="2800" dirty="0">
                <a:solidFill>
                  <a:srgbClr val="000000"/>
                </a:solidFill>
                <a:latin typeface="Open Sans Bold"/>
              </a:rPr>
              <a:t> </a:t>
            </a:r>
            <a:r>
              <a:rPr lang="en-US" sz="2800" dirty="0">
                <a:solidFill>
                  <a:srgbClr val="000000"/>
                </a:solidFill>
                <a:latin typeface="Open Sans"/>
              </a:rPr>
              <a:t>τομείς δραστηριότητας ή τα ενδιαφέροντά σας. </a:t>
            </a:r>
          </a:p>
          <a:p>
            <a:pPr marL="674317" lvl="1" indent="-337159">
              <a:lnSpc>
                <a:spcPts val="4372"/>
              </a:lnSpc>
              <a:buFont typeface="Arial"/>
              <a:buChar char="•"/>
            </a:pPr>
            <a:r>
              <a:rPr lang="en-US" sz="2800" dirty="0" err="1">
                <a:solidFill>
                  <a:srgbClr val="000000"/>
                </a:solidFill>
                <a:latin typeface="Open Sans"/>
              </a:rPr>
              <a:t>Ακολουθήστε</a:t>
            </a:r>
            <a:r>
              <a:rPr lang="en-US" sz="2800" dirty="0">
                <a:solidFill>
                  <a:srgbClr val="000000"/>
                </a:solidFill>
                <a:latin typeface="Open Sans"/>
              </a:rPr>
              <a:t> </a:t>
            </a:r>
            <a:r>
              <a:rPr lang="en-US" sz="2800" dirty="0" err="1">
                <a:solidFill>
                  <a:srgbClr val="000000"/>
                </a:solidFill>
                <a:latin typeface="Open Sans"/>
              </a:rPr>
              <a:t>ενδι</a:t>
            </a:r>
            <a:r>
              <a:rPr lang="en-US" sz="2800" dirty="0">
                <a:solidFill>
                  <a:srgbClr val="000000"/>
                </a:solidFill>
                <a:latin typeface="Open Sans"/>
              </a:rPr>
              <a:t>αφέρουσες σελίδες ή δημιουργούς περιεχομένου. </a:t>
            </a:r>
          </a:p>
          <a:p>
            <a:pPr marL="674317" lvl="1" indent="-337159">
              <a:lnSpc>
                <a:spcPts val="4372"/>
              </a:lnSpc>
              <a:buFont typeface="Arial"/>
              <a:buChar char="•"/>
            </a:pPr>
            <a:r>
              <a:rPr lang="en-US" sz="2800" dirty="0" err="1">
                <a:solidFill>
                  <a:srgbClr val="000000"/>
                </a:solidFill>
                <a:latin typeface="Open Sans Bold"/>
              </a:rPr>
              <a:t>Μοιρ</a:t>
            </a:r>
            <a:r>
              <a:rPr lang="en-US" sz="2800" dirty="0">
                <a:solidFill>
                  <a:srgbClr val="000000"/>
                </a:solidFill>
                <a:latin typeface="Open Sans Bold"/>
              </a:rPr>
              <a:t>αστείτε σχετικό περιεχόμενο </a:t>
            </a:r>
            <a:r>
              <a:rPr lang="en-US" sz="2800" dirty="0">
                <a:solidFill>
                  <a:srgbClr val="000000"/>
                </a:solidFill>
                <a:latin typeface="Open Sans"/>
              </a:rPr>
              <a:t>δημοσιεύοντας άρθρα ή σχόλια σε θέματα που σχετίζονται με τον τομέα της εξειδίκευσής σας.</a:t>
            </a:r>
          </a:p>
          <a:p>
            <a:pPr marL="674317" lvl="1" indent="-337159">
              <a:lnSpc>
                <a:spcPts val="4372"/>
              </a:lnSpc>
              <a:buFont typeface="Arial"/>
              <a:buChar char="•"/>
            </a:pPr>
            <a:r>
              <a:rPr lang="en-US" sz="2800" dirty="0">
                <a:solidFill>
                  <a:srgbClr val="000000"/>
                </a:solidFill>
                <a:latin typeface="Open Sans"/>
              </a:rPr>
              <a:t>Να </a:t>
            </a:r>
            <a:r>
              <a:rPr lang="en-US" sz="2800" dirty="0" err="1">
                <a:solidFill>
                  <a:srgbClr val="000000"/>
                </a:solidFill>
                <a:latin typeface="Open Sans"/>
              </a:rPr>
              <a:t>είστε</a:t>
            </a:r>
            <a:r>
              <a:rPr lang="en-US" sz="2800" dirty="0">
                <a:solidFill>
                  <a:srgbClr val="000000"/>
                </a:solidFill>
                <a:latin typeface="Open Sans"/>
              </a:rPr>
              <a:t> </a:t>
            </a:r>
            <a:r>
              <a:rPr lang="en-US" sz="2800" dirty="0" err="1">
                <a:solidFill>
                  <a:srgbClr val="000000"/>
                </a:solidFill>
                <a:latin typeface="Open Sans"/>
              </a:rPr>
              <a:t>ενεργοί</a:t>
            </a:r>
            <a:r>
              <a:rPr lang="en-US" sz="2800" dirty="0">
                <a:solidFill>
                  <a:srgbClr val="000000"/>
                </a:solidFill>
                <a:latin typeface="Open Sans"/>
              </a:rPr>
              <a:t> </a:t>
            </a:r>
            <a:r>
              <a:rPr lang="en-US" sz="2800" dirty="0" err="1">
                <a:solidFill>
                  <a:srgbClr val="000000"/>
                </a:solidFill>
                <a:latin typeface="Open Sans"/>
              </a:rPr>
              <a:t>στο</a:t>
            </a:r>
            <a:r>
              <a:rPr lang="en-US" sz="2800" dirty="0">
                <a:solidFill>
                  <a:srgbClr val="000000"/>
                </a:solidFill>
                <a:latin typeface="Open Sans"/>
              </a:rPr>
              <a:t> LinkedIn και να </a:t>
            </a:r>
            <a:r>
              <a:rPr lang="en-US" sz="2800" dirty="0" err="1">
                <a:solidFill>
                  <a:srgbClr val="000000"/>
                </a:solidFill>
                <a:latin typeface="Open Sans Bold"/>
              </a:rPr>
              <a:t>ενημερώνετε</a:t>
            </a:r>
            <a:r>
              <a:rPr lang="en-US" sz="2800" dirty="0">
                <a:solidFill>
                  <a:srgbClr val="000000"/>
                </a:solidFill>
                <a:latin typeface="Open Sans Bold"/>
              </a:rPr>
              <a:t> </a:t>
            </a:r>
            <a:r>
              <a:rPr lang="en-US" sz="2800" dirty="0">
                <a:solidFill>
                  <a:srgbClr val="000000"/>
                </a:solidFill>
                <a:latin typeface="Open Sans"/>
              </a:rPr>
              <a:t>τα</a:t>
            </a:r>
            <a:r>
              <a:rPr lang="en-US" sz="2800" dirty="0" err="1">
                <a:solidFill>
                  <a:srgbClr val="000000"/>
                </a:solidFill>
                <a:latin typeface="Open Sans"/>
              </a:rPr>
              <a:t>κτικά</a:t>
            </a:r>
            <a:r>
              <a:rPr lang="en-US" sz="2800" dirty="0">
                <a:solidFill>
                  <a:srgbClr val="000000"/>
                </a:solidFill>
                <a:latin typeface="Open Sans"/>
              </a:rPr>
              <a:t> </a:t>
            </a:r>
            <a:r>
              <a:rPr lang="en-US" sz="2800" dirty="0" err="1">
                <a:solidFill>
                  <a:srgbClr val="000000"/>
                </a:solidFill>
                <a:latin typeface="Open Sans"/>
              </a:rPr>
              <a:t>το</a:t>
            </a:r>
            <a:r>
              <a:rPr lang="en-US" sz="2800" dirty="0">
                <a:solidFill>
                  <a:srgbClr val="000000"/>
                </a:solidFill>
                <a:latin typeface="Open Sans"/>
              </a:rPr>
              <a:t> π</a:t>
            </a:r>
            <a:r>
              <a:rPr lang="en-US" sz="2800" dirty="0" err="1">
                <a:solidFill>
                  <a:srgbClr val="000000"/>
                </a:solidFill>
                <a:latin typeface="Open Sans"/>
              </a:rPr>
              <a:t>ροφίλ</a:t>
            </a:r>
            <a:r>
              <a:rPr lang="en-US" sz="2800" dirty="0">
                <a:solidFill>
                  <a:srgbClr val="000000"/>
                </a:solidFill>
                <a:latin typeface="Open Sans"/>
              </a:rPr>
              <a:t> σας. </a:t>
            </a:r>
          </a:p>
          <a:p>
            <a:pPr marL="674317" lvl="1" indent="-337159">
              <a:lnSpc>
                <a:spcPts val="4372"/>
              </a:lnSpc>
              <a:buFont typeface="Arial"/>
              <a:buChar char="•"/>
            </a:pPr>
            <a:r>
              <a:rPr lang="el-GR" sz="2800" dirty="0">
                <a:solidFill>
                  <a:srgbClr val="000000"/>
                </a:solidFill>
                <a:latin typeface="Open Sans Bold"/>
              </a:rPr>
              <a:t>Δικτυωθείτε </a:t>
            </a:r>
            <a:r>
              <a:rPr lang="en-US" sz="2800" dirty="0" err="1">
                <a:solidFill>
                  <a:srgbClr val="000000"/>
                </a:solidFill>
                <a:latin typeface="Open Sans"/>
              </a:rPr>
              <a:t>ενεργά</a:t>
            </a:r>
            <a:r>
              <a:rPr lang="en-US" sz="2800" dirty="0">
                <a:solidFill>
                  <a:srgbClr val="000000"/>
                </a:solidFill>
                <a:latin typeface="Open Sans"/>
              </a:rPr>
              <a:t>, π</a:t>
            </a:r>
            <a:r>
              <a:rPr lang="en-US" sz="2800" dirty="0" err="1">
                <a:solidFill>
                  <a:srgbClr val="000000"/>
                </a:solidFill>
                <a:latin typeface="Open Sans"/>
              </a:rPr>
              <a:t>ροσθέτοντ</a:t>
            </a:r>
            <a:r>
              <a:rPr lang="en-US" sz="2800" dirty="0">
                <a:solidFill>
                  <a:srgbClr val="000000"/>
                </a:solidFill>
                <a:latin typeface="Open Sans"/>
              </a:rPr>
              <a:t>ας σχετικές επαφές και συμμετέχοντας σε εκδηλώσεις ή συνέδρια, τόσο σε απευθείας σύνδεση όσο και πρόσωπο με πρόσωπο.</a:t>
            </a:r>
          </a:p>
          <a:p>
            <a:pPr>
              <a:lnSpc>
                <a:spcPts val="4372"/>
              </a:lnSpc>
            </a:pPr>
            <a:endParaRPr lang="en-US" sz="3123" dirty="0">
              <a:solidFill>
                <a:srgbClr val="000000"/>
              </a:solidFill>
              <a:latin typeface="Open Sans"/>
            </a:endParaRPr>
          </a:p>
        </p:txBody>
      </p:sp>
      <p:sp>
        <p:nvSpPr>
          <p:cNvPr id="6" name="TextBox 6"/>
          <p:cNvSpPr txBox="1"/>
          <p:nvPr/>
        </p:nvSpPr>
        <p:spPr>
          <a:xfrm>
            <a:off x="567925" y="1477993"/>
            <a:ext cx="10911583" cy="530269"/>
          </a:xfrm>
          <a:prstGeom prst="rect">
            <a:avLst/>
          </a:prstGeom>
        </p:spPr>
        <p:txBody>
          <a:bodyPr lIns="0" tIns="0" rIns="0" bIns="0" rtlCol="0" anchor="t">
            <a:spAutoFit/>
          </a:bodyPr>
          <a:lstStyle/>
          <a:p>
            <a:pPr>
              <a:lnSpc>
                <a:spcPts val="4372"/>
              </a:lnSpc>
              <a:spcBef>
                <a:spcPct val="0"/>
              </a:spcBef>
            </a:pPr>
            <a:r>
              <a:rPr lang="en-US" sz="3123" dirty="0" err="1">
                <a:solidFill>
                  <a:srgbClr val="000000"/>
                </a:solidFill>
                <a:latin typeface="Open Sans Bold"/>
              </a:rPr>
              <a:t>Συμ</a:t>
            </a:r>
            <a:r>
              <a:rPr lang="en-US" sz="3123" dirty="0">
                <a:solidFill>
                  <a:srgbClr val="000000"/>
                </a:solidFill>
                <a:latin typeface="Open Sans Bold"/>
              </a:rPr>
              <a:t>βουλές για τη βελτίωση της προβολής του προφίλ σας στο LinkedIn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842</Words>
  <Application>Microsoft Office PowerPoint</Application>
  <PresentationFormat>Custom</PresentationFormat>
  <Paragraphs>71</Paragraphs>
  <Slides>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Open Sans Bold</vt:lpstr>
      <vt:lpstr>Calibri</vt:lpstr>
      <vt:lpstr>Arial</vt:lpstr>
      <vt:lpstr>Open Sans</vt:lpstr>
      <vt:lpstr>Open Sans Italics</vt:lpstr>
      <vt:lpstr>Glacial Indifference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Greek LinkedIn</dc:title>
  <cp:keywords>, docId:C80A447A8009AE8247F6779866EF4ACE</cp:keywords>
  <cp:lastModifiedBy>Georgina Karaoli</cp:lastModifiedBy>
  <cp:revision>2</cp:revision>
  <dcterms:created xsi:type="dcterms:W3CDTF">2006-08-16T00:00:00Z</dcterms:created>
  <dcterms:modified xsi:type="dcterms:W3CDTF">2023-12-04T11:47:49Z</dcterms:modified>
  <dc:identifier>DAF2AzLdo7U</dc:identifier>
</cp:coreProperties>
</file>