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2"/>
    <p:sldId id="257" r:id="rId23"/>
    <p:sldId id="258" r:id="rId24"/>
    <p:sldId id="259" r:id="rId25"/>
    <p:sldId id="260" r:id="rId26"/>
    <p:sldId id="261" r:id="rId27"/>
    <p:sldId id="262" r:id="rId28"/>
    <p:sldId id="263" r:id="rId29"/>
    <p:sldId id="264" r:id="rId30"/>
    <p:sldId id="265" r:id="rId31"/>
  </p:sldIdLst>
  <p:sldSz cx="18288000" cy="10287000"/>
  <p:notesSz cx="6858000" cy="9144000"/>
  <p:embeddedFontLst>
    <p:embeddedFont>
      <p:font typeface="Glacial Indifference" charset="1" panose="00000000000000000000"/>
      <p:regular r:id="rId6"/>
    </p:embeddedFont>
    <p:embeddedFont>
      <p:font typeface="Glacial Indifference Bold" charset="1" panose="00000800000000000000"/>
      <p:regular r:id="rId7"/>
    </p:embeddedFont>
    <p:embeddedFont>
      <p:font typeface="Glacial Indifference Italics" charset="1" panose="00000000000000000000"/>
      <p:regular r:id="rId8"/>
    </p:embeddedFont>
    <p:embeddedFont>
      <p:font typeface="Glacial Indifference Bold Italics" charset="1" panose="00000800000000000000"/>
      <p:regular r:id="rId9"/>
    </p:embeddedFont>
    <p:embeddedFont>
      <p:font typeface="Arimo" charset="1" panose="020B0604020202020204"/>
      <p:regular r:id="rId10"/>
    </p:embeddedFont>
    <p:embeddedFont>
      <p:font typeface="Arimo Bold" charset="1" panose="020B0704020202020204"/>
      <p:regular r:id="rId11"/>
    </p:embeddedFont>
    <p:embeddedFont>
      <p:font typeface="Arimo Italics" charset="1" panose="020B0604020202090204"/>
      <p:regular r:id="rId12"/>
    </p:embeddedFont>
    <p:embeddedFont>
      <p:font typeface="Arimo Bold Italics" charset="1" panose="020B0704020202090204"/>
      <p:regular r:id="rId13"/>
    </p:embeddedFont>
    <p:embeddedFont>
      <p:font typeface="Open Sans" charset="1" panose="020B0606030504020204"/>
      <p:regular r:id="rId14"/>
    </p:embeddedFont>
    <p:embeddedFont>
      <p:font typeface="Open Sans Bold" charset="1" panose="020B0806030504020204"/>
      <p:regular r:id="rId15"/>
    </p:embeddedFont>
    <p:embeddedFont>
      <p:font typeface="Open Sans Italics" charset="1" panose="020B0606030504020204"/>
      <p:regular r:id="rId16"/>
    </p:embeddedFont>
    <p:embeddedFont>
      <p:font typeface="Open Sans Bold Italics" charset="1" panose="020B0806030504020204"/>
      <p:regular r:id="rId17"/>
    </p:embeddedFont>
    <p:embeddedFont>
      <p:font typeface="Open Sans Light" charset="1" panose="020B0306030504020204"/>
      <p:regular r:id="rId18"/>
    </p:embeddedFont>
    <p:embeddedFont>
      <p:font typeface="Open Sans Light Italics" charset="1" panose="020B0306030504020204"/>
      <p:regular r:id="rId19"/>
    </p:embeddedFont>
    <p:embeddedFont>
      <p:font typeface="Open Sans Ultra-Bold" charset="1" panose="00000000000000000000"/>
      <p:regular r:id="rId20"/>
    </p:embeddedFont>
    <p:embeddedFont>
      <p:font typeface="Open Sans Ultra-Bold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29" Target="slides/slide8.xml" Type="http://schemas.openxmlformats.org/officeDocument/2006/relationships/slide"/><Relationship Id="rId3" Target="viewProps.xml" Type="http://schemas.openxmlformats.org/officeDocument/2006/relationships/viewProps"/><Relationship Id="rId30" Target="slides/slide9.xml" Type="http://schemas.openxmlformats.org/officeDocument/2006/relationships/slide"/><Relationship Id="rId31" Target="slides/slide10.xml" Type="http://schemas.openxmlformats.org/officeDocument/2006/relationships/slide"/><Relationship Id="rId4" Target="theme/theme1.xml" Type="http://schemas.openxmlformats.org/officeDocument/2006/relationships/theme"/><Relationship Id="rId5" Target="tableStyles.xml" Type="http://schemas.openxmlformats.org/officeDocument/2006/relationships/tableStyles"/><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png" Type="http://schemas.openxmlformats.org/officeDocument/2006/relationships/image"/><Relationship Id="rId4" Target="../media/image3.jpe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6.pn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6.png" Type="http://schemas.openxmlformats.org/officeDocument/2006/relationships/image"/><Relationship Id="rId6" Target="../media/image7.png" Type="http://schemas.openxmlformats.org/officeDocument/2006/relationships/image"/><Relationship Id="rId7" Target="../media/image8.pn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9.png" Type="http://schemas.openxmlformats.org/officeDocument/2006/relationships/image"/></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 Id="rId3" Target="../media/image1.png" Type="http://schemas.openxmlformats.org/officeDocument/2006/relationships/image"/><Relationship Id="rId4" Target="../media/image4.png" Type="http://schemas.openxmlformats.org/officeDocument/2006/relationships/image"/><Relationship Id="rId5" Target="../media/image5.pn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1.pn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2.pn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4.png" Type="http://schemas.openxmlformats.org/officeDocument/2006/relationships/image"/><Relationship Id="rId4" Target="../media/image5.png" Type="http://schemas.openxmlformats.org/officeDocument/2006/relationships/image"/><Relationship Id="rId5" Target="../media/image15.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0" y="4489596"/>
            <a:ext cx="4059584" cy="5797404"/>
          </a:xfrm>
          <a:custGeom>
            <a:avLst/>
            <a:gdLst/>
            <a:ahLst/>
            <a:cxnLst/>
            <a:rect r="r" b="b" t="t" l="l"/>
            <a:pathLst>
              <a:path h="5797404" w="4059584">
                <a:moveTo>
                  <a:pt x="0" y="0"/>
                </a:moveTo>
                <a:lnTo>
                  <a:pt x="4059584" y="0"/>
                </a:lnTo>
                <a:lnTo>
                  <a:pt x="4059584" y="5797404"/>
                </a:lnTo>
                <a:lnTo>
                  <a:pt x="0" y="5797404"/>
                </a:lnTo>
                <a:lnTo>
                  <a:pt x="0" y="0"/>
                </a:lnTo>
                <a:close/>
              </a:path>
            </a:pathLst>
          </a:custGeom>
          <a:blipFill>
            <a:blip r:embed="rId3"/>
            <a:stretch>
              <a:fillRect l="0" t="0" r="0" b="0"/>
            </a:stretch>
          </a:blipFill>
        </p:spPr>
      </p:sp>
      <p:sp>
        <p:nvSpPr>
          <p:cNvPr name="Freeform 4" id="4"/>
          <p:cNvSpPr/>
          <p:nvPr/>
        </p:nvSpPr>
        <p:spPr>
          <a:xfrm flipH="false" flipV="false" rot="0">
            <a:off x="10560599" y="9453894"/>
            <a:ext cx="7175130" cy="659999"/>
          </a:xfrm>
          <a:custGeom>
            <a:avLst/>
            <a:gdLst/>
            <a:ahLst/>
            <a:cxnLst/>
            <a:rect r="r" b="b" t="t" l="l"/>
            <a:pathLst>
              <a:path h="659999" w="7175130">
                <a:moveTo>
                  <a:pt x="0" y="0"/>
                </a:moveTo>
                <a:lnTo>
                  <a:pt x="7175130" y="0"/>
                </a:lnTo>
                <a:lnTo>
                  <a:pt x="7175130" y="659999"/>
                </a:lnTo>
                <a:lnTo>
                  <a:pt x="0" y="659999"/>
                </a:lnTo>
                <a:lnTo>
                  <a:pt x="0" y="0"/>
                </a:lnTo>
                <a:close/>
              </a:path>
            </a:pathLst>
          </a:custGeom>
          <a:blipFill>
            <a:blip r:embed="rId4"/>
            <a:stretch>
              <a:fillRect l="0" t="0" r="0" b="0"/>
            </a:stretch>
          </a:blipFill>
        </p:spPr>
      </p:sp>
      <p:sp>
        <p:nvSpPr>
          <p:cNvPr name="Freeform 5" id="5"/>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5"/>
            <a:stretch>
              <a:fillRect l="0" t="0" r="0" b="0"/>
            </a:stretch>
          </a:blipFill>
        </p:spPr>
      </p:sp>
      <p:sp>
        <p:nvSpPr>
          <p:cNvPr name="Freeform 6" id="6"/>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6"/>
            <a:stretch>
              <a:fillRect l="0" t="0" r="0" b="0"/>
            </a:stretch>
          </a:blipFill>
        </p:spPr>
      </p:sp>
      <p:sp>
        <p:nvSpPr>
          <p:cNvPr name="TextBox 7" id="7"/>
          <p:cNvSpPr txBox="true"/>
          <p:nvPr/>
        </p:nvSpPr>
        <p:spPr>
          <a:xfrm rot="0">
            <a:off x="10142790" y="8648944"/>
            <a:ext cx="8010747" cy="553211"/>
          </a:xfrm>
          <a:prstGeom prst="rect">
            <a:avLst/>
          </a:prstGeom>
        </p:spPr>
        <p:txBody>
          <a:bodyPr anchor="t" rtlCol="false" tIns="0" lIns="0" bIns="0" rIns="0">
            <a:spAutoFit/>
          </a:bodyPr>
          <a:lstStyle/>
          <a:p>
            <a:pPr algn="ctr">
              <a:lnSpc>
                <a:spcPts val="1521"/>
              </a:lnSpc>
            </a:pPr>
            <a:r>
              <a:rPr lang="en-US" sz="1087">
                <a:solidFill>
                  <a:srgbClr val="000000"/>
                </a:solidFill>
                <a:latin typeface="Glacial Indifference"/>
              </a:rPr>
              <a:t>Funded by the European Union. Views and opinions expressed are however those of the author(s) only and do not necessarily reflect those of the European Union or the European Education and Culture Executive Agency (EACEA). Neither the European Union nor EACEA can be held responsible for them. Project number KA220-YOU-000087118</a:t>
            </a:r>
          </a:p>
        </p:txBody>
      </p:sp>
      <p:sp>
        <p:nvSpPr>
          <p:cNvPr name="TextBox 8" id="8"/>
          <p:cNvSpPr txBox="true"/>
          <p:nvPr/>
        </p:nvSpPr>
        <p:spPr>
          <a:xfrm rot="0">
            <a:off x="2665326" y="4297341"/>
            <a:ext cx="12957347" cy="1635169"/>
          </a:xfrm>
          <a:prstGeom prst="rect">
            <a:avLst/>
          </a:prstGeom>
        </p:spPr>
        <p:txBody>
          <a:bodyPr anchor="t" rtlCol="false" tIns="0" lIns="0" bIns="0" rIns="0">
            <a:spAutoFit/>
          </a:bodyPr>
          <a:lstStyle/>
          <a:p>
            <a:pPr algn="ctr">
              <a:lnSpc>
                <a:spcPts val="4372"/>
              </a:lnSpc>
            </a:pPr>
          </a:p>
          <a:p>
            <a:pPr algn="ctr">
              <a:lnSpc>
                <a:spcPts val="4372"/>
              </a:lnSpc>
              <a:spcBef>
                <a:spcPct val="0"/>
              </a:spcBef>
            </a:pPr>
            <a:r>
              <a:rPr lang="en-US" sz="3123">
                <a:solidFill>
                  <a:srgbClr val="000000"/>
                </a:solidFill>
                <a:latin typeface="Open Sans"/>
              </a:rPr>
              <a:t>Use spreadsheet software effectively to create professional, academic or personal documents</a:t>
            </a:r>
          </a:p>
        </p:txBody>
      </p:sp>
      <p:sp>
        <p:nvSpPr>
          <p:cNvPr name="TextBox 9" id="9"/>
          <p:cNvSpPr txBox="true"/>
          <p:nvPr/>
        </p:nvSpPr>
        <p:spPr>
          <a:xfrm rot="0">
            <a:off x="2665326" y="3292652"/>
            <a:ext cx="12957347" cy="1409744"/>
          </a:xfrm>
          <a:prstGeom prst="rect">
            <a:avLst/>
          </a:prstGeom>
        </p:spPr>
        <p:txBody>
          <a:bodyPr anchor="t" rtlCol="false" tIns="0" lIns="0" bIns="0" rIns="0">
            <a:spAutoFit/>
          </a:bodyPr>
          <a:lstStyle/>
          <a:p>
            <a:pPr algn="ctr">
              <a:lnSpc>
                <a:spcPts val="5772"/>
              </a:lnSpc>
            </a:pPr>
            <a:r>
              <a:rPr lang="en-US" sz="4123">
                <a:solidFill>
                  <a:srgbClr val="000000"/>
                </a:solidFill>
                <a:latin typeface="Open Sans Bold"/>
              </a:rPr>
              <a:t>Module 3</a:t>
            </a:r>
          </a:p>
          <a:p>
            <a:pPr algn="ctr">
              <a:lnSpc>
                <a:spcPts val="5772"/>
              </a:lnSpc>
              <a:spcBef>
                <a:spcPct val="0"/>
              </a:spcBef>
            </a:pPr>
            <a:r>
              <a:rPr lang="en-US" sz="4123">
                <a:solidFill>
                  <a:srgbClr val="000000"/>
                </a:solidFill>
                <a:latin typeface="Open Sans Bold"/>
              </a:rPr>
              <a:t>Spreadsheet software</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545135" y="4279872"/>
            <a:ext cx="8299330" cy="5537378"/>
          </a:xfrm>
          <a:custGeom>
            <a:avLst/>
            <a:gdLst/>
            <a:ahLst/>
            <a:cxnLst/>
            <a:rect r="r" b="b" t="t" l="l"/>
            <a:pathLst>
              <a:path h="5537378" w="8299330">
                <a:moveTo>
                  <a:pt x="0" y="0"/>
                </a:moveTo>
                <a:lnTo>
                  <a:pt x="8299331" y="0"/>
                </a:lnTo>
                <a:lnTo>
                  <a:pt x="8299331" y="5537378"/>
                </a:lnTo>
                <a:lnTo>
                  <a:pt x="0" y="5537378"/>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1581061"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Excel</a:t>
            </a:r>
          </a:p>
          <a:p>
            <a:pPr>
              <a:lnSpc>
                <a:spcPts val="4372"/>
              </a:lnSpc>
              <a:spcBef>
                <a:spcPct val="0"/>
              </a:spcBef>
            </a:pPr>
            <a:r>
              <a:rPr lang="en-US" sz="3123">
                <a:solidFill>
                  <a:srgbClr val="000000"/>
                </a:solidFill>
                <a:latin typeface="Open Sans Italics"/>
              </a:rPr>
              <a:t>Practical example</a:t>
            </a:r>
          </a:p>
        </p:txBody>
      </p:sp>
      <p:sp>
        <p:nvSpPr>
          <p:cNvPr name="TextBox 7" id="7"/>
          <p:cNvSpPr txBox="true"/>
          <p:nvPr/>
        </p:nvSpPr>
        <p:spPr>
          <a:xfrm rot="0">
            <a:off x="523475" y="2403431"/>
            <a:ext cx="16705678" cy="2187619"/>
          </a:xfrm>
          <a:prstGeom prst="rect">
            <a:avLst/>
          </a:prstGeom>
        </p:spPr>
        <p:txBody>
          <a:bodyPr anchor="t" rtlCol="false" tIns="0" lIns="0" bIns="0" rIns="0">
            <a:spAutoFit/>
          </a:bodyPr>
          <a:lstStyle/>
          <a:p>
            <a:pPr algn="just">
              <a:lnSpc>
                <a:spcPts val="4372"/>
              </a:lnSpc>
            </a:pPr>
            <a:r>
              <a:rPr lang="en-US" sz="3123" u="sng">
                <a:solidFill>
                  <a:srgbClr val="000000"/>
                </a:solidFill>
                <a:latin typeface="Open Sans"/>
              </a:rPr>
              <a:t>Task 2: Present a stock sheet</a:t>
            </a:r>
          </a:p>
          <a:p>
            <a:pPr algn="just">
              <a:lnSpc>
                <a:spcPts val="4372"/>
              </a:lnSpc>
            </a:pPr>
            <a:r>
              <a:rPr lang="en-US" sz="3123">
                <a:solidFill>
                  <a:srgbClr val="000000"/>
                </a:solidFill>
                <a:latin typeface="Open Sans"/>
              </a:rPr>
              <a:t>1.Carry out the various operations described below.</a:t>
            </a:r>
          </a:p>
          <a:p>
            <a:pPr algn="just">
              <a:lnSpc>
                <a:spcPts val="4372"/>
              </a:lnSpc>
            </a:pPr>
            <a:r>
              <a:rPr lang="en-US" sz="3123">
                <a:solidFill>
                  <a:srgbClr val="000000"/>
                </a:solidFill>
                <a:latin typeface="Open Sans"/>
              </a:rPr>
              <a:t>2.Save the document in .pdf format under the name Plomb&amp;Co final.</a:t>
            </a:r>
          </a:p>
          <a:p>
            <a:pPr algn="just">
              <a:lnSpc>
                <a:spcPts val="4372"/>
              </a:lnSpc>
              <a:spcBef>
                <a:spcPct val="0"/>
              </a:spcBef>
            </a:pPr>
          </a:p>
        </p:txBody>
      </p:sp>
      <p:sp>
        <p:nvSpPr>
          <p:cNvPr name="TextBox 8" id="8"/>
          <p:cNvSpPr txBox="true"/>
          <p:nvPr/>
        </p:nvSpPr>
        <p:spPr>
          <a:xfrm rot="0">
            <a:off x="11374192" y="5186020"/>
            <a:ext cx="2429173" cy="888408"/>
          </a:xfrm>
          <a:prstGeom prst="rect">
            <a:avLst/>
          </a:prstGeom>
        </p:spPr>
        <p:txBody>
          <a:bodyPr anchor="t" rtlCol="false" tIns="0" lIns="0" bIns="0" rIns="0">
            <a:spAutoFit/>
          </a:bodyPr>
          <a:lstStyle/>
          <a:p>
            <a:pPr>
              <a:lnSpc>
                <a:spcPts val="3532"/>
              </a:lnSpc>
            </a:pPr>
            <a:r>
              <a:rPr lang="en-US" sz="2523">
                <a:solidFill>
                  <a:srgbClr val="84DB9C"/>
                </a:solidFill>
                <a:latin typeface="Open Sans"/>
              </a:rPr>
              <a:t>Change fonts </a:t>
            </a:r>
          </a:p>
          <a:p>
            <a:pPr>
              <a:lnSpc>
                <a:spcPts val="3532"/>
              </a:lnSpc>
              <a:spcBef>
                <a:spcPct val="0"/>
              </a:spcBef>
            </a:pPr>
            <a:r>
              <a:rPr lang="en-US" sz="2523">
                <a:solidFill>
                  <a:srgbClr val="84DB9C"/>
                </a:solidFill>
                <a:latin typeface="Open Sans"/>
              </a:rPr>
              <a:t>(Comic Sans Ms)</a:t>
            </a:r>
          </a:p>
        </p:txBody>
      </p:sp>
      <p:sp>
        <p:nvSpPr>
          <p:cNvPr name="TextBox 9" id="9"/>
          <p:cNvSpPr txBox="true"/>
          <p:nvPr/>
        </p:nvSpPr>
        <p:spPr>
          <a:xfrm rot="0">
            <a:off x="11374192" y="6346611"/>
            <a:ext cx="1335732"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Bold text</a:t>
            </a:r>
          </a:p>
        </p:txBody>
      </p:sp>
      <p:sp>
        <p:nvSpPr>
          <p:cNvPr name="TextBox 10" id="10"/>
          <p:cNvSpPr txBox="true"/>
          <p:nvPr/>
        </p:nvSpPr>
        <p:spPr>
          <a:xfrm rot="0">
            <a:off x="11374192" y="7255699"/>
            <a:ext cx="3110210"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Change font size (10)</a:t>
            </a:r>
          </a:p>
        </p:txBody>
      </p:sp>
      <p:sp>
        <p:nvSpPr>
          <p:cNvPr name="TextBox 11" id="11"/>
          <p:cNvSpPr txBox="true"/>
          <p:nvPr/>
        </p:nvSpPr>
        <p:spPr>
          <a:xfrm rot="0">
            <a:off x="11387412" y="8048858"/>
            <a:ext cx="1859161"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Add borders</a:t>
            </a:r>
          </a:p>
        </p:txBody>
      </p:sp>
      <p:sp>
        <p:nvSpPr>
          <p:cNvPr name="TextBox 12" id="12"/>
          <p:cNvSpPr txBox="true"/>
          <p:nvPr/>
        </p:nvSpPr>
        <p:spPr>
          <a:xfrm rot="0">
            <a:off x="11374192" y="8842016"/>
            <a:ext cx="2598390"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Set a background</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4241988" y="5014480"/>
            <a:ext cx="1572050" cy="1485972"/>
          </a:xfrm>
          <a:custGeom>
            <a:avLst/>
            <a:gdLst/>
            <a:ahLst/>
            <a:cxnLst/>
            <a:rect r="r" b="b" t="t" l="l"/>
            <a:pathLst>
              <a:path h="1485972" w="1572050">
                <a:moveTo>
                  <a:pt x="0" y="0"/>
                </a:moveTo>
                <a:lnTo>
                  <a:pt x="1572049" y="0"/>
                </a:lnTo>
                <a:lnTo>
                  <a:pt x="1572049" y="1485972"/>
                </a:lnTo>
                <a:lnTo>
                  <a:pt x="0" y="1485972"/>
                </a:lnTo>
                <a:lnTo>
                  <a:pt x="0" y="0"/>
                </a:lnTo>
                <a:close/>
              </a:path>
            </a:pathLst>
          </a:custGeom>
          <a:blipFill>
            <a:blip r:embed="rId5"/>
            <a:stretch>
              <a:fillRect l="0" t="0" r="0" b="0"/>
            </a:stretch>
          </a:blipFill>
        </p:spPr>
      </p:sp>
      <p:sp>
        <p:nvSpPr>
          <p:cNvPr name="Freeform 6" id="6"/>
          <p:cNvSpPr/>
          <p:nvPr/>
        </p:nvSpPr>
        <p:spPr>
          <a:xfrm flipH="false" flipV="false" rot="0">
            <a:off x="7626098" y="4932222"/>
            <a:ext cx="2292168" cy="1723435"/>
          </a:xfrm>
          <a:custGeom>
            <a:avLst/>
            <a:gdLst/>
            <a:ahLst/>
            <a:cxnLst/>
            <a:rect r="r" b="b" t="t" l="l"/>
            <a:pathLst>
              <a:path h="1723435" w="2292168">
                <a:moveTo>
                  <a:pt x="0" y="0"/>
                </a:moveTo>
                <a:lnTo>
                  <a:pt x="2292168" y="0"/>
                </a:lnTo>
                <a:lnTo>
                  <a:pt x="2292168" y="1723435"/>
                </a:lnTo>
                <a:lnTo>
                  <a:pt x="0" y="1723435"/>
                </a:lnTo>
                <a:lnTo>
                  <a:pt x="0" y="0"/>
                </a:lnTo>
                <a:close/>
              </a:path>
            </a:pathLst>
          </a:custGeom>
          <a:blipFill>
            <a:blip r:embed="rId6"/>
            <a:stretch>
              <a:fillRect l="0" t="0" r="0" b="0"/>
            </a:stretch>
          </a:blipFill>
        </p:spPr>
      </p:sp>
      <p:sp>
        <p:nvSpPr>
          <p:cNvPr name="Freeform 7" id="7"/>
          <p:cNvSpPr/>
          <p:nvPr/>
        </p:nvSpPr>
        <p:spPr>
          <a:xfrm flipH="false" flipV="false" rot="0">
            <a:off x="11961660" y="5050953"/>
            <a:ext cx="1449499" cy="1449499"/>
          </a:xfrm>
          <a:custGeom>
            <a:avLst/>
            <a:gdLst/>
            <a:ahLst/>
            <a:cxnLst/>
            <a:rect r="r" b="b" t="t" l="l"/>
            <a:pathLst>
              <a:path h="1449499" w="1449499">
                <a:moveTo>
                  <a:pt x="0" y="0"/>
                </a:moveTo>
                <a:lnTo>
                  <a:pt x="1449499" y="0"/>
                </a:lnTo>
                <a:lnTo>
                  <a:pt x="1449499" y="1449499"/>
                </a:lnTo>
                <a:lnTo>
                  <a:pt x="0" y="1449499"/>
                </a:lnTo>
                <a:lnTo>
                  <a:pt x="0" y="0"/>
                </a:lnTo>
                <a:close/>
              </a:path>
            </a:pathLst>
          </a:custGeom>
          <a:blipFill>
            <a:blip r:embed="rId7"/>
            <a:stretch>
              <a:fillRect l="0" t="0" r="0" b="0"/>
            </a:stretch>
          </a:blipFill>
        </p:spPr>
      </p:sp>
      <p:sp>
        <p:nvSpPr>
          <p:cNvPr name="TextBox 8" id="8"/>
          <p:cNvSpPr txBox="true"/>
          <p:nvPr/>
        </p:nvSpPr>
        <p:spPr>
          <a:xfrm rot="0">
            <a:off x="558400" y="2194754"/>
            <a:ext cx="16083273" cy="100207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a:rPr>
              <a:t>Spreadsheet software is used to organise, analyse and calculate data in the form of tables, graphs and diagrams.</a:t>
            </a:r>
          </a:p>
        </p:txBody>
      </p:sp>
      <p:sp>
        <p:nvSpPr>
          <p:cNvPr name="TextBox 9" id="9"/>
          <p:cNvSpPr txBox="true"/>
          <p:nvPr/>
        </p:nvSpPr>
        <p:spPr>
          <a:xfrm rot="0">
            <a:off x="558400" y="1340636"/>
            <a:ext cx="608617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What is spreadsheet software?</a:t>
            </a:r>
          </a:p>
        </p:txBody>
      </p:sp>
      <p:sp>
        <p:nvSpPr>
          <p:cNvPr name="TextBox 10" id="10"/>
          <p:cNvSpPr txBox="true"/>
          <p:nvPr/>
        </p:nvSpPr>
        <p:spPr>
          <a:xfrm rot="0">
            <a:off x="558400" y="3753662"/>
            <a:ext cx="7397055" cy="487723"/>
          </a:xfrm>
          <a:prstGeom prst="rect">
            <a:avLst/>
          </a:prstGeom>
        </p:spPr>
        <p:txBody>
          <a:bodyPr anchor="t" rtlCol="false" tIns="0" lIns="0" bIns="0" rIns="0">
            <a:spAutoFit/>
          </a:bodyPr>
          <a:lstStyle/>
          <a:p>
            <a:pPr>
              <a:lnSpc>
                <a:spcPts val="4092"/>
              </a:lnSpc>
              <a:spcBef>
                <a:spcPct val="0"/>
              </a:spcBef>
            </a:pPr>
            <a:r>
              <a:rPr lang="en-US" sz="2923">
                <a:solidFill>
                  <a:srgbClr val="000000"/>
                </a:solidFill>
                <a:latin typeface="Open Sans Bold"/>
              </a:rPr>
              <a:t>The most popular spreadsheet software</a:t>
            </a:r>
          </a:p>
        </p:txBody>
      </p:sp>
      <p:sp>
        <p:nvSpPr>
          <p:cNvPr name="TextBox 11" id="11"/>
          <p:cNvSpPr txBox="true"/>
          <p:nvPr/>
        </p:nvSpPr>
        <p:spPr>
          <a:xfrm rot="0">
            <a:off x="3536379" y="6498825"/>
            <a:ext cx="2983267" cy="2323465"/>
          </a:xfrm>
          <a:prstGeom prst="rect">
            <a:avLst/>
          </a:prstGeom>
        </p:spPr>
        <p:txBody>
          <a:bodyPr anchor="t" rtlCol="false" tIns="0" lIns="0" bIns="0" rIns="0">
            <a:spAutoFit/>
          </a:bodyPr>
          <a:lstStyle/>
          <a:p>
            <a:pPr algn="ctr">
              <a:lnSpc>
                <a:spcPts val="2659"/>
              </a:lnSpc>
            </a:pPr>
          </a:p>
          <a:p>
            <a:pPr algn="ctr">
              <a:lnSpc>
                <a:spcPts val="2659"/>
              </a:lnSpc>
            </a:pPr>
            <a:r>
              <a:rPr lang="en-US" sz="1899">
                <a:solidFill>
                  <a:srgbClr val="000000"/>
                </a:solidFill>
                <a:latin typeface="Open Sans Bold"/>
              </a:rPr>
              <a:t>Microsoft Excel</a:t>
            </a:r>
          </a:p>
          <a:p>
            <a:pPr algn="ctr">
              <a:lnSpc>
                <a:spcPts val="2659"/>
              </a:lnSpc>
              <a:spcBef>
                <a:spcPct val="0"/>
              </a:spcBef>
            </a:pPr>
            <a:r>
              <a:rPr lang="en-US" sz="1899">
                <a:solidFill>
                  <a:srgbClr val="000000"/>
                </a:solidFill>
                <a:latin typeface="Open Sans"/>
              </a:rPr>
              <a:t>It is part of the Microsoft Office suite and offers a wide range of functions for managing data and creating graphics.</a:t>
            </a:r>
          </a:p>
        </p:txBody>
      </p:sp>
      <p:sp>
        <p:nvSpPr>
          <p:cNvPr name="TextBox 12" id="12"/>
          <p:cNvSpPr txBox="true"/>
          <p:nvPr/>
        </p:nvSpPr>
        <p:spPr>
          <a:xfrm rot="0">
            <a:off x="7280548" y="6832200"/>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Google Sheets</a:t>
            </a:r>
          </a:p>
          <a:p>
            <a:pPr algn="ctr">
              <a:lnSpc>
                <a:spcPts val="2659"/>
              </a:lnSpc>
              <a:spcBef>
                <a:spcPct val="0"/>
              </a:spcBef>
            </a:pPr>
            <a:r>
              <a:rPr lang="en-US" sz="1899">
                <a:solidFill>
                  <a:srgbClr val="000000"/>
                </a:solidFill>
                <a:latin typeface="Open Sans"/>
              </a:rPr>
              <a:t>Offered by Google, it enables real-time collaboration and offers integration with other Google applications.</a:t>
            </a:r>
          </a:p>
        </p:txBody>
      </p:sp>
      <p:sp>
        <p:nvSpPr>
          <p:cNvPr name="TextBox 13" id="13"/>
          <p:cNvSpPr txBox="true"/>
          <p:nvPr/>
        </p:nvSpPr>
        <p:spPr>
          <a:xfrm rot="0">
            <a:off x="11194775" y="6801485"/>
            <a:ext cx="2983267" cy="1990090"/>
          </a:xfrm>
          <a:prstGeom prst="rect">
            <a:avLst/>
          </a:prstGeom>
        </p:spPr>
        <p:txBody>
          <a:bodyPr anchor="t" rtlCol="false" tIns="0" lIns="0" bIns="0" rIns="0">
            <a:spAutoFit/>
          </a:bodyPr>
          <a:lstStyle/>
          <a:p>
            <a:pPr algn="ctr">
              <a:lnSpc>
                <a:spcPts val="2659"/>
              </a:lnSpc>
            </a:pPr>
            <a:r>
              <a:rPr lang="en-US" sz="1899">
                <a:solidFill>
                  <a:srgbClr val="000000"/>
                </a:solidFill>
                <a:latin typeface="Open Sans Bold"/>
              </a:rPr>
              <a:t>LibreOffice Calc</a:t>
            </a:r>
          </a:p>
          <a:p>
            <a:pPr algn="ctr">
              <a:lnSpc>
                <a:spcPts val="2659"/>
              </a:lnSpc>
              <a:spcBef>
                <a:spcPct val="0"/>
              </a:spcBef>
            </a:pPr>
            <a:r>
              <a:rPr lang="en-US" sz="1899">
                <a:solidFill>
                  <a:srgbClr val="000000"/>
                </a:solidFill>
                <a:latin typeface="Open Sans"/>
              </a:rPr>
              <a:t>Included in the LibreOffice open source office suite, it is highly compatible with Microsoft Excel file formats.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8400" y="2185229"/>
            <a:ext cx="15532897" cy="5502319"/>
          </a:xfrm>
          <a:prstGeom prst="rect">
            <a:avLst/>
          </a:prstGeom>
        </p:spPr>
        <p:txBody>
          <a:bodyPr anchor="t" rtlCol="false" tIns="0" lIns="0" bIns="0" rIns="0">
            <a:spAutoFit/>
          </a:bodyPr>
          <a:lstStyle/>
          <a:p>
            <a:pPr marL="674317" indent="-337159" lvl="1">
              <a:lnSpc>
                <a:spcPts val="4372"/>
              </a:lnSpc>
              <a:buFont typeface="Arial"/>
              <a:buChar char="•"/>
            </a:pPr>
            <a:r>
              <a:rPr lang="en-US" sz="3123">
                <a:solidFill>
                  <a:srgbClr val="000000"/>
                </a:solidFill>
                <a:latin typeface="Open Sans"/>
              </a:rPr>
              <a:t>Spreadsheet software is </a:t>
            </a:r>
            <a:r>
              <a:rPr lang="en-US" sz="3123">
                <a:solidFill>
                  <a:srgbClr val="000000"/>
                </a:solidFill>
                <a:latin typeface="Open Sans Bold"/>
              </a:rPr>
              <a:t>versatile software</a:t>
            </a:r>
            <a:r>
              <a:rPr lang="en-US" sz="3123">
                <a:solidFill>
                  <a:srgbClr val="000000"/>
                </a:solidFill>
                <a:latin typeface="Open Sans"/>
              </a:rPr>
              <a:t> that offers many essential features for a variety of </a:t>
            </a:r>
            <a:r>
              <a:rPr lang="en-US" sz="3123">
                <a:solidFill>
                  <a:srgbClr val="000000"/>
                </a:solidFill>
                <a:latin typeface="Open Sans Bold"/>
              </a:rPr>
              <a:t>data management tasks</a:t>
            </a:r>
            <a:r>
              <a:rPr lang="en-US" sz="3123">
                <a:solidFill>
                  <a:srgbClr val="000000"/>
                </a:solidFill>
                <a:latin typeface="Open Sans"/>
              </a:rPr>
              <a:t>, whether for personal or professional use.</a:t>
            </a:r>
          </a:p>
          <a:p>
            <a:pPr>
              <a:lnSpc>
                <a:spcPts val="4372"/>
              </a:lnSpc>
            </a:pPr>
          </a:p>
          <a:p>
            <a:pPr marL="674317" indent="-337159" lvl="1">
              <a:lnSpc>
                <a:spcPts val="4372"/>
              </a:lnSpc>
              <a:buFont typeface="Arial"/>
              <a:buChar char="•"/>
            </a:pPr>
            <a:r>
              <a:rPr lang="en-US" sz="3123">
                <a:solidFill>
                  <a:srgbClr val="000000"/>
                </a:solidFill>
                <a:latin typeface="Open Sans"/>
              </a:rPr>
              <a:t>One of the key features of spreadsheet software is its ability to </a:t>
            </a:r>
            <a:r>
              <a:rPr lang="en-US" sz="3123">
                <a:solidFill>
                  <a:srgbClr val="000000"/>
                </a:solidFill>
                <a:latin typeface="Open Sans Bold"/>
              </a:rPr>
              <a:t>organise data</a:t>
            </a:r>
            <a:r>
              <a:rPr lang="en-US" sz="3123">
                <a:solidFill>
                  <a:srgbClr val="000000"/>
                </a:solidFill>
                <a:latin typeface="Open Sans"/>
              </a:rPr>
              <a:t> in a structured way in tables, where each cell can contain numbers, text, dates, formulas and so on. </a:t>
            </a:r>
          </a:p>
          <a:p>
            <a:pPr>
              <a:lnSpc>
                <a:spcPts val="4372"/>
              </a:lnSpc>
            </a:pPr>
          </a:p>
          <a:p>
            <a:pPr marL="674317" indent="-337159" lvl="1">
              <a:lnSpc>
                <a:spcPts val="4372"/>
              </a:lnSpc>
              <a:buFont typeface="Arial"/>
              <a:buChar char="•"/>
            </a:pPr>
            <a:r>
              <a:rPr lang="en-US" sz="3123">
                <a:solidFill>
                  <a:srgbClr val="000000"/>
                </a:solidFill>
                <a:latin typeface="Open Sans"/>
              </a:rPr>
              <a:t>Spreadsheet software can be used to create </a:t>
            </a:r>
            <a:r>
              <a:rPr lang="en-US" sz="3123">
                <a:solidFill>
                  <a:srgbClr val="000000"/>
                </a:solidFill>
                <a:latin typeface="Open Sans Bold"/>
              </a:rPr>
              <a:t>graphs </a:t>
            </a:r>
            <a:r>
              <a:rPr lang="en-US" sz="3123">
                <a:solidFill>
                  <a:srgbClr val="000000"/>
                </a:solidFill>
                <a:latin typeface="Open Sans"/>
              </a:rPr>
              <a:t>and </a:t>
            </a:r>
            <a:r>
              <a:rPr lang="en-US" sz="3123">
                <a:solidFill>
                  <a:srgbClr val="000000"/>
                </a:solidFill>
                <a:latin typeface="Open Sans Bold"/>
              </a:rPr>
              <a:t>charts </a:t>
            </a:r>
            <a:r>
              <a:rPr lang="en-US" sz="3123">
                <a:solidFill>
                  <a:srgbClr val="000000"/>
                </a:solidFill>
                <a:latin typeface="Open Sans"/>
              </a:rPr>
              <a:t>from data, which can also be sorted and filtered.</a:t>
            </a:r>
            <a:r>
              <a:rPr lang="en-US" sz="3123">
                <a:solidFill>
                  <a:srgbClr val="000000"/>
                </a:solidFill>
                <a:latin typeface="Open Sans"/>
              </a:rPr>
              <a:t> </a:t>
            </a:r>
          </a:p>
        </p:txBody>
      </p:sp>
      <p:sp>
        <p:nvSpPr>
          <p:cNvPr name="TextBox 6" id="6"/>
          <p:cNvSpPr txBox="true"/>
          <p:nvPr/>
        </p:nvSpPr>
        <p:spPr>
          <a:xfrm rot="0">
            <a:off x="558400" y="1340636"/>
            <a:ext cx="10366177"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Some features and benefits of spreadsheet software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7566797" y="3703152"/>
            <a:ext cx="9189574" cy="5090938"/>
          </a:xfrm>
          <a:custGeom>
            <a:avLst/>
            <a:gdLst/>
            <a:ahLst/>
            <a:cxnLst/>
            <a:rect r="r" b="b" t="t" l="l"/>
            <a:pathLst>
              <a:path h="5090938" w="9189574">
                <a:moveTo>
                  <a:pt x="0" y="0"/>
                </a:moveTo>
                <a:lnTo>
                  <a:pt x="9189574" y="0"/>
                </a:lnTo>
                <a:lnTo>
                  <a:pt x="9189574" y="5090937"/>
                </a:lnTo>
                <a:lnTo>
                  <a:pt x="0" y="5090937"/>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5038494" cy="21876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Excel</a:t>
            </a:r>
          </a:p>
          <a:p>
            <a:pPr>
              <a:lnSpc>
                <a:spcPts val="4372"/>
              </a:lnSpc>
            </a:pPr>
            <a:r>
              <a:rPr lang="en-US" sz="3123">
                <a:solidFill>
                  <a:srgbClr val="000000"/>
                </a:solidFill>
                <a:latin typeface="Open Sans Italics"/>
              </a:rPr>
              <a:t>Enter data and simple calculation formulas</a:t>
            </a:r>
          </a:p>
          <a:p>
            <a:pPr>
              <a:lnSpc>
                <a:spcPts val="4372"/>
              </a:lnSpc>
              <a:spcBef>
                <a:spcPct val="0"/>
              </a:spcBef>
            </a:pPr>
            <a:r>
              <a:rPr lang="en-US" sz="3123">
                <a:solidFill>
                  <a:srgbClr val="000000"/>
                </a:solidFill>
                <a:latin typeface="Open Sans"/>
              </a:rPr>
              <a:t>Enter the text or number in the active cell, then press </a:t>
            </a:r>
            <a:r>
              <a:rPr lang="en-US" sz="3123">
                <a:solidFill>
                  <a:srgbClr val="000000"/>
                </a:solidFill>
                <a:latin typeface="Open Sans Italics"/>
              </a:rPr>
              <a:t>Enter </a:t>
            </a:r>
            <a:r>
              <a:rPr lang="en-US" sz="3123">
                <a:solidFill>
                  <a:srgbClr val="000000"/>
                </a:solidFill>
                <a:latin typeface="Open Sans"/>
              </a:rPr>
              <a:t>to move to the cell below or </a:t>
            </a:r>
            <a:r>
              <a:rPr lang="en-US" sz="3123">
                <a:solidFill>
                  <a:srgbClr val="000000"/>
                </a:solidFill>
                <a:latin typeface="Open Sans Italics"/>
              </a:rPr>
              <a:t>Tab </a:t>
            </a:r>
            <a:r>
              <a:rPr lang="en-US" sz="3123">
                <a:solidFill>
                  <a:srgbClr val="000000"/>
                </a:solidFill>
                <a:latin typeface="Open Sans"/>
              </a:rPr>
              <a:t>↹ to move to the cell on the right.</a:t>
            </a:r>
          </a:p>
        </p:txBody>
      </p:sp>
      <p:sp>
        <p:nvSpPr>
          <p:cNvPr name="TextBox 7" id="7"/>
          <p:cNvSpPr txBox="true"/>
          <p:nvPr/>
        </p:nvSpPr>
        <p:spPr>
          <a:xfrm rot="0">
            <a:off x="553622" y="3400535"/>
            <a:ext cx="7013175" cy="3844969"/>
          </a:xfrm>
          <a:prstGeom prst="rect">
            <a:avLst/>
          </a:prstGeom>
        </p:spPr>
        <p:txBody>
          <a:bodyPr anchor="t" rtlCol="false" tIns="0" lIns="0" bIns="0" rIns="0">
            <a:spAutoFit/>
          </a:bodyPr>
          <a:lstStyle/>
          <a:p>
            <a:pPr>
              <a:lnSpc>
                <a:spcPts val="4372"/>
              </a:lnSpc>
            </a:pPr>
            <a:r>
              <a:rPr lang="en-US" sz="3123">
                <a:solidFill>
                  <a:srgbClr val="000000"/>
                </a:solidFill>
                <a:latin typeface="Open Sans"/>
              </a:rPr>
              <a:t>To enter simple calculation formulas, go to the result cell and type the = sign.</a:t>
            </a:r>
          </a:p>
          <a:p>
            <a:pPr>
              <a:lnSpc>
                <a:spcPts val="4372"/>
              </a:lnSpc>
            </a:pPr>
            <a:r>
              <a:rPr lang="en-US" sz="3123">
                <a:solidFill>
                  <a:srgbClr val="000000"/>
                </a:solidFill>
                <a:latin typeface="Open Sans"/>
              </a:rPr>
              <a:t>Click on the number cells, adding the required operation sign between each cell: +,-, * or / . </a:t>
            </a:r>
          </a:p>
          <a:p>
            <a:pPr>
              <a:lnSpc>
                <a:spcPts val="4372"/>
              </a:lnSpc>
              <a:spcBef>
                <a:spcPct val="0"/>
              </a:spcBef>
            </a:pPr>
            <a:r>
              <a:rPr lang="en-US" sz="3123">
                <a:solidFill>
                  <a:srgbClr val="000000"/>
                </a:solidFill>
                <a:latin typeface="Open Sans"/>
              </a:rPr>
              <a:t>Press </a:t>
            </a:r>
            <a:r>
              <a:rPr lang="en-US" sz="3123">
                <a:solidFill>
                  <a:srgbClr val="000000"/>
                </a:solidFill>
                <a:latin typeface="Open Sans Italics"/>
              </a:rPr>
              <a:t>Enter</a:t>
            </a:r>
            <a:r>
              <a:rPr lang="en-US" sz="3123">
                <a:solidFill>
                  <a:srgbClr val="000000"/>
                </a:solidFill>
                <a:latin typeface="Open Sans"/>
              </a:rPr>
              <a:t>.</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701202" y="3728189"/>
            <a:ext cx="15390095" cy="3454976"/>
          </a:xfrm>
          <a:custGeom>
            <a:avLst/>
            <a:gdLst/>
            <a:ahLst/>
            <a:cxnLst/>
            <a:rect r="r" b="b" t="t" l="l"/>
            <a:pathLst>
              <a:path h="3454976" w="15390095">
                <a:moveTo>
                  <a:pt x="0" y="0"/>
                </a:moveTo>
                <a:lnTo>
                  <a:pt x="15390095" y="0"/>
                </a:lnTo>
                <a:lnTo>
                  <a:pt x="15390095" y="3454976"/>
                </a:lnTo>
                <a:lnTo>
                  <a:pt x="0" y="3454976"/>
                </a:lnTo>
                <a:lnTo>
                  <a:pt x="0" y="0"/>
                </a:lnTo>
                <a:close/>
              </a:path>
            </a:pathLst>
          </a:custGeom>
          <a:blipFill>
            <a:blip r:embed="rId2"/>
            <a:stretch>
              <a:fillRect l="0" t="0" r="-14683" b="-169731"/>
            </a:stretch>
          </a:blipFill>
          <a:ln w="38100" cap="sq">
            <a:solidFill>
              <a:srgbClr val="000000"/>
            </a:solidFill>
            <a:prstDash val="solid"/>
            <a:miter/>
          </a:ln>
        </p:spPr>
      </p:sp>
      <p:sp>
        <p:nvSpPr>
          <p:cNvPr name="Freeform 3" id="3"/>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3"/>
            <a:stretch>
              <a:fillRect l="0" t="0" r="0" b="0"/>
            </a:stretch>
          </a:blipFill>
        </p:spPr>
      </p:sp>
      <p:sp>
        <p:nvSpPr>
          <p:cNvPr name="Freeform 4" id="4"/>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4"/>
            <a:stretch>
              <a:fillRect l="0" t="0" r="0" b="0"/>
            </a:stretch>
          </a:blipFill>
        </p:spPr>
      </p:sp>
      <p:sp>
        <p:nvSpPr>
          <p:cNvPr name="Freeform 5" id="5"/>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5"/>
            <a:stretch>
              <a:fillRect l="0" t="0" r="0" b="0"/>
            </a:stretch>
          </a:blipFill>
        </p:spPr>
      </p:sp>
      <p:sp>
        <p:nvSpPr>
          <p:cNvPr name="TextBox 6" id="6"/>
          <p:cNvSpPr txBox="true"/>
          <p:nvPr/>
        </p:nvSpPr>
        <p:spPr>
          <a:xfrm rot="0">
            <a:off x="2132057" y="7713340"/>
            <a:ext cx="714226"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Bold"/>
              </a:rPr>
              <a:t>Bold</a:t>
            </a:r>
          </a:p>
        </p:txBody>
      </p:sp>
      <p:sp>
        <p:nvSpPr>
          <p:cNvPr name="AutoShape 7" id="7"/>
          <p:cNvSpPr/>
          <p:nvPr/>
        </p:nvSpPr>
        <p:spPr>
          <a:xfrm flipV="true">
            <a:off x="2489786" y="5450281"/>
            <a:ext cx="7451" cy="2320209"/>
          </a:xfrm>
          <a:prstGeom prst="line">
            <a:avLst/>
          </a:prstGeom>
          <a:ln cap="flat" w="38100">
            <a:solidFill>
              <a:srgbClr val="000000"/>
            </a:solidFill>
            <a:prstDash val="solid"/>
            <a:headEnd type="none" len="sm" w="sm"/>
            <a:tailEnd type="arrow" len="sm" w="med"/>
          </a:ln>
        </p:spPr>
      </p:sp>
      <p:sp>
        <p:nvSpPr>
          <p:cNvPr name="TextBox 8" id="8"/>
          <p:cNvSpPr txBox="true"/>
          <p:nvPr/>
        </p:nvSpPr>
        <p:spPr>
          <a:xfrm rot="0">
            <a:off x="1814238" y="8363623"/>
            <a:ext cx="2397026"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Change the font</a:t>
            </a:r>
          </a:p>
        </p:txBody>
      </p:sp>
      <p:sp>
        <p:nvSpPr>
          <p:cNvPr name="AutoShape 9" id="9"/>
          <p:cNvSpPr/>
          <p:nvPr/>
        </p:nvSpPr>
        <p:spPr>
          <a:xfrm flipH="true" flipV="true">
            <a:off x="2955601" y="4931704"/>
            <a:ext cx="54172" cy="3489069"/>
          </a:xfrm>
          <a:prstGeom prst="line">
            <a:avLst/>
          </a:prstGeom>
          <a:ln cap="flat" w="38100">
            <a:solidFill>
              <a:srgbClr val="000000"/>
            </a:solidFill>
            <a:prstDash val="solid"/>
            <a:headEnd type="none" len="sm" w="sm"/>
            <a:tailEnd type="arrow" len="sm" w="med"/>
          </a:ln>
        </p:spPr>
      </p:sp>
      <p:sp>
        <p:nvSpPr>
          <p:cNvPr name="TextBox 10" id="10"/>
          <p:cNvSpPr txBox="true"/>
          <p:nvPr/>
        </p:nvSpPr>
        <p:spPr>
          <a:xfrm rot="0">
            <a:off x="3124037" y="9009358"/>
            <a:ext cx="2470993"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Change font size</a:t>
            </a:r>
          </a:p>
        </p:txBody>
      </p:sp>
      <p:sp>
        <p:nvSpPr>
          <p:cNvPr name="AutoShape 11" id="11"/>
          <p:cNvSpPr/>
          <p:nvPr/>
        </p:nvSpPr>
        <p:spPr>
          <a:xfrm flipH="true" flipV="true">
            <a:off x="4340739" y="4931787"/>
            <a:ext cx="17962" cy="4134722"/>
          </a:xfrm>
          <a:prstGeom prst="line">
            <a:avLst/>
          </a:prstGeom>
          <a:ln cap="flat" w="38100">
            <a:solidFill>
              <a:srgbClr val="000000"/>
            </a:solidFill>
            <a:prstDash val="solid"/>
            <a:headEnd type="none" len="sm" w="sm"/>
            <a:tailEnd type="arrow" len="sm" w="med"/>
          </a:ln>
        </p:spPr>
      </p:sp>
      <p:sp>
        <p:nvSpPr>
          <p:cNvPr name="TextBox 12" id="12"/>
          <p:cNvSpPr txBox="true"/>
          <p:nvPr/>
        </p:nvSpPr>
        <p:spPr>
          <a:xfrm rot="0">
            <a:off x="6502778" y="7503873"/>
            <a:ext cx="1859161"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Add borders</a:t>
            </a:r>
          </a:p>
        </p:txBody>
      </p:sp>
      <p:sp>
        <p:nvSpPr>
          <p:cNvPr name="AutoShape 13" id="13"/>
          <p:cNvSpPr/>
          <p:nvPr/>
        </p:nvSpPr>
        <p:spPr>
          <a:xfrm flipH="true" flipV="true">
            <a:off x="3928771" y="5409295"/>
            <a:ext cx="3216857" cy="2151728"/>
          </a:xfrm>
          <a:prstGeom prst="line">
            <a:avLst/>
          </a:prstGeom>
          <a:ln cap="flat" w="38100">
            <a:solidFill>
              <a:srgbClr val="000000"/>
            </a:solidFill>
            <a:prstDash val="solid"/>
            <a:headEnd type="none" len="sm" w="sm"/>
            <a:tailEnd type="arrow" len="sm" w="med"/>
          </a:ln>
        </p:spPr>
      </p:sp>
      <p:sp>
        <p:nvSpPr>
          <p:cNvPr name="TextBox 14" id="14"/>
          <p:cNvSpPr txBox="true"/>
          <p:nvPr/>
        </p:nvSpPr>
        <p:spPr>
          <a:xfrm rot="0">
            <a:off x="553622" y="1270067"/>
            <a:ext cx="16675531" cy="21876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Excel</a:t>
            </a:r>
          </a:p>
          <a:p>
            <a:pPr>
              <a:lnSpc>
                <a:spcPts val="4372"/>
              </a:lnSpc>
            </a:pPr>
            <a:r>
              <a:rPr lang="en-US" sz="3123">
                <a:solidFill>
                  <a:srgbClr val="000000"/>
                </a:solidFill>
                <a:latin typeface="Open Sans Italics"/>
              </a:rPr>
              <a:t>Formatting a table</a:t>
            </a:r>
          </a:p>
          <a:p>
            <a:pPr>
              <a:lnSpc>
                <a:spcPts val="4372"/>
              </a:lnSpc>
              <a:spcBef>
                <a:spcPct val="0"/>
              </a:spcBef>
            </a:pPr>
            <a:r>
              <a:rPr lang="en-US" sz="3123">
                <a:solidFill>
                  <a:srgbClr val="000000"/>
                </a:solidFill>
                <a:latin typeface="Open Sans"/>
              </a:rPr>
              <a:t>As in Microsoft Word, you can change the layout of a text, a cell or an entire table by selecting it and clicking on the corresponding icon.</a:t>
            </a:r>
          </a:p>
        </p:txBody>
      </p:sp>
      <p:sp>
        <p:nvSpPr>
          <p:cNvPr name="TextBox 15" id="15"/>
          <p:cNvSpPr txBox="true"/>
          <p:nvPr/>
        </p:nvSpPr>
        <p:spPr>
          <a:xfrm rot="0">
            <a:off x="9438512" y="8363623"/>
            <a:ext cx="3629620" cy="440733"/>
          </a:xfrm>
          <a:prstGeom prst="rect">
            <a:avLst/>
          </a:prstGeom>
        </p:spPr>
        <p:txBody>
          <a:bodyPr anchor="t" rtlCol="false" tIns="0" lIns="0" bIns="0" rIns="0">
            <a:spAutoFit/>
          </a:bodyPr>
          <a:lstStyle/>
          <a:p>
            <a:pPr algn="ctr">
              <a:lnSpc>
                <a:spcPts val="3532"/>
              </a:lnSpc>
              <a:spcBef>
                <a:spcPct val="0"/>
              </a:spcBef>
            </a:pPr>
            <a:r>
              <a:rPr lang="en-US" sz="2523">
                <a:solidFill>
                  <a:srgbClr val="000000"/>
                </a:solidFill>
                <a:latin typeface="Open Sans"/>
              </a:rPr>
              <a:t>Set a colour background</a:t>
            </a:r>
          </a:p>
        </p:txBody>
      </p:sp>
      <p:sp>
        <p:nvSpPr>
          <p:cNvPr name="AutoShape 16" id="16"/>
          <p:cNvSpPr/>
          <p:nvPr/>
        </p:nvSpPr>
        <p:spPr>
          <a:xfrm flipH="true" flipV="true">
            <a:off x="4834312" y="5342857"/>
            <a:ext cx="6419010" cy="3077916"/>
          </a:xfrm>
          <a:prstGeom prst="line">
            <a:avLst/>
          </a:prstGeom>
          <a:ln cap="flat" w="38100">
            <a:solidFill>
              <a:srgbClr val="000000"/>
            </a:solidFill>
            <a:prstDash val="solid"/>
            <a:headEnd type="none" len="sm" w="sm"/>
            <a:tailEnd type="arrow" len="sm" w="med"/>
          </a:ln>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6472435" y="2992059"/>
            <a:ext cx="9331627" cy="5493744"/>
          </a:xfrm>
          <a:custGeom>
            <a:avLst/>
            <a:gdLst/>
            <a:ahLst/>
            <a:cxnLst/>
            <a:rect r="r" b="b" t="t" l="l"/>
            <a:pathLst>
              <a:path h="5493744" w="9331627">
                <a:moveTo>
                  <a:pt x="0" y="0"/>
                </a:moveTo>
                <a:lnTo>
                  <a:pt x="9331627" y="0"/>
                </a:lnTo>
                <a:lnTo>
                  <a:pt x="9331627" y="5493743"/>
                </a:lnTo>
                <a:lnTo>
                  <a:pt x="0" y="5493743"/>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5038494" cy="530269"/>
          </a:xfrm>
          <a:prstGeom prst="rect">
            <a:avLst/>
          </a:prstGeom>
        </p:spPr>
        <p:txBody>
          <a:bodyPr anchor="t" rtlCol="false" tIns="0" lIns="0" bIns="0" rIns="0">
            <a:spAutoFit/>
          </a:bodyPr>
          <a:lstStyle/>
          <a:p>
            <a:pPr>
              <a:lnSpc>
                <a:spcPts val="4372"/>
              </a:lnSpc>
              <a:spcBef>
                <a:spcPct val="0"/>
              </a:spcBef>
            </a:pPr>
            <a:r>
              <a:rPr lang="en-US" sz="3123">
                <a:solidFill>
                  <a:srgbClr val="000000"/>
                </a:solidFill>
                <a:latin typeface="Open Sans Bold"/>
              </a:rPr>
              <a:t>Discovering and familiarising yourself with Microsoft Excel</a:t>
            </a:r>
          </a:p>
        </p:txBody>
      </p:sp>
      <p:sp>
        <p:nvSpPr>
          <p:cNvPr name="TextBox 7" id="7"/>
          <p:cNvSpPr txBox="true"/>
          <p:nvPr/>
        </p:nvSpPr>
        <p:spPr>
          <a:xfrm rot="0">
            <a:off x="553622" y="1893962"/>
            <a:ext cx="5918813" cy="2740069"/>
          </a:xfrm>
          <a:prstGeom prst="rect">
            <a:avLst/>
          </a:prstGeom>
        </p:spPr>
        <p:txBody>
          <a:bodyPr anchor="t" rtlCol="false" tIns="0" lIns="0" bIns="0" rIns="0">
            <a:spAutoFit/>
          </a:bodyPr>
          <a:lstStyle/>
          <a:p>
            <a:pPr>
              <a:lnSpc>
                <a:spcPts val="4372"/>
              </a:lnSpc>
            </a:pPr>
            <a:r>
              <a:rPr lang="en-US" sz="3123">
                <a:solidFill>
                  <a:srgbClr val="000000"/>
                </a:solidFill>
                <a:latin typeface="Open Sans Italics"/>
              </a:rPr>
              <a:t>Name a worksheet</a:t>
            </a:r>
          </a:p>
          <a:p>
            <a:pPr>
              <a:lnSpc>
                <a:spcPts val="4372"/>
              </a:lnSpc>
              <a:spcBef>
                <a:spcPct val="0"/>
              </a:spcBef>
            </a:pPr>
            <a:r>
              <a:rPr lang="en-US" sz="3123">
                <a:solidFill>
                  <a:srgbClr val="000000"/>
                </a:solidFill>
                <a:latin typeface="Open Sans"/>
              </a:rPr>
              <a:t>Double-click on the </a:t>
            </a:r>
            <a:r>
              <a:rPr lang="en-US" sz="3123">
                <a:solidFill>
                  <a:srgbClr val="000000"/>
                </a:solidFill>
                <a:latin typeface="Open Sans Italics"/>
              </a:rPr>
              <a:t>Sheet1</a:t>
            </a:r>
            <a:r>
              <a:rPr lang="en-US" sz="3123">
                <a:solidFill>
                  <a:srgbClr val="000000"/>
                </a:solidFill>
                <a:latin typeface="Open Sans"/>
              </a:rPr>
              <a:t> tab. Enter the name of the worksheet and press </a:t>
            </a:r>
            <a:r>
              <a:rPr lang="en-US" sz="3123">
                <a:solidFill>
                  <a:srgbClr val="000000"/>
                </a:solidFill>
                <a:latin typeface="Open Sans Italics"/>
              </a:rPr>
              <a:t>Enter </a:t>
            </a:r>
            <a:r>
              <a:rPr lang="en-US" sz="3123">
                <a:solidFill>
                  <a:srgbClr val="000000"/>
                </a:solidFill>
                <a:latin typeface="Open Sans"/>
              </a:rPr>
              <a:t>or click on the worksheet.</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553622" y="2591461"/>
            <a:ext cx="5670016" cy="5308450"/>
          </a:xfrm>
          <a:custGeom>
            <a:avLst/>
            <a:gdLst/>
            <a:ahLst/>
            <a:cxnLst/>
            <a:rect r="r" b="b" t="t" l="l"/>
            <a:pathLst>
              <a:path h="5308450" w="5670016">
                <a:moveTo>
                  <a:pt x="0" y="0"/>
                </a:moveTo>
                <a:lnTo>
                  <a:pt x="5670016" y="0"/>
                </a:lnTo>
                <a:lnTo>
                  <a:pt x="5670016" y="5308450"/>
                </a:lnTo>
                <a:lnTo>
                  <a:pt x="0" y="5308450"/>
                </a:lnTo>
                <a:lnTo>
                  <a:pt x="0" y="0"/>
                </a:lnTo>
                <a:close/>
              </a:path>
            </a:pathLst>
          </a:custGeom>
          <a:blipFill>
            <a:blip r:embed="rId5"/>
            <a:stretch>
              <a:fillRect l="0" t="0" r="0" b="0"/>
            </a:stretch>
          </a:blipFill>
          <a:ln w="38100" cap="sq">
            <a:solidFill>
              <a:srgbClr val="000000"/>
            </a:solidFill>
            <a:prstDash val="solid"/>
            <a:miter/>
          </a:ln>
        </p:spPr>
      </p:sp>
      <p:sp>
        <p:nvSpPr>
          <p:cNvPr name="TextBox 6" id="6"/>
          <p:cNvSpPr txBox="true"/>
          <p:nvPr/>
        </p:nvSpPr>
        <p:spPr>
          <a:xfrm rot="0">
            <a:off x="553622" y="1270067"/>
            <a:ext cx="15038494"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Excel</a:t>
            </a:r>
          </a:p>
          <a:p>
            <a:pPr>
              <a:lnSpc>
                <a:spcPts val="4372"/>
              </a:lnSpc>
              <a:spcBef>
                <a:spcPct val="0"/>
              </a:spcBef>
            </a:pPr>
            <a:r>
              <a:rPr lang="en-US" sz="3123">
                <a:solidFill>
                  <a:srgbClr val="000000"/>
                </a:solidFill>
                <a:latin typeface="Open Sans Italics"/>
              </a:rPr>
              <a:t>Save</a:t>
            </a:r>
          </a:p>
        </p:txBody>
      </p:sp>
      <p:sp>
        <p:nvSpPr>
          <p:cNvPr name="TextBox 7" id="7"/>
          <p:cNvSpPr txBox="true"/>
          <p:nvPr/>
        </p:nvSpPr>
        <p:spPr>
          <a:xfrm rot="0">
            <a:off x="6687978" y="2534311"/>
            <a:ext cx="8268511" cy="4397419"/>
          </a:xfrm>
          <a:prstGeom prst="rect">
            <a:avLst/>
          </a:prstGeom>
        </p:spPr>
        <p:txBody>
          <a:bodyPr anchor="t" rtlCol="false" tIns="0" lIns="0" bIns="0" rIns="0">
            <a:spAutoFit/>
          </a:bodyPr>
          <a:lstStyle/>
          <a:p>
            <a:pPr>
              <a:lnSpc>
                <a:spcPts val="4372"/>
              </a:lnSpc>
            </a:pPr>
            <a:r>
              <a:rPr lang="en-US" sz="3123">
                <a:solidFill>
                  <a:srgbClr val="000000"/>
                </a:solidFill>
                <a:latin typeface="Open Sans"/>
              </a:rPr>
              <a:t>To save a document, click on "File" and then on "Save" (if the document has already been saved once) or "Save as". You will be presented with several save options. </a:t>
            </a:r>
          </a:p>
          <a:p>
            <a:pPr>
              <a:lnSpc>
                <a:spcPts val="4372"/>
              </a:lnSpc>
            </a:pPr>
          </a:p>
          <a:p>
            <a:pPr>
              <a:lnSpc>
                <a:spcPts val="4372"/>
              </a:lnSpc>
              <a:spcBef>
                <a:spcPct val="0"/>
              </a:spcBef>
            </a:pPr>
            <a:r>
              <a:rPr lang="en-US" sz="3123">
                <a:solidFill>
                  <a:srgbClr val="000000"/>
                </a:solidFill>
                <a:latin typeface="Open Sans"/>
              </a:rPr>
              <a:t>You can also change the name of the document, which is assigned by default, and the format (.xlsx, .pdf, etc.).</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TextBox 5" id="5"/>
          <p:cNvSpPr txBox="true"/>
          <p:nvPr/>
        </p:nvSpPr>
        <p:spPr>
          <a:xfrm rot="0">
            <a:off x="553622" y="3085328"/>
            <a:ext cx="16705678" cy="3844969"/>
          </a:xfrm>
          <a:prstGeom prst="rect">
            <a:avLst/>
          </a:prstGeom>
        </p:spPr>
        <p:txBody>
          <a:bodyPr anchor="t" rtlCol="false" tIns="0" lIns="0" bIns="0" rIns="0">
            <a:spAutoFit/>
          </a:bodyPr>
          <a:lstStyle/>
          <a:p>
            <a:pPr algn="just">
              <a:lnSpc>
                <a:spcPts val="4372"/>
              </a:lnSpc>
            </a:pPr>
            <a:r>
              <a:rPr lang="en-US" sz="3123">
                <a:solidFill>
                  <a:srgbClr val="000000"/>
                </a:solidFill>
                <a:latin typeface="Open Sans"/>
              </a:rPr>
              <a:t>Your training period will take place in the sales department of Plomb&amp;Co, a distributor of plumbing and heating equipment. </a:t>
            </a:r>
          </a:p>
          <a:p>
            <a:pPr algn="just">
              <a:lnSpc>
                <a:spcPts val="4372"/>
              </a:lnSpc>
            </a:pPr>
          </a:p>
          <a:p>
            <a:pPr algn="just">
              <a:lnSpc>
                <a:spcPts val="4372"/>
              </a:lnSpc>
            </a:pPr>
            <a:r>
              <a:rPr lang="en-US" sz="3123">
                <a:solidFill>
                  <a:srgbClr val="000000"/>
                </a:solidFill>
                <a:latin typeface="Open Sans"/>
              </a:rPr>
              <a:t> Your manager entrusts you with entering several tables to monitor the company's sales.  the company's sales.</a:t>
            </a:r>
          </a:p>
          <a:p>
            <a:pPr algn="just">
              <a:lnSpc>
                <a:spcPts val="4372"/>
              </a:lnSpc>
            </a:pPr>
          </a:p>
          <a:p>
            <a:pPr algn="just">
              <a:lnSpc>
                <a:spcPts val="4372"/>
              </a:lnSpc>
              <a:spcBef>
                <a:spcPct val="0"/>
              </a:spcBef>
            </a:pPr>
            <a:r>
              <a:rPr lang="en-US" sz="3123">
                <a:solidFill>
                  <a:srgbClr val="000000"/>
                </a:solidFill>
                <a:latin typeface="Open Sans"/>
              </a:rPr>
              <a:t>And off you go!</a:t>
            </a:r>
          </a:p>
        </p:txBody>
      </p:sp>
      <p:sp>
        <p:nvSpPr>
          <p:cNvPr name="Freeform 6" id="6"/>
          <p:cNvSpPr/>
          <p:nvPr/>
        </p:nvSpPr>
        <p:spPr>
          <a:xfrm flipH="false" flipV="false" rot="0">
            <a:off x="13293959" y="5425347"/>
            <a:ext cx="3592145" cy="4114800"/>
          </a:xfrm>
          <a:custGeom>
            <a:avLst/>
            <a:gdLst/>
            <a:ahLst/>
            <a:cxnLst/>
            <a:rect r="r" b="b" t="t" l="l"/>
            <a:pathLst>
              <a:path h="4114800" w="3592145">
                <a:moveTo>
                  <a:pt x="0" y="0"/>
                </a:moveTo>
                <a:lnTo>
                  <a:pt x="3592145" y="0"/>
                </a:lnTo>
                <a:lnTo>
                  <a:pt x="3592145"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7" id="7"/>
          <p:cNvSpPr txBox="true"/>
          <p:nvPr/>
        </p:nvSpPr>
        <p:spPr>
          <a:xfrm rot="0">
            <a:off x="553622" y="1516835"/>
            <a:ext cx="11581061"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Excel</a:t>
            </a:r>
          </a:p>
          <a:p>
            <a:pPr>
              <a:lnSpc>
                <a:spcPts val="4372"/>
              </a:lnSpc>
              <a:spcBef>
                <a:spcPct val="0"/>
              </a:spcBef>
            </a:pPr>
            <a:r>
              <a:rPr lang="en-US" sz="3123">
                <a:solidFill>
                  <a:srgbClr val="000000"/>
                </a:solidFill>
                <a:latin typeface="Open Sans Italics"/>
              </a:rPr>
              <a:t>Practical example</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894593" y="-128637"/>
            <a:ext cx="4393407" cy="4159499"/>
          </a:xfrm>
          <a:custGeom>
            <a:avLst/>
            <a:gdLst/>
            <a:ahLst/>
            <a:cxnLst/>
            <a:rect r="r" b="b" t="t" l="l"/>
            <a:pathLst>
              <a:path h="4159499" w="4393407">
                <a:moveTo>
                  <a:pt x="0" y="0"/>
                </a:moveTo>
                <a:lnTo>
                  <a:pt x="4393407" y="0"/>
                </a:lnTo>
                <a:lnTo>
                  <a:pt x="4393407" y="4159498"/>
                </a:lnTo>
                <a:lnTo>
                  <a:pt x="0" y="4159498"/>
                </a:lnTo>
                <a:lnTo>
                  <a:pt x="0" y="0"/>
                </a:lnTo>
                <a:close/>
              </a:path>
            </a:pathLst>
          </a:custGeom>
          <a:blipFill>
            <a:blip r:embed="rId2"/>
            <a:stretch>
              <a:fillRect l="0" t="0" r="0" b="0"/>
            </a:stretch>
          </a:blipFill>
        </p:spPr>
      </p:sp>
      <p:sp>
        <p:nvSpPr>
          <p:cNvPr name="Freeform 3" id="3"/>
          <p:cNvSpPr/>
          <p:nvPr/>
        </p:nvSpPr>
        <p:spPr>
          <a:xfrm flipH="false" flipV="false" rot="0">
            <a:off x="16407335" y="-69652"/>
            <a:ext cx="1643636" cy="1643636"/>
          </a:xfrm>
          <a:custGeom>
            <a:avLst/>
            <a:gdLst/>
            <a:ahLst/>
            <a:cxnLst/>
            <a:rect r="r" b="b" t="t" l="l"/>
            <a:pathLst>
              <a:path h="1643636" w="1643636">
                <a:moveTo>
                  <a:pt x="0" y="0"/>
                </a:moveTo>
                <a:lnTo>
                  <a:pt x="1643636" y="0"/>
                </a:lnTo>
                <a:lnTo>
                  <a:pt x="1643636" y="1643637"/>
                </a:lnTo>
                <a:lnTo>
                  <a:pt x="0" y="1643637"/>
                </a:lnTo>
                <a:lnTo>
                  <a:pt x="0" y="0"/>
                </a:lnTo>
                <a:close/>
              </a:path>
            </a:pathLst>
          </a:custGeom>
          <a:blipFill>
            <a:blip r:embed="rId3"/>
            <a:stretch>
              <a:fillRect l="0" t="0" r="0" b="0"/>
            </a:stretch>
          </a:blipFill>
        </p:spPr>
      </p:sp>
      <p:sp>
        <p:nvSpPr>
          <p:cNvPr name="Freeform 4" id="4"/>
          <p:cNvSpPr/>
          <p:nvPr/>
        </p:nvSpPr>
        <p:spPr>
          <a:xfrm flipH="false" flipV="false" rot="0">
            <a:off x="252454" y="259424"/>
            <a:ext cx="3669212" cy="769276"/>
          </a:xfrm>
          <a:custGeom>
            <a:avLst/>
            <a:gdLst/>
            <a:ahLst/>
            <a:cxnLst/>
            <a:rect r="r" b="b" t="t" l="l"/>
            <a:pathLst>
              <a:path h="769276" w="3669212">
                <a:moveTo>
                  <a:pt x="0" y="0"/>
                </a:moveTo>
                <a:lnTo>
                  <a:pt x="3669212" y="0"/>
                </a:lnTo>
                <a:lnTo>
                  <a:pt x="3669212" y="769276"/>
                </a:lnTo>
                <a:lnTo>
                  <a:pt x="0" y="769276"/>
                </a:lnTo>
                <a:lnTo>
                  <a:pt x="0" y="0"/>
                </a:lnTo>
                <a:close/>
              </a:path>
            </a:pathLst>
          </a:custGeom>
          <a:blipFill>
            <a:blip r:embed="rId4"/>
            <a:stretch>
              <a:fillRect l="0" t="0" r="0" b="0"/>
            </a:stretch>
          </a:blipFill>
        </p:spPr>
      </p:sp>
      <p:sp>
        <p:nvSpPr>
          <p:cNvPr name="Freeform 5" id="5"/>
          <p:cNvSpPr/>
          <p:nvPr/>
        </p:nvSpPr>
        <p:spPr>
          <a:xfrm flipH="false" flipV="false" rot="0">
            <a:off x="1714097" y="4746465"/>
            <a:ext cx="8130369" cy="5200334"/>
          </a:xfrm>
          <a:custGeom>
            <a:avLst/>
            <a:gdLst/>
            <a:ahLst/>
            <a:cxnLst/>
            <a:rect r="r" b="b" t="t" l="l"/>
            <a:pathLst>
              <a:path h="5200334" w="8130369">
                <a:moveTo>
                  <a:pt x="0" y="0"/>
                </a:moveTo>
                <a:lnTo>
                  <a:pt x="8130369" y="0"/>
                </a:lnTo>
                <a:lnTo>
                  <a:pt x="8130369" y="5200334"/>
                </a:lnTo>
                <a:lnTo>
                  <a:pt x="0" y="5200334"/>
                </a:lnTo>
                <a:lnTo>
                  <a:pt x="0" y="0"/>
                </a:lnTo>
                <a:close/>
              </a:path>
            </a:pathLst>
          </a:custGeom>
          <a:blipFill>
            <a:blip r:embed="rId5"/>
            <a:stretch>
              <a:fillRect l="0" t="0" r="0" b="-5659"/>
            </a:stretch>
          </a:blipFill>
          <a:ln w="38100" cap="sq">
            <a:solidFill>
              <a:srgbClr val="000000"/>
            </a:solidFill>
            <a:prstDash val="solid"/>
            <a:miter/>
          </a:ln>
        </p:spPr>
      </p:sp>
      <p:grpSp>
        <p:nvGrpSpPr>
          <p:cNvPr name="Group 6" id="6"/>
          <p:cNvGrpSpPr/>
          <p:nvPr/>
        </p:nvGrpSpPr>
        <p:grpSpPr>
          <a:xfrm rot="0">
            <a:off x="3319663" y="9258300"/>
            <a:ext cx="6188472" cy="633276"/>
            <a:chOff x="0" y="0"/>
            <a:chExt cx="1629886" cy="166789"/>
          </a:xfrm>
        </p:grpSpPr>
        <p:sp>
          <p:nvSpPr>
            <p:cNvPr name="Freeform 7" id="7"/>
            <p:cNvSpPr/>
            <p:nvPr/>
          </p:nvSpPr>
          <p:spPr>
            <a:xfrm flipH="false" flipV="false" rot="0">
              <a:off x="0" y="0"/>
              <a:ext cx="1629886" cy="166789"/>
            </a:xfrm>
            <a:custGeom>
              <a:avLst/>
              <a:gdLst/>
              <a:ahLst/>
              <a:cxnLst/>
              <a:rect r="r" b="b" t="t" l="l"/>
              <a:pathLst>
                <a:path h="166789" w="1629886">
                  <a:moveTo>
                    <a:pt x="0" y="0"/>
                  </a:moveTo>
                  <a:lnTo>
                    <a:pt x="1629886" y="0"/>
                  </a:lnTo>
                  <a:lnTo>
                    <a:pt x="1629886" y="166789"/>
                  </a:lnTo>
                  <a:lnTo>
                    <a:pt x="0" y="166789"/>
                  </a:lnTo>
                  <a:close/>
                </a:path>
              </a:pathLst>
            </a:custGeom>
            <a:solidFill>
              <a:srgbClr val="000000">
                <a:alpha val="0"/>
              </a:srgbClr>
            </a:solidFill>
            <a:ln w="38100" cap="sq">
              <a:solidFill>
                <a:srgbClr val="84DB9C"/>
              </a:solidFill>
              <a:prstDash val="solid"/>
              <a:miter/>
            </a:ln>
          </p:spPr>
        </p:sp>
        <p:sp>
          <p:nvSpPr>
            <p:cNvPr name="TextBox 8" id="8"/>
            <p:cNvSpPr txBox="true"/>
            <p:nvPr/>
          </p:nvSpPr>
          <p:spPr>
            <a:xfrm>
              <a:off x="0" y="-57150"/>
              <a:ext cx="1629886" cy="223939"/>
            </a:xfrm>
            <a:prstGeom prst="rect">
              <a:avLst/>
            </a:prstGeom>
          </p:spPr>
          <p:txBody>
            <a:bodyPr anchor="ctr" rtlCol="false" tIns="50800" lIns="50800" bIns="50800" rIns="50800"/>
            <a:lstStyle/>
            <a:p>
              <a:pPr algn="ctr">
                <a:lnSpc>
                  <a:spcPts val="3532"/>
                </a:lnSpc>
              </a:pPr>
            </a:p>
          </p:txBody>
        </p:sp>
      </p:grpSp>
      <p:grpSp>
        <p:nvGrpSpPr>
          <p:cNvPr name="Group 9" id="9"/>
          <p:cNvGrpSpPr/>
          <p:nvPr/>
        </p:nvGrpSpPr>
        <p:grpSpPr>
          <a:xfrm rot="0">
            <a:off x="7321920" y="6830924"/>
            <a:ext cx="1464071" cy="2203132"/>
            <a:chOff x="0" y="0"/>
            <a:chExt cx="385599" cy="580249"/>
          </a:xfrm>
        </p:grpSpPr>
        <p:sp>
          <p:nvSpPr>
            <p:cNvPr name="Freeform 10" id="10"/>
            <p:cNvSpPr/>
            <p:nvPr/>
          </p:nvSpPr>
          <p:spPr>
            <a:xfrm flipH="false" flipV="false" rot="0">
              <a:off x="0" y="0"/>
              <a:ext cx="385599" cy="580249"/>
            </a:xfrm>
            <a:custGeom>
              <a:avLst/>
              <a:gdLst/>
              <a:ahLst/>
              <a:cxnLst/>
              <a:rect r="r" b="b" t="t" l="l"/>
              <a:pathLst>
                <a:path h="580249" w="385599">
                  <a:moveTo>
                    <a:pt x="0" y="0"/>
                  </a:moveTo>
                  <a:lnTo>
                    <a:pt x="385599" y="0"/>
                  </a:lnTo>
                  <a:lnTo>
                    <a:pt x="385599" y="580249"/>
                  </a:lnTo>
                  <a:lnTo>
                    <a:pt x="0" y="580249"/>
                  </a:lnTo>
                  <a:close/>
                </a:path>
              </a:pathLst>
            </a:custGeom>
            <a:solidFill>
              <a:srgbClr val="000000">
                <a:alpha val="0"/>
              </a:srgbClr>
            </a:solidFill>
            <a:ln w="38100" cap="sq">
              <a:solidFill>
                <a:srgbClr val="84DB9C"/>
              </a:solidFill>
              <a:prstDash val="solid"/>
              <a:miter/>
            </a:ln>
          </p:spPr>
        </p:sp>
        <p:sp>
          <p:nvSpPr>
            <p:cNvPr name="TextBox 11" id="11"/>
            <p:cNvSpPr txBox="true"/>
            <p:nvPr/>
          </p:nvSpPr>
          <p:spPr>
            <a:xfrm>
              <a:off x="0" y="-57150"/>
              <a:ext cx="385599" cy="637399"/>
            </a:xfrm>
            <a:prstGeom prst="rect">
              <a:avLst/>
            </a:prstGeom>
          </p:spPr>
          <p:txBody>
            <a:bodyPr anchor="ctr" rtlCol="false" tIns="50800" lIns="50800" bIns="50800" rIns="50800"/>
            <a:lstStyle/>
            <a:p>
              <a:pPr algn="ctr">
                <a:lnSpc>
                  <a:spcPts val="3532"/>
                </a:lnSpc>
              </a:pPr>
            </a:p>
          </p:txBody>
        </p:sp>
      </p:grpSp>
      <p:sp>
        <p:nvSpPr>
          <p:cNvPr name="TextBox 12" id="12"/>
          <p:cNvSpPr txBox="true"/>
          <p:nvPr/>
        </p:nvSpPr>
        <p:spPr>
          <a:xfrm rot="0">
            <a:off x="553622" y="1270067"/>
            <a:ext cx="11581061" cy="1082719"/>
          </a:xfrm>
          <a:prstGeom prst="rect">
            <a:avLst/>
          </a:prstGeom>
        </p:spPr>
        <p:txBody>
          <a:bodyPr anchor="t" rtlCol="false" tIns="0" lIns="0" bIns="0" rIns="0">
            <a:spAutoFit/>
          </a:bodyPr>
          <a:lstStyle/>
          <a:p>
            <a:pPr>
              <a:lnSpc>
                <a:spcPts val="4372"/>
              </a:lnSpc>
            </a:pPr>
            <a:r>
              <a:rPr lang="en-US" sz="3123">
                <a:solidFill>
                  <a:srgbClr val="000000"/>
                </a:solidFill>
                <a:latin typeface="Open Sans Bold"/>
              </a:rPr>
              <a:t>Discovering and familiarising yourself with Microsoft Excel</a:t>
            </a:r>
          </a:p>
          <a:p>
            <a:pPr>
              <a:lnSpc>
                <a:spcPts val="4372"/>
              </a:lnSpc>
              <a:spcBef>
                <a:spcPct val="0"/>
              </a:spcBef>
            </a:pPr>
            <a:r>
              <a:rPr lang="en-US" sz="3123">
                <a:solidFill>
                  <a:srgbClr val="000000"/>
                </a:solidFill>
                <a:latin typeface="Open Sans Italics"/>
              </a:rPr>
              <a:t>Practical example</a:t>
            </a:r>
          </a:p>
        </p:txBody>
      </p:sp>
      <p:sp>
        <p:nvSpPr>
          <p:cNvPr name="TextBox 13" id="13"/>
          <p:cNvSpPr txBox="true"/>
          <p:nvPr/>
        </p:nvSpPr>
        <p:spPr>
          <a:xfrm rot="0">
            <a:off x="523475" y="2403431"/>
            <a:ext cx="16705678" cy="2740069"/>
          </a:xfrm>
          <a:prstGeom prst="rect">
            <a:avLst/>
          </a:prstGeom>
        </p:spPr>
        <p:txBody>
          <a:bodyPr anchor="t" rtlCol="false" tIns="0" lIns="0" bIns="0" rIns="0">
            <a:spAutoFit/>
          </a:bodyPr>
          <a:lstStyle/>
          <a:p>
            <a:pPr algn="just">
              <a:lnSpc>
                <a:spcPts val="4372"/>
              </a:lnSpc>
            </a:pPr>
            <a:r>
              <a:rPr lang="en-US" sz="3123" u="sng">
                <a:solidFill>
                  <a:srgbClr val="000000"/>
                </a:solidFill>
                <a:latin typeface="Open Sans"/>
              </a:rPr>
              <a:t>Task 1: Create a stock sheet</a:t>
            </a:r>
          </a:p>
          <a:p>
            <a:pPr algn="just">
              <a:lnSpc>
                <a:spcPts val="4372"/>
              </a:lnSpc>
            </a:pPr>
            <a:r>
              <a:rPr lang="en-US" sz="3123">
                <a:solidFill>
                  <a:srgbClr val="000000"/>
                </a:solidFill>
                <a:latin typeface="Open Sans"/>
              </a:rPr>
              <a:t>1.Enter the name of Sheet1: Stock.</a:t>
            </a:r>
          </a:p>
          <a:p>
            <a:pPr algn="just">
              <a:lnSpc>
                <a:spcPts val="4372"/>
              </a:lnSpc>
            </a:pPr>
            <a:r>
              <a:rPr lang="en-US" sz="3123">
                <a:solidFill>
                  <a:srgbClr val="000000"/>
                </a:solidFill>
                <a:latin typeface="Open Sans"/>
              </a:rPr>
              <a:t>2.Carry out the various operations described below.</a:t>
            </a:r>
          </a:p>
          <a:p>
            <a:pPr algn="just">
              <a:lnSpc>
                <a:spcPts val="4372"/>
              </a:lnSpc>
            </a:pPr>
            <a:r>
              <a:rPr lang="en-US" sz="3123">
                <a:solidFill>
                  <a:srgbClr val="000000"/>
                </a:solidFill>
                <a:latin typeface="Open Sans"/>
              </a:rPr>
              <a:t>3.Save the document under the name Lead&amp;Co and present it to your trainer.</a:t>
            </a:r>
          </a:p>
          <a:p>
            <a:pPr algn="just">
              <a:lnSpc>
                <a:spcPts val="4372"/>
              </a:lnSpc>
              <a:spcBef>
                <a:spcPct val="0"/>
              </a:spcBef>
            </a:pPr>
          </a:p>
        </p:txBody>
      </p:sp>
      <p:sp>
        <p:nvSpPr>
          <p:cNvPr name="TextBox 14" id="14"/>
          <p:cNvSpPr txBox="true"/>
          <p:nvPr/>
        </p:nvSpPr>
        <p:spPr>
          <a:xfrm rot="0">
            <a:off x="10877227" y="5998407"/>
            <a:ext cx="2806303"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Name a worksheet</a:t>
            </a:r>
          </a:p>
        </p:txBody>
      </p:sp>
      <p:sp>
        <p:nvSpPr>
          <p:cNvPr name="TextBox 15" id="15"/>
          <p:cNvSpPr txBox="true"/>
          <p:nvPr/>
        </p:nvSpPr>
        <p:spPr>
          <a:xfrm rot="0">
            <a:off x="10877227" y="6743940"/>
            <a:ext cx="1547664"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Enter data</a:t>
            </a:r>
          </a:p>
        </p:txBody>
      </p:sp>
      <p:sp>
        <p:nvSpPr>
          <p:cNvPr name="TextBox 16" id="16"/>
          <p:cNvSpPr txBox="true"/>
          <p:nvPr/>
        </p:nvSpPr>
        <p:spPr>
          <a:xfrm rot="0">
            <a:off x="10877227" y="7491757"/>
            <a:ext cx="4981724"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Enter simple calculation formulas</a:t>
            </a:r>
          </a:p>
        </p:txBody>
      </p:sp>
      <p:sp>
        <p:nvSpPr>
          <p:cNvPr name="TextBox 17" id="17"/>
          <p:cNvSpPr txBox="true"/>
          <p:nvPr/>
        </p:nvSpPr>
        <p:spPr>
          <a:xfrm rot="0">
            <a:off x="10877227" y="8237290"/>
            <a:ext cx="3604468" cy="440733"/>
          </a:xfrm>
          <a:prstGeom prst="rect">
            <a:avLst/>
          </a:prstGeom>
        </p:spPr>
        <p:txBody>
          <a:bodyPr anchor="t" rtlCol="false" tIns="0" lIns="0" bIns="0" rIns="0">
            <a:spAutoFit/>
          </a:bodyPr>
          <a:lstStyle/>
          <a:p>
            <a:pPr algn="ctr">
              <a:lnSpc>
                <a:spcPts val="3532"/>
              </a:lnSpc>
              <a:spcBef>
                <a:spcPct val="0"/>
              </a:spcBef>
            </a:pPr>
            <a:r>
              <a:rPr lang="en-US" sz="2523">
                <a:solidFill>
                  <a:srgbClr val="84DB9C"/>
                </a:solidFill>
                <a:latin typeface="Open Sans"/>
              </a:rPr>
              <a:t>Save a new spreadsheet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DAF2BCSDgVE</dc:identifier>
  <dcterms:modified xsi:type="dcterms:W3CDTF">2011-08-01T06:04:30Z</dcterms:modified>
  <cp:revision>1</cp:revision>
  <dc:title>Greek Spreadsheet software</dc:title>
</cp:coreProperties>
</file>