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Lst>
  <p:sldSz cx="18288000" cy="10287000"/>
  <p:notesSz cx="6858000" cy="9144000"/>
  <p:embeddedFontLst>
    <p:embeddedFont>
      <p:font typeface="Calibri" panose="020F0502020204030204" pitchFamily="34" charset="0"/>
      <p:regular r:id="rId8"/>
      <p:bold r:id="rId9"/>
      <p:italic r:id="rId10"/>
      <p:boldItalic r:id="rId11"/>
    </p:embeddedFont>
    <p:embeddedFont>
      <p:font typeface="Glacial Indifference" panose="020B0604020202020204" charset="0"/>
      <p:regular r:id="rId12"/>
    </p:embeddedFont>
    <p:embeddedFont>
      <p:font typeface="Open Sans" panose="020B0606030504020204" pitchFamily="34" charset="0"/>
      <p:regular r:id="rId13"/>
    </p:embeddedFont>
    <p:embeddedFont>
      <p:font typeface="Open Sans Bold" panose="020B0806030504020204" charset="0"/>
      <p:regular r:id="rId14"/>
    </p:embeddedFont>
    <p:embeddedFont>
      <p:font typeface="Open Sans Italics" panose="020B0604020202020204" charset="0"/>
      <p:regular r:id="rId1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52" d="100"/>
          <a:sy n="52" d="100"/>
        </p:scale>
        <p:origin x="85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5.fntdata"/><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font" Target="fonts/font8.fntdata"/><Relationship Id="rId10" Type="http://schemas.openxmlformats.org/officeDocument/2006/relationships/font" Target="fonts/font3.fntdata"/><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font" Target="fonts/font7.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Κάντε κλικ για να επεξεργαστείτε το στυλ του κύριου τίτλου</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Κάντε κλικ για να επεξεργαστείτε τα στυλ κύριου κειμένου</a:t>
            </a:r>
          </a:p>
          <a:p>
            <a:pPr lvl="1"/>
            <a:r>
              <a:rPr lang="en-US"/>
              <a:t>Δεύτερο επίπεδο</a:t>
            </a:r>
          </a:p>
          <a:p>
            <a:pPr lvl="2"/>
            <a:r>
              <a:rPr lang="en-US"/>
              <a:t>Τρίτο επίπεδο</a:t>
            </a:r>
          </a:p>
          <a:p>
            <a:pPr lvl="3"/>
            <a:r>
              <a:rPr lang="en-US"/>
              <a:t>Τέταρτο επίπεδο</a:t>
            </a:r>
          </a:p>
          <a:p>
            <a:pPr lvl="4"/>
            <a:r>
              <a:rPr lang="en-US"/>
              <a:t>Πέμπτο επίπεδο</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t>12/4/2023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94593" y="-128637"/>
            <a:ext cx="4393407" cy="4159499"/>
          </a:xfrm>
          <a:custGeom>
            <a:avLst/>
            <a:gdLst/>
            <a:ahLst/>
            <a:cxnLst/>
            <a:rect l="l" t="t" r="r" b="b"/>
            <a:pathLst>
              <a:path w="4393407" h="4159499">
                <a:moveTo>
                  <a:pt x="0" y="0"/>
                </a:moveTo>
                <a:lnTo>
                  <a:pt x="4393407" y="0"/>
                </a:lnTo>
                <a:lnTo>
                  <a:pt x="4393407" y="4159498"/>
                </a:lnTo>
                <a:lnTo>
                  <a:pt x="0" y="4159498"/>
                </a:lnTo>
                <a:lnTo>
                  <a:pt x="0" y="0"/>
                </a:lnTo>
                <a:close/>
              </a:path>
            </a:pathLst>
          </a:custGeom>
          <a:blipFill>
            <a:blip r:embed="rId2"/>
            <a:stretch>
              <a:fillRect/>
            </a:stretch>
          </a:blipFill>
        </p:spPr>
        <p:txBody>
          <a:bodyPr/>
          <a:lstStyle/>
          <a:p>
            <a:endParaRPr lang="en-CY"/>
          </a:p>
        </p:txBody>
      </p:sp>
      <p:sp>
        <p:nvSpPr>
          <p:cNvPr id="3" name="Freeform 3"/>
          <p:cNvSpPr/>
          <p:nvPr/>
        </p:nvSpPr>
        <p:spPr>
          <a:xfrm>
            <a:off x="0" y="4489596"/>
            <a:ext cx="4059584" cy="5797404"/>
          </a:xfrm>
          <a:custGeom>
            <a:avLst/>
            <a:gdLst/>
            <a:ahLst/>
            <a:cxnLst/>
            <a:rect l="l" t="t" r="r" b="b"/>
            <a:pathLst>
              <a:path w="4059584" h="5797404">
                <a:moveTo>
                  <a:pt x="0" y="0"/>
                </a:moveTo>
                <a:lnTo>
                  <a:pt x="4059584" y="0"/>
                </a:lnTo>
                <a:lnTo>
                  <a:pt x="4059584" y="5797404"/>
                </a:lnTo>
                <a:lnTo>
                  <a:pt x="0" y="5797404"/>
                </a:lnTo>
                <a:lnTo>
                  <a:pt x="0" y="0"/>
                </a:lnTo>
                <a:close/>
              </a:path>
            </a:pathLst>
          </a:custGeom>
          <a:blipFill>
            <a:blip r:embed="rId3"/>
            <a:stretch>
              <a:fillRect/>
            </a:stretch>
          </a:blipFill>
        </p:spPr>
        <p:txBody>
          <a:bodyPr/>
          <a:lstStyle/>
          <a:p>
            <a:endParaRPr lang="en-CY"/>
          </a:p>
        </p:txBody>
      </p:sp>
      <p:sp>
        <p:nvSpPr>
          <p:cNvPr id="4" name="Freeform 4"/>
          <p:cNvSpPr/>
          <p:nvPr/>
        </p:nvSpPr>
        <p:spPr>
          <a:xfrm>
            <a:off x="10560599" y="9453894"/>
            <a:ext cx="7175130" cy="659999"/>
          </a:xfrm>
          <a:custGeom>
            <a:avLst/>
            <a:gdLst/>
            <a:ahLst/>
            <a:cxnLst/>
            <a:rect l="l" t="t" r="r" b="b"/>
            <a:pathLst>
              <a:path w="7175130" h="659999">
                <a:moveTo>
                  <a:pt x="0" y="0"/>
                </a:moveTo>
                <a:lnTo>
                  <a:pt x="7175130" y="0"/>
                </a:lnTo>
                <a:lnTo>
                  <a:pt x="7175130" y="659999"/>
                </a:lnTo>
                <a:lnTo>
                  <a:pt x="0" y="659999"/>
                </a:lnTo>
                <a:lnTo>
                  <a:pt x="0" y="0"/>
                </a:lnTo>
                <a:close/>
              </a:path>
            </a:pathLst>
          </a:custGeom>
          <a:blipFill>
            <a:blip r:embed="rId4"/>
            <a:stretch>
              <a:fillRect/>
            </a:stretch>
          </a:blipFill>
        </p:spPr>
        <p:txBody>
          <a:bodyPr/>
          <a:lstStyle/>
          <a:p>
            <a:endParaRPr lang="en-CY"/>
          </a:p>
        </p:txBody>
      </p:sp>
      <p:sp>
        <p:nvSpPr>
          <p:cNvPr id="5" name="Freeform 5"/>
          <p:cNvSpPr/>
          <p:nvPr/>
        </p:nvSpPr>
        <p:spPr>
          <a:xfrm>
            <a:off x="16407335" y="-69652"/>
            <a:ext cx="1643636" cy="1643636"/>
          </a:xfrm>
          <a:custGeom>
            <a:avLst/>
            <a:gdLst/>
            <a:ahLst/>
            <a:cxnLst/>
            <a:rect l="l" t="t" r="r" b="b"/>
            <a:pathLst>
              <a:path w="1643636" h="1643636">
                <a:moveTo>
                  <a:pt x="0" y="0"/>
                </a:moveTo>
                <a:lnTo>
                  <a:pt x="1643636" y="0"/>
                </a:lnTo>
                <a:lnTo>
                  <a:pt x="1643636" y="1643637"/>
                </a:lnTo>
                <a:lnTo>
                  <a:pt x="0" y="1643637"/>
                </a:lnTo>
                <a:lnTo>
                  <a:pt x="0" y="0"/>
                </a:lnTo>
                <a:close/>
              </a:path>
            </a:pathLst>
          </a:custGeom>
          <a:blipFill>
            <a:blip r:embed="rId5"/>
            <a:stretch>
              <a:fillRect/>
            </a:stretch>
          </a:blipFill>
        </p:spPr>
        <p:txBody>
          <a:bodyPr/>
          <a:lstStyle/>
          <a:p>
            <a:endParaRPr lang="en-CY"/>
          </a:p>
        </p:txBody>
      </p:sp>
      <p:sp>
        <p:nvSpPr>
          <p:cNvPr id="6" name="Freeform 6"/>
          <p:cNvSpPr/>
          <p:nvPr/>
        </p:nvSpPr>
        <p:spPr>
          <a:xfrm>
            <a:off x="252454" y="259424"/>
            <a:ext cx="3669212" cy="769276"/>
          </a:xfrm>
          <a:custGeom>
            <a:avLst/>
            <a:gdLst/>
            <a:ahLst/>
            <a:cxnLst/>
            <a:rect l="l" t="t" r="r" b="b"/>
            <a:pathLst>
              <a:path w="3669212" h="769276">
                <a:moveTo>
                  <a:pt x="0" y="0"/>
                </a:moveTo>
                <a:lnTo>
                  <a:pt x="3669212" y="0"/>
                </a:lnTo>
                <a:lnTo>
                  <a:pt x="3669212" y="769276"/>
                </a:lnTo>
                <a:lnTo>
                  <a:pt x="0" y="769276"/>
                </a:lnTo>
                <a:lnTo>
                  <a:pt x="0" y="0"/>
                </a:lnTo>
                <a:close/>
              </a:path>
            </a:pathLst>
          </a:custGeom>
          <a:blipFill>
            <a:blip r:embed="rId6"/>
            <a:stretch>
              <a:fillRect/>
            </a:stretch>
          </a:blipFill>
        </p:spPr>
        <p:txBody>
          <a:bodyPr/>
          <a:lstStyle/>
          <a:p>
            <a:endParaRPr lang="en-CY"/>
          </a:p>
        </p:txBody>
      </p:sp>
      <p:sp>
        <p:nvSpPr>
          <p:cNvPr id="7" name="TextBox 7"/>
          <p:cNvSpPr txBox="1"/>
          <p:nvPr/>
        </p:nvSpPr>
        <p:spPr>
          <a:xfrm>
            <a:off x="10142790" y="8648944"/>
            <a:ext cx="8010747" cy="553211"/>
          </a:xfrm>
          <a:prstGeom prst="rect">
            <a:avLst/>
          </a:prstGeom>
        </p:spPr>
        <p:txBody>
          <a:bodyPr lIns="0" tIns="0" rIns="0" bIns="0" rtlCol="0" anchor="t">
            <a:spAutoFit/>
          </a:bodyPr>
          <a:lstStyle/>
          <a:p>
            <a:pPr algn="ctr">
              <a:lnSpc>
                <a:spcPts val="1521"/>
              </a:lnSpc>
            </a:pPr>
            <a:r>
              <a:rPr lang="en-US" sz="1087">
                <a:solidFill>
                  <a:srgbClr val="000000"/>
                </a:solidFill>
                <a:latin typeface="Glacial Indifference"/>
              </a:rPr>
              <a:t>Χρηματοδοτείται από την Ευρωπαϊκή Ένωση. Ωστόσο, οι απόψεις και οι γνώμες που εκφράζονται είναι αποκλειστικά του/των συγγραφέα/ων και δεν αντανακλούν κατ' ανάγκη τις απόψεις και τις γνώμες της Ευρωπαϊκής Ένωσης ή του Ευρωπαϊκού Εκτελεστικού Οργανισμού Εκπαίδευσης και Πολιτισμού (EACEA). Ούτε η Ευρωπαϊκή Ένωση ούτε ο EACEA μπορούν να θεωρηθούν υπεύθυνοι γι' αυτές. Αριθμός έργου KA220-YOU-000087118</a:t>
            </a:r>
          </a:p>
        </p:txBody>
      </p:sp>
      <p:sp>
        <p:nvSpPr>
          <p:cNvPr id="8" name="TextBox 8"/>
          <p:cNvSpPr txBox="1"/>
          <p:nvPr/>
        </p:nvSpPr>
        <p:spPr>
          <a:xfrm>
            <a:off x="2665326" y="4297341"/>
            <a:ext cx="12957347" cy="1082719"/>
          </a:xfrm>
          <a:prstGeom prst="rect">
            <a:avLst/>
          </a:prstGeom>
        </p:spPr>
        <p:txBody>
          <a:bodyPr lIns="0" tIns="0" rIns="0" bIns="0" rtlCol="0" anchor="t">
            <a:spAutoFit/>
          </a:bodyPr>
          <a:lstStyle/>
          <a:p>
            <a:pPr algn="ctr">
              <a:lnSpc>
                <a:spcPts val="4372"/>
              </a:lnSpc>
            </a:pPr>
            <a:endParaRPr dirty="0"/>
          </a:p>
          <a:p>
            <a:pPr algn="ctr">
              <a:lnSpc>
                <a:spcPts val="4372"/>
              </a:lnSpc>
              <a:spcBef>
                <a:spcPct val="0"/>
              </a:spcBef>
            </a:pPr>
            <a:r>
              <a:rPr lang="el-GR" sz="3123" dirty="0">
                <a:solidFill>
                  <a:srgbClr val="000000"/>
                </a:solidFill>
                <a:latin typeface="Open Sans"/>
              </a:rPr>
              <a:t>Αποτελεσματική Συνεργασία </a:t>
            </a:r>
            <a:r>
              <a:rPr lang="en-US" sz="3123" dirty="0" err="1">
                <a:solidFill>
                  <a:srgbClr val="000000"/>
                </a:solidFill>
                <a:latin typeface="Open Sans"/>
              </a:rPr>
              <a:t>στο</a:t>
            </a:r>
            <a:r>
              <a:rPr lang="en-US" sz="3123" dirty="0">
                <a:solidFill>
                  <a:srgbClr val="000000"/>
                </a:solidFill>
                <a:latin typeface="Open Sans"/>
              </a:rPr>
              <a:t> διαδίκτυο με το Google Drive</a:t>
            </a:r>
          </a:p>
        </p:txBody>
      </p:sp>
      <p:sp>
        <p:nvSpPr>
          <p:cNvPr id="9" name="TextBox 9"/>
          <p:cNvSpPr txBox="1"/>
          <p:nvPr/>
        </p:nvSpPr>
        <p:spPr>
          <a:xfrm>
            <a:off x="2665326" y="2278853"/>
            <a:ext cx="12957347" cy="1409744"/>
          </a:xfrm>
          <a:prstGeom prst="rect">
            <a:avLst/>
          </a:prstGeom>
        </p:spPr>
        <p:txBody>
          <a:bodyPr lIns="0" tIns="0" rIns="0" bIns="0" rtlCol="0" anchor="t">
            <a:spAutoFit/>
          </a:bodyPr>
          <a:lstStyle/>
          <a:p>
            <a:pPr algn="ctr">
              <a:lnSpc>
                <a:spcPts val="5772"/>
              </a:lnSpc>
            </a:pPr>
            <a:r>
              <a:rPr lang="en-US" sz="4123" dirty="0" err="1">
                <a:solidFill>
                  <a:srgbClr val="000000"/>
                </a:solidFill>
                <a:latin typeface="Open Sans Bold"/>
              </a:rPr>
              <a:t>Ενότητ</a:t>
            </a:r>
            <a:r>
              <a:rPr lang="en-US" sz="4123" dirty="0">
                <a:solidFill>
                  <a:srgbClr val="000000"/>
                </a:solidFill>
                <a:latin typeface="Open Sans Bold"/>
              </a:rPr>
              <a:t>α 5</a:t>
            </a:r>
          </a:p>
          <a:p>
            <a:pPr algn="ctr">
              <a:lnSpc>
                <a:spcPts val="5772"/>
              </a:lnSpc>
              <a:spcBef>
                <a:spcPct val="0"/>
              </a:spcBef>
            </a:pPr>
            <a:r>
              <a:rPr lang="en-US" sz="4123" dirty="0" err="1">
                <a:solidFill>
                  <a:srgbClr val="000000"/>
                </a:solidFill>
                <a:latin typeface="Open Sans Bold"/>
              </a:rPr>
              <a:t>Δι</a:t>
            </a:r>
            <a:r>
              <a:rPr lang="en-US" sz="4123" dirty="0">
                <a:solidFill>
                  <a:srgbClr val="000000"/>
                </a:solidFill>
                <a:latin typeface="Open Sans Bold"/>
              </a:rPr>
              <a:t>αδικτυακές υπηρεσίες αποθήκευσης και κοινής χρήσης</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94593" y="-128637"/>
            <a:ext cx="4393407" cy="4159499"/>
          </a:xfrm>
          <a:custGeom>
            <a:avLst/>
            <a:gdLst/>
            <a:ahLst/>
            <a:cxnLst/>
            <a:rect l="l" t="t" r="r" b="b"/>
            <a:pathLst>
              <a:path w="4393407" h="4159499">
                <a:moveTo>
                  <a:pt x="0" y="0"/>
                </a:moveTo>
                <a:lnTo>
                  <a:pt x="4393407" y="0"/>
                </a:lnTo>
                <a:lnTo>
                  <a:pt x="4393407" y="4159498"/>
                </a:lnTo>
                <a:lnTo>
                  <a:pt x="0" y="4159498"/>
                </a:lnTo>
                <a:lnTo>
                  <a:pt x="0" y="0"/>
                </a:lnTo>
                <a:close/>
              </a:path>
            </a:pathLst>
          </a:custGeom>
          <a:blipFill>
            <a:blip r:embed="rId2"/>
            <a:stretch>
              <a:fillRect/>
            </a:stretch>
          </a:blipFill>
        </p:spPr>
        <p:txBody>
          <a:bodyPr/>
          <a:lstStyle/>
          <a:p>
            <a:endParaRPr lang="en-CY"/>
          </a:p>
        </p:txBody>
      </p:sp>
      <p:sp>
        <p:nvSpPr>
          <p:cNvPr id="3" name="Freeform 3"/>
          <p:cNvSpPr/>
          <p:nvPr/>
        </p:nvSpPr>
        <p:spPr>
          <a:xfrm>
            <a:off x="16407335" y="-69652"/>
            <a:ext cx="1643636" cy="1643636"/>
          </a:xfrm>
          <a:custGeom>
            <a:avLst/>
            <a:gdLst/>
            <a:ahLst/>
            <a:cxnLst/>
            <a:rect l="l" t="t" r="r" b="b"/>
            <a:pathLst>
              <a:path w="1643636" h="1643636">
                <a:moveTo>
                  <a:pt x="0" y="0"/>
                </a:moveTo>
                <a:lnTo>
                  <a:pt x="1643636" y="0"/>
                </a:lnTo>
                <a:lnTo>
                  <a:pt x="1643636" y="1643637"/>
                </a:lnTo>
                <a:lnTo>
                  <a:pt x="0" y="1643637"/>
                </a:lnTo>
                <a:lnTo>
                  <a:pt x="0" y="0"/>
                </a:lnTo>
                <a:close/>
              </a:path>
            </a:pathLst>
          </a:custGeom>
          <a:blipFill>
            <a:blip r:embed="rId3"/>
            <a:stretch>
              <a:fillRect/>
            </a:stretch>
          </a:blipFill>
        </p:spPr>
        <p:txBody>
          <a:bodyPr/>
          <a:lstStyle/>
          <a:p>
            <a:endParaRPr lang="en-CY"/>
          </a:p>
        </p:txBody>
      </p:sp>
      <p:sp>
        <p:nvSpPr>
          <p:cNvPr id="4" name="Freeform 4"/>
          <p:cNvSpPr/>
          <p:nvPr/>
        </p:nvSpPr>
        <p:spPr>
          <a:xfrm>
            <a:off x="252454" y="259424"/>
            <a:ext cx="3669212" cy="769276"/>
          </a:xfrm>
          <a:custGeom>
            <a:avLst/>
            <a:gdLst/>
            <a:ahLst/>
            <a:cxnLst/>
            <a:rect l="l" t="t" r="r" b="b"/>
            <a:pathLst>
              <a:path w="3669212" h="769276">
                <a:moveTo>
                  <a:pt x="0" y="0"/>
                </a:moveTo>
                <a:lnTo>
                  <a:pt x="3669212" y="0"/>
                </a:lnTo>
                <a:lnTo>
                  <a:pt x="3669212" y="769276"/>
                </a:lnTo>
                <a:lnTo>
                  <a:pt x="0" y="769276"/>
                </a:lnTo>
                <a:lnTo>
                  <a:pt x="0" y="0"/>
                </a:lnTo>
                <a:close/>
              </a:path>
            </a:pathLst>
          </a:custGeom>
          <a:blipFill>
            <a:blip r:embed="rId4"/>
            <a:stretch>
              <a:fillRect/>
            </a:stretch>
          </a:blipFill>
        </p:spPr>
        <p:txBody>
          <a:bodyPr/>
          <a:lstStyle/>
          <a:p>
            <a:endParaRPr lang="en-CY"/>
          </a:p>
        </p:txBody>
      </p:sp>
      <p:sp>
        <p:nvSpPr>
          <p:cNvPr id="5" name="Freeform 5"/>
          <p:cNvSpPr/>
          <p:nvPr/>
        </p:nvSpPr>
        <p:spPr>
          <a:xfrm>
            <a:off x="2127352" y="5050953"/>
            <a:ext cx="1799375" cy="1703898"/>
          </a:xfrm>
          <a:custGeom>
            <a:avLst/>
            <a:gdLst/>
            <a:ahLst/>
            <a:cxnLst/>
            <a:rect l="l" t="t" r="r" b="b"/>
            <a:pathLst>
              <a:path w="1799375" h="1703898">
                <a:moveTo>
                  <a:pt x="0" y="0"/>
                </a:moveTo>
                <a:lnTo>
                  <a:pt x="1799375" y="0"/>
                </a:lnTo>
                <a:lnTo>
                  <a:pt x="1799375" y="1703898"/>
                </a:lnTo>
                <a:lnTo>
                  <a:pt x="0" y="1703898"/>
                </a:lnTo>
                <a:lnTo>
                  <a:pt x="0" y="0"/>
                </a:lnTo>
                <a:close/>
              </a:path>
            </a:pathLst>
          </a:custGeom>
          <a:blipFill>
            <a:blip r:embed="rId5"/>
            <a:stretch>
              <a:fillRect/>
            </a:stretch>
          </a:blipFill>
        </p:spPr>
        <p:txBody>
          <a:bodyPr/>
          <a:lstStyle/>
          <a:p>
            <a:endParaRPr lang="en-CY"/>
          </a:p>
        </p:txBody>
      </p:sp>
      <p:sp>
        <p:nvSpPr>
          <p:cNvPr id="6" name="Freeform 6"/>
          <p:cNvSpPr/>
          <p:nvPr/>
        </p:nvSpPr>
        <p:spPr>
          <a:xfrm>
            <a:off x="5028311" y="4764660"/>
            <a:ext cx="3485795" cy="2323863"/>
          </a:xfrm>
          <a:custGeom>
            <a:avLst/>
            <a:gdLst/>
            <a:ahLst/>
            <a:cxnLst/>
            <a:rect l="l" t="t" r="r" b="b"/>
            <a:pathLst>
              <a:path w="3485795" h="2323863">
                <a:moveTo>
                  <a:pt x="0" y="0"/>
                </a:moveTo>
                <a:lnTo>
                  <a:pt x="3485795" y="0"/>
                </a:lnTo>
                <a:lnTo>
                  <a:pt x="3485795" y="2323864"/>
                </a:lnTo>
                <a:lnTo>
                  <a:pt x="0" y="2323864"/>
                </a:lnTo>
                <a:lnTo>
                  <a:pt x="0" y="0"/>
                </a:lnTo>
                <a:close/>
              </a:path>
            </a:pathLst>
          </a:custGeom>
          <a:blipFill>
            <a:blip r:embed="rId6"/>
            <a:stretch>
              <a:fillRect/>
            </a:stretch>
          </a:blipFill>
        </p:spPr>
        <p:txBody>
          <a:bodyPr/>
          <a:lstStyle/>
          <a:p>
            <a:endParaRPr lang="en-CY"/>
          </a:p>
        </p:txBody>
      </p:sp>
      <p:sp>
        <p:nvSpPr>
          <p:cNvPr id="7" name="Freeform 7"/>
          <p:cNvSpPr/>
          <p:nvPr/>
        </p:nvSpPr>
        <p:spPr>
          <a:xfrm>
            <a:off x="9693333" y="5304226"/>
            <a:ext cx="1984206" cy="1116116"/>
          </a:xfrm>
          <a:custGeom>
            <a:avLst/>
            <a:gdLst/>
            <a:ahLst/>
            <a:cxnLst/>
            <a:rect l="l" t="t" r="r" b="b"/>
            <a:pathLst>
              <a:path w="1984206" h="1116116">
                <a:moveTo>
                  <a:pt x="0" y="0"/>
                </a:moveTo>
                <a:lnTo>
                  <a:pt x="1984206" y="0"/>
                </a:lnTo>
                <a:lnTo>
                  <a:pt x="1984206" y="1116116"/>
                </a:lnTo>
                <a:lnTo>
                  <a:pt x="0" y="1116116"/>
                </a:lnTo>
                <a:lnTo>
                  <a:pt x="0" y="0"/>
                </a:lnTo>
                <a:close/>
              </a:path>
            </a:pathLst>
          </a:custGeom>
          <a:blipFill>
            <a:blip r:embed="rId7"/>
            <a:stretch>
              <a:fillRect/>
            </a:stretch>
          </a:blipFill>
        </p:spPr>
        <p:txBody>
          <a:bodyPr/>
          <a:lstStyle/>
          <a:p>
            <a:endParaRPr lang="en-CY"/>
          </a:p>
        </p:txBody>
      </p:sp>
      <p:sp>
        <p:nvSpPr>
          <p:cNvPr id="8" name="Freeform 8"/>
          <p:cNvSpPr/>
          <p:nvPr/>
        </p:nvSpPr>
        <p:spPr>
          <a:xfrm>
            <a:off x="13016797" y="5380776"/>
            <a:ext cx="3165732" cy="1091632"/>
          </a:xfrm>
          <a:custGeom>
            <a:avLst/>
            <a:gdLst/>
            <a:ahLst/>
            <a:cxnLst/>
            <a:rect l="l" t="t" r="r" b="b"/>
            <a:pathLst>
              <a:path w="3165732" h="1091632">
                <a:moveTo>
                  <a:pt x="0" y="0"/>
                </a:moveTo>
                <a:lnTo>
                  <a:pt x="3165732" y="0"/>
                </a:lnTo>
                <a:lnTo>
                  <a:pt x="3165732" y="1091632"/>
                </a:lnTo>
                <a:lnTo>
                  <a:pt x="0" y="1091632"/>
                </a:lnTo>
                <a:lnTo>
                  <a:pt x="0" y="0"/>
                </a:lnTo>
                <a:close/>
              </a:path>
            </a:pathLst>
          </a:custGeom>
          <a:blipFill>
            <a:blip r:embed="rId8"/>
            <a:stretch>
              <a:fillRect/>
            </a:stretch>
          </a:blipFill>
        </p:spPr>
        <p:txBody>
          <a:bodyPr/>
          <a:lstStyle/>
          <a:p>
            <a:endParaRPr lang="en-CY"/>
          </a:p>
        </p:txBody>
      </p:sp>
      <p:sp>
        <p:nvSpPr>
          <p:cNvPr id="9" name="TextBox 9"/>
          <p:cNvSpPr txBox="1"/>
          <p:nvPr/>
        </p:nvSpPr>
        <p:spPr>
          <a:xfrm>
            <a:off x="484399" y="2106994"/>
            <a:ext cx="16204985" cy="2051139"/>
          </a:xfrm>
          <a:prstGeom prst="rect">
            <a:avLst/>
          </a:prstGeom>
        </p:spPr>
        <p:txBody>
          <a:bodyPr lIns="0" tIns="0" rIns="0" bIns="0" rtlCol="0" anchor="t">
            <a:spAutoFit/>
          </a:bodyPr>
          <a:lstStyle/>
          <a:p>
            <a:pPr>
              <a:lnSpc>
                <a:spcPts val="4091"/>
              </a:lnSpc>
              <a:spcBef>
                <a:spcPct val="0"/>
              </a:spcBef>
            </a:pPr>
            <a:r>
              <a:rPr lang="en-US" sz="2000" dirty="0" err="1">
                <a:solidFill>
                  <a:srgbClr val="000000"/>
                </a:solidFill>
                <a:latin typeface="Open Sans"/>
              </a:rPr>
              <a:t>Πρόκειτ</a:t>
            </a:r>
            <a:r>
              <a:rPr lang="en-US" sz="2000" dirty="0">
                <a:solidFill>
                  <a:srgbClr val="000000"/>
                </a:solidFill>
                <a:latin typeface="Open Sans"/>
              </a:rPr>
              <a:t>αι για μια πλατφόρμα που επιτρέπει στους χρήστες να αποθηκεύουν, να διαχειρίζονται και να έχουν πρόσβαση στα αρχεία και τα δεδομένα τους σε απομακρυσμένους διακομιστές μέσω του Διαδικτύου, αντί να αποθηκεύουν τα αρχεία τοπικά σε έναν υπολογιστή ή μια φυσική συσκευή αποθήκευσης. Τα </a:t>
            </a:r>
            <a:r>
              <a:rPr lang="en-US" sz="2000" dirty="0" err="1">
                <a:solidFill>
                  <a:srgbClr val="000000"/>
                </a:solidFill>
                <a:latin typeface="Open Sans"/>
              </a:rPr>
              <a:t>δεδομέν</a:t>
            </a:r>
            <a:r>
              <a:rPr lang="en-US" sz="2000" dirty="0">
                <a:solidFill>
                  <a:srgbClr val="000000"/>
                </a:solidFill>
                <a:latin typeface="Open Sans"/>
              </a:rPr>
              <a:t>α αυτά είναι στη συνέχεια προσβάσιμα από οποιαδήποτε συσκευή που είναι συνδεδεμένη στο Διαδίκτυο.</a:t>
            </a:r>
          </a:p>
        </p:txBody>
      </p:sp>
      <p:sp>
        <p:nvSpPr>
          <p:cNvPr id="10" name="TextBox 10"/>
          <p:cNvSpPr txBox="1"/>
          <p:nvPr/>
        </p:nvSpPr>
        <p:spPr>
          <a:xfrm>
            <a:off x="558400" y="1340636"/>
            <a:ext cx="10871600" cy="540636"/>
          </a:xfrm>
          <a:prstGeom prst="rect">
            <a:avLst/>
          </a:prstGeom>
        </p:spPr>
        <p:txBody>
          <a:bodyPr wrap="square" lIns="0" tIns="0" rIns="0" bIns="0" rtlCol="0" anchor="t">
            <a:spAutoFit/>
          </a:bodyPr>
          <a:lstStyle/>
          <a:p>
            <a:pPr>
              <a:lnSpc>
                <a:spcPts val="4372"/>
              </a:lnSpc>
              <a:spcBef>
                <a:spcPct val="0"/>
              </a:spcBef>
            </a:pPr>
            <a:r>
              <a:rPr lang="en-US" sz="3123" dirty="0" err="1">
                <a:solidFill>
                  <a:srgbClr val="000000"/>
                </a:solidFill>
                <a:latin typeface="Open Sans Bold"/>
              </a:rPr>
              <a:t>Τι</a:t>
            </a:r>
            <a:r>
              <a:rPr lang="en-US" sz="3123" dirty="0">
                <a:solidFill>
                  <a:srgbClr val="000000"/>
                </a:solidFill>
                <a:latin typeface="Open Sans Bold"/>
              </a:rPr>
              <a:t> </a:t>
            </a:r>
            <a:r>
              <a:rPr lang="en-US" sz="3123" dirty="0" err="1">
                <a:solidFill>
                  <a:srgbClr val="000000"/>
                </a:solidFill>
                <a:latin typeface="Open Sans Bold"/>
              </a:rPr>
              <a:t>είν</a:t>
            </a:r>
            <a:r>
              <a:rPr lang="en-US" sz="3123" dirty="0">
                <a:solidFill>
                  <a:srgbClr val="000000"/>
                </a:solidFill>
                <a:latin typeface="Open Sans Bold"/>
              </a:rPr>
              <a:t>αι μια υπηρεσία online αποθήκευσης;</a:t>
            </a:r>
          </a:p>
        </p:txBody>
      </p:sp>
      <p:sp>
        <p:nvSpPr>
          <p:cNvPr id="11" name="TextBox 11"/>
          <p:cNvSpPr txBox="1"/>
          <p:nvPr/>
        </p:nvSpPr>
        <p:spPr>
          <a:xfrm>
            <a:off x="484399" y="4449149"/>
            <a:ext cx="10566800" cy="491096"/>
          </a:xfrm>
          <a:prstGeom prst="rect">
            <a:avLst/>
          </a:prstGeom>
        </p:spPr>
        <p:txBody>
          <a:bodyPr wrap="square" lIns="0" tIns="0" rIns="0" bIns="0" rtlCol="0" anchor="t">
            <a:spAutoFit/>
          </a:bodyPr>
          <a:lstStyle/>
          <a:p>
            <a:pPr>
              <a:lnSpc>
                <a:spcPts val="4092"/>
              </a:lnSpc>
              <a:spcBef>
                <a:spcPct val="0"/>
              </a:spcBef>
            </a:pPr>
            <a:r>
              <a:rPr lang="en-US" sz="2923" dirty="0" err="1">
                <a:solidFill>
                  <a:srgbClr val="000000"/>
                </a:solidFill>
                <a:latin typeface="Open Sans Bold"/>
              </a:rPr>
              <a:t>Οι</a:t>
            </a:r>
            <a:r>
              <a:rPr lang="en-US" sz="2923" dirty="0">
                <a:solidFill>
                  <a:srgbClr val="000000"/>
                </a:solidFill>
                <a:latin typeface="Open Sans Bold"/>
              </a:rPr>
              <a:t> π</a:t>
            </a:r>
            <a:r>
              <a:rPr lang="en-US" sz="2923" dirty="0" err="1">
                <a:solidFill>
                  <a:srgbClr val="000000"/>
                </a:solidFill>
                <a:latin typeface="Open Sans Bold"/>
              </a:rPr>
              <a:t>ιο</a:t>
            </a:r>
            <a:r>
              <a:rPr lang="en-US" sz="2923" dirty="0">
                <a:solidFill>
                  <a:srgbClr val="000000"/>
                </a:solidFill>
                <a:latin typeface="Open Sans Bold"/>
              </a:rPr>
              <a:t> </a:t>
            </a:r>
            <a:r>
              <a:rPr lang="en-US" sz="2923" dirty="0" err="1">
                <a:solidFill>
                  <a:srgbClr val="000000"/>
                </a:solidFill>
                <a:latin typeface="Open Sans Bold"/>
              </a:rPr>
              <a:t>δημοφιλείς</a:t>
            </a:r>
            <a:r>
              <a:rPr lang="en-US" sz="2923" dirty="0">
                <a:solidFill>
                  <a:srgbClr val="000000"/>
                </a:solidFill>
                <a:latin typeface="Open Sans Bold"/>
              </a:rPr>
              <a:t> online υπ</a:t>
            </a:r>
            <a:r>
              <a:rPr lang="en-US" sz="2923" dirty="0" err="1">
                <a:solidFill>
                  <a:srgbClr val="000000"/>
                </a:solidFill>
                <a:latin typeface="Open Sans Bold"/>
              </a:rPr>
              <a:t>ηρεσίες</a:t>
            </a:r>
            <a:r>
              <a:rPr lang="en-US" sz="2923" dirty="0">
                <a:solidFill>
                  <a:srgbClr val="000000"/>
                </a:solidFill>
                <a:latin typeface="Open Sans Bold"/>
              </a:rPr>
              <a:t> απ</a:t>
            </a:r>
            <a:r>
              <a:rPr lang="en-US" sz="2923" dirty="0" err="1">
                <a:solidFill>
                  <a:srgbClr val="000000"/>
                </a:solidFill>
                <a:latin typeface="Open Sans Bold"/>
              </a:rPr>
              <a:t>οθήκευσης</a:t>
            </a:r>
            <a:endParaRPr lang="en-US" sz="2923" dirty="0">
              <a:solidFill>
                <a:srgbClr val="000000"/>
              </a:solidFill>
              <a:latin typeface="Open Sans Bold"/>
            </a:endParaRPr>
          </a:p>
        </p:txBody>
      </p:sp>
      <p:sp>
        <p:nvSpPr>
          <p:cNvPr id="12" name="TextBox 12"/>
          <p:cNvSpPr txBox="1"/>
          <p:nvPr/>
        </p:nvSpPr>
        <p:spPr>
          <a:xfrm>
            <a:off x="1535405" y="6498825"/>
            <a:ext cx="2983267" cy="2656840"/>
          </a:xfrm>
          <a:prstGeom prst="rect">
            <a:avLst/>
          </a:prstGeom>
        </p:spPr>
        <p:txBody>
          <a:bodyPr lIns="0" tIns="0" rIns="0" bIns="0" rtlCol="0" anchor="t">
            <a:spAutoFit/>
          </a:bodyPr>
          <a:lstStyle/>
          <a:p>
            <a:pPr algn="ctr">
              <a:lnSpc>
                <a:spcPts val="2659"/>
              </a:lnSpc>
            </a:pPr>
            <a:endParaRPr/>
          </a:p>
          <a:p>
            <a:pPr algn="ctr">
              <a:lnSpc>
                <a:spcPts val="2659"/>
              </a:lnSpc>
            </a:pPr>
            <a:r>
              <a:rPr lang="en-US" sz="1899">
                <a:solidFill>
                  <a:srgbClr val="000000"/>
                </a:solidFill>
                <a:latin typeface="Open Sans Bold"/>
              </a:rPr>
              <a:t>Google Drive</a:t>
            </a:r>
          </a:p>
          <a:p>
            <a:pPr algn="ctr">
              <a:lnSpc>
                <a:spcPts val="2659"/>
              </a:lnSpc>
              <a:spcBef>
                <a:spcPct val="0"/>
              </a:spcBef>
            </a:pPr>
            <a:r>
              <a:rPr lang="en-US" sz="1899">
                <a:solidFill>
                  <a:srgbClr val="000000"/>
                </a:solidFill>
                <a:latin typeface="Open Sans"/>
              </a:rPr>
              <a:t>Προσφέρεται από την Google και παρέχει 15GB δωρεάν αποθηκευτικού χώρου με στενή ενσωμάτωση σε άλλες υπηρεσίες της Google, όπως το Gmail και το Google Docs.</a:t>
            </a:r>
          </a:p>
        </p:txBody>
      </p:sp>
      <p:sp>
        <p:nvSpPr>
          <p:cNvPr id="13" name="TextBox 13"/>
          <p:cNvSpPr txBox="1"/>
          <p:nvPr/>
        </p:nvSpPr>
        <p:spPr>
          <a:xfrm>
            <a:off x="5332648" y="6622899"/>
            <a:ext cx="2983267" cy="2323465"/>
          </a:xfrm>
          <a:prstGeom prst="rect">
            <a:avLst/>
          </a:prstGeom>
        </p:spPr>
        <p:txBody>
          <a:bodyPr lIns="0" tIns="0" rIns="0" bIns="0" rtlCol="0" anchor="t">
            <a:spAutoFit/>
          </a:bodyPr>
          <a:lstStyle/>
          <a:p>
            <a:pPr algn="ctr">
              <a:lnSpc>
                <a:spcPts val="2659"/>
              </a:lnSpc>
            </a:pPr>
            <a:r>
              <a:rPr lang="en-US" sz="1899" dirty="0">
                <a:solidFill>
                  <a:srgbClr val="000000"/>
                </a:solidFill>
                <a:latin typeface="Open Sans Bold"/>
              </a:rPr>
              <a:t>Dropbox</a:t>
            </a:r>
          </a:p>
          <a:p>
            <a:pPr algn="ctr">
              <a:lnSpc>
                <a:spcPts val="2659"/>
              </a:lnSpc>
              <a:spcBef>
                <a:spcPct val="0"/>
              </a:spcBef>
            </a:pPr>
            <a:r>
              <a:rPr lang="en-US" sz="1899" dirty="0" err="1">
                <a:solidFill>
                  <a:srgbClr val="000000"/>
                </a:solidFill>
                <a:latin typeface="Open Sans"/>
              </a:rPr>
              <a:t>Προσφέρει</a:t>
            </a:r>
            <a:r>
              <a:rPr lang="en-US" sz="1899" dirty="0">
                <a:solidFill>
                  <a:srgbClr val="000000"/>
                </a:solidFill>
                <a:latin typeface="Open Sans"/>
              </a:rPr>
              <a:t> π</a:t>
            </a:r>
            <a:r>
              <a:rPr lang="en-US" sz="1899" dirty="0" err="1">
                <a:solidFill>
                  <a:srgbClr val="000000"/>
                </a:solidFill>
                <a:latin typeface="Open Sans"/>
              </a:rPr>
              <a:t>εριορισμένο</a:t>
            </a:r>
            <a:r>
              <a:rPr lang="en-US" sz="1899" dirty="0">
                <a:solidFill>
                  <a:srgbClr val="000000"/>
                </a:solidFill>
                <a:latin typeface="Open Sans"/>
              </a:rPr>
              <a:t> </a:t>
            </a:r>
            <a:r>
              <a:rPr lang="en-US" sz="1899" dirty="0" err="1">
                <a:solidFill>
                  <a:srgbClr val="000000"/>
                </a:solidFill>
                <a:latin typeface="Open Sans"/>
              </a:rPr>
              <a:t>δωρεάν</a:t>
            </a:r>
            <a:r>
              <a:rPr lang="en-US" sz="1899" dirty="0">
                <a:solidFill>
                  <a:srgbClr val="000000"/>
                </a:solidFill>
                <a:latin typeface="Open Sans"/>
              </a:rPr>
              <a:t> απ</a:t>
            </a:r>
            <a:r>
              <a:rPr lang="en-US" sz="1899" dirty="0" err="1">
                <a:solidFill>
                  <a:srgbClr val="000000"/>
                </a:solidFill>
                <a:latin typeface="Open Sans"/>
              </a:rPr>
              <a:t>οθηκευτικό</a:t>
            </a:r>
            <a:r>
              <a:rPr lang="en-US" sz="1899" dirty="0">
                <a:solidFill>
                  <a:srgbClr val="000000"/>
                </a:solidFill>
                <a:latin typeface="Open Sans"/>
              </a:rPr>
              <a:t> </a:t>
            </a:r>
            <a:r>
              <a:rPr lang="en-US" sz="1899" dirty="0" err="1">
                <a:solidFill>
                  <a:srgbClr val="000000"/>
                </a:solidFill>
                <a:latin typeface="Open Sans"/>
              </a:rPr>
              <a:t>χώρο</a:t>
            </a:r>
            <a:r>
              <a:rPr lang="en-US" sz="1899" dirty="0">
                <a:solidFill>
                  <a:srgbClr val="000000"/>
                </a:solidFill>
                <a:latin typeface="Open Sans"/>
              </a:rPr>
              <a:t>, </a:t>
            </a:r>
            <a:r>
              <a:rPr lang="en-US" sz="1899" dirty="0" err="1">
                <a:solidFill>
                  <a:srgbClr val="000000"/>
                </a:solidFill>
                <a:latin typeface="Open Sans"/>
              </a:rPr>
              <a:t>με</a:t>
            </a:r>
            <a:r>
              <a:rPr lang="en-US" sz="1899" dirty="0">
                <a:solidFill>
                  <a:srgbClr val="000000"/>
                </a:solidFill>
                <a:latin typeface="Open Sans"/>
              </a:rPr>
              <a:t> </a:t>
            </a:r>
            <a:r>
              <a:rPr lang="en-US" sz="1899" dirty="0" err="1">
                <a:solidFill>
                  <a:srgbClr val="000000"/>
                </a:solidFill>
                <a:latin typeface="Open Sans"/>
              </a:rPr>
              <a:t>δυν</a:t>
            </a:r>
            <a:r>
              <a:rPr lang="en-US" sz="1899" dirty="0">
                <a:solidFill>
                  <a:srgbClr val="000000"/>
                </a:solidFill>
                <a:latin typeface="Open Sans"/>
              </a:rPr>
              <a:t>ατότητα αύξησης του χώρου μέσω προγραμμάτων επί πληρωμή. </a:t>
            </a:r>
            <a:r>
              <a:rPr lang="en-US" sz="1899" dirty="0" err="1">
                <a:solidFill>
                  <a:srgbClr val="000000"/>
                </a:solidFill>
                <a:latin typeface="Open Sans"/>
              </a:rPr>
              <a:t>Χρησιμο</a:t>
            </a:r>
            <a:r>
              <a:rPr lang="en-US" sz="1899" dirty="0">
                <a:solidFill>
                  <a:srgbClr val="000000"/>
                </a:solidFill>
                <a:latin typeface="Open Sans"/>
              </a:rPr>
              <a:t>ποιείται ευρέως για επιχειρηματικούς σκοπούς.</a:t>
            </a:r>
          </a:p>
        </p:txBody>
      </p:sp>
      <p:sp>
        <p:nvSpPr>
          <p:cNvPr id="14" name="TextBox 14"/>
          <p:cNvSpPr txBox="1"/>
          <p:nvPr/>
        </p:nvSpPr>
        <p:spPr>
          <a:xfrm>
            <a:off x="9193802" y="6801485"/>
            <a:ext cx="2983267" cy="2323465"/>
          </a:xfrm>
          <a:prstGeom prst="rect">
            <a:avLst/>
          </a:prstGeom>
        </p:spPr>
        <p:txBody>
          <a:bodyPr lIns="0" tIns="0" rIns="0" bIns="0" rtlCol="0" anchor="t">
            <a:spAutoFit/>
          </a:bodyPr>
          <a:lstStyle/>
          <a:p>
            <a:pPr algn="ctr">
              <a:lnSpc>
                <a:spcPts val="2659"/>
              </a:lnSpc>
            </a:pPr>
            <a:r>
              <a:rPr lang="en-US" sz="1899" dirty="0">
                <a:solidFill>
                  <a:srgbClr val="000000"/>
                </a:solidFill>
                <a:latin typeface="Open Sans Bold"/>
              </a:rPr>
              <a:t>Microsoft One Drive</a:t>
            </a:r>
          </a:p>
          <a:p>
            <a:pPr algn="ctr">
              <a:lnSpc>
                <a:spcPts val="2659"/>
              </a:lnSpc>
              <a:spcBef>
                <a:spcPct val="0"/>
              </a:spcBef>
            </a:pPr>
            <a:r>
              <a:rPr lang="en-US" sz="1899" dirty="0" err="1">
                <a:solidFill>
                  <a:srgbClr val="000000"/>
                </a:solidFill>
                <a:latin typeface="Open Sans"/>
              </a:rPr>
              <a:t>Ενσωμ</a:t>
            </a:r>
            <a:r>
              <a:rPr lang="en-US" sz="1899" dirty="0">
                <a:solidFill>
                  <a:srgbClr val="000000"/>
                </a:solidFill>
                <a:latin typeface="Open Sans"/>
              </a:rPr>
              <a:t>ατωμένο με το Microsoft 365, προσφέρει στενή ενσωμάτωση με τις εφαρμογές της Microsoft. </a:t>
            </a:r>
            <a:r>
              <a:rPr lang="en-US" sz="1899" dirty="0" err="1">
                <a:solidFill>
                  <a:srgbClr val="000000"/>
                </a:solidFill>
                <a:latin typeface="Open Sans"/>
              </a:rPr>
              <a:t>Οι</a:t>
            </a:r>
            <a:r>
              <a:rPr lang="en-US" sz="1899" dirty="0">
                <a:solidFill>
                  <a:srgbClr val="000000"/>
                </a:solidFill>
                <a:latin typeface="Open Sans"/>
              </a:rPr>
              <a:t> </a:t>
            </a:r>
            <a:r>
              <a:rPr lang="en-US" sz="1899" dirty="0" err="1">
                <a:solidFill>
                  <a:srgbClr val="000000"/>
                </a:solidFill>
                <a:latin typeface="Open Sans"/>
              </a:rPr>
              <a:t>χρήστες</a:t>
            </a:r>
            <a:r>
              <a:rPr lang="en-US" sz="1899" dirty="0">
                <a:solidFill>
                  <a:srgbClr val="000000"/>
                </a:solidFill>
                <a:latin typeface="Open Sans"/>
              </a:rPr>
              <a:t> επ</a:t>
            </a:r>
            <a:r>
              <a:rPr lang="en-US" sz="1899" dirty="0" err="1">
                <a:solidFill>
                  <a:srgbClr val="000000"/>
                </a:solidFill>
                <a:latin typeface="Open Sans"/>
              </a:rPr>
              <a:t>ωφελούντ</a:t>
            </a:r>
            <a:r>
              <a:rPr lang="en-US" sz="1899" dirty="0">
                <a:solidFill>
                  <a:srgbClr val="000000"/>
                </a:solidFill>
                <a:latin typeface="Open Sans"/>
              </a:rPr>
              <a:t>αι γενικά από 5 GB δωρεάν αποθηκευτικού χώρου.</a:t>
            </a:r>
          </a:p>
        </p:txBody>
      </p:sp>
      <p:sp>
        <p:nvSpPr>
          <p:cNvPr id="15" name="TextBox 15"/>
          <p:cNvSpPr txBox="1"/>
          <p:nvPr/>
        </p:nvSpPr>
        <p:spPr>
          <a:xfrm>
            <a:off x="13108029" y="6801485"/>
            <a:ext cx="3644566" cy="2746329"/>
          </a:xfrm>
          <a:prstGeom prst="rect">
            <a:avLst/>
          </a:prstGeom>
        </p:spPr>
        <p:txBody>
          <a:bodyPr wrap="square" lIns="0" tIns="0" rIns="0" bIns="0" rtlCol="0" anchor="t">
            <a:spAutoFit/>
          </a:bodyPr>
          <a:lstStyle/>
          <a:p>
            <a:pPr algn="ctr">
              <a:lnSpc>
                <a:spcPts val="2659"/>
              </a:lnSpc>
            </a:pPr>
            <a:r>
              <a:rPr lang="en-US" sz="1899" dirty="0">
                <a:solidFill>
                  <a:srgbClr val="000000"/>
                </a:solidFill>
                <a:latin typeface="Open Sans Bold"/>
              </a:rPr>
              <a:t>Amazon S3</a:t>
            </a:r>
          </a:p>
          <a:p>
            <a:pPr algn="ctr">
              <a:lnSpc>
                <a:spcPts val="2659"/>
              </a:lnSpc>
              <a:spcBef>
                <a:spcPct val="0"/>
              </a:spcBef>
            </a:pPr>
            <a:r>
              <a:rPr lang="en-US" sz="1899" dirty="0" err="1">
                <a:solidFill>
                  <a:srgbClr val="000000"/>
                </a:solidFill>
                <a:latin typeface="Open Sans"/>
              </a:rPr>
              <a:t>Αυτή</a:t>
            </a:r>
            <a:r>
              <a:rPr lang="en-US" sz="1899" dirty="0">
                <a:solidFill>
                  <a:srgbClr val="000000"/>
                </a:solidFill>
                <a:latin typeface="Open Sans"/>
              </a:rPr>
              <a:t> η </a:t>
            </a:r>
            <a:r>
              <a:rPr lang="en-US" sz="1899" dirty="0" err="1">
                <a:solidFill>
                  <a:srgbClr val="000000"/>
                </a:solidFill>
                <a:latin typeface="Open Sans"/>
              </a:rPr>
              <a:t>δι</a:t>
            </a:r>
            <a:r>
              <a:rPr lang="en-US" sz="1899" dirty="0">
                <a:solidFill>
                  <a:srgbClr val="000000"/>
                </a:solidFill>
                <a:latin typeface="Open Sans"/>
              </a:rPr>
              <a:t>αδικτυακή υπηρεσία αποθήκευσης χρησιμοποιείται ευρέως από τις επιχειρήσεις. </a:t>
            </a:r>
            <a:r>
              <a:rPr lang="en-US" sz="1899" dirty="0" err="1">
                <a:solidFill>
                  <a:srgbClr val="000000"/>
                </a:solidFill>
                <a:latin typeface="Open Sans"/>
              </a:rPr>
              <a:t>Είν</a:t>
            </a:r>
            <a:r>
              <a:rPr lang="en-US" sz="1899" dirty="0">
                <a:solidFill>
                  <a:srgbClr val="000000"/>
                </a:solidFill>
                <a:latin typeface="Open Sans"/>
              </a:rPr>
              <a:t>αι εξαιρετικά επεκτάσιμη για να καλύπτει τις ανάγκες επιχειρήσεων όλων των μεγεθών.</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94593" y="-128637"/>
            <a:ext cx="4393407" cy="4159499"/>
          </a:xfrm>
          <a:custGeom>
            <a:avLst/>
            <a:gdLst/>
            <a:ahLst/>
            <a:cxnLst/>
            <a:rect l="l" t="t" r="r" b="b"/>
            <a:pathLst>
              <a:path w="4393407" h="4159499">
                <a:moveTo>
                  <a:pt x="0" y="0"/>
                </a:moveTo>
                <a:lnTo>
                  <a:pt x="4393407" y="0"/>
                </a:lnTo>
                <a:lnTo>
                  <a:pt x="4393407" y="4159498"/>
                </a:lnTo>
                <a:lnTo>
                  <a:pt x="0" y="4159498"/>
                </a:lnTo>
                <a:lnTo>
                  <a:pt x="0" y="0"/>
                </a:lnTo>
                <a:close/>
              </a:path>
            </a:pathLst>
          </a:custGeom>
          <a:blipFill>
            <a:blip r:embed="rId2"/>
            <a:stretch>
              <a:fillRect/>
            </a:stretch>
          </a:blipFill>
        </p:spPr>
        <p:txBody>
          <a:bodyPr/>
          <a:lstStyle/>
          <a:p>
            <a:endParaRPr lang="en-CY"/>
          </a:p>
        </p:txBody>
      </p:sp>
      <p:sp>
        <p:nvSpPr>
          <p:cNvPr id="3" name="Freeform 3"/>
          <p:cNvSpPr/>
          <p:nvPr/>
        </p:nvSpPr>
        <p:spPr>
          <a:xfrm>
            <a:off x="16407335" y="-69652"/>
            <a:ext cx="1643636" cy="1643636"/>
          </a:xfrm>
          <a:custGeom>
            <a:avLst/>
            <a:gdLst/>
            <a:ahLst/>
            <a:cxnLst/>
            <a:rect l="l" t="t" r="r" b="b"/>
            <a:pathLst>
              <a:path w="1643636" h="1643636">
                <a:moveTo>
                  <a:pt x="0" y="0"/>
                </a:moveTo>
                <a:lnTo>
                  <a:pt x="1643636" y="0"/>
                </a:lnTo>
                <a:lnTo>
                  <a:pt x="1643636" y="1643637"/>
                </a:lnTo>
                <a:lnTo>
                  <a:pt x="0" y="1643637"/>
                </a:lnTo>
                <a:lnTo>
                  <a:pt x="0" y="0"/>
                </a:lnTo>
                <a:close/>
              </a:path>
            </a:pathLst>
          </a:custGeom>
          <a:blipFill>
            <a:blip r:embed="rId3"/>
            <a:stretch>
              <a:fillRect/>
            </a:stretch>
          </a:blipFill>
        </p:spPr>
        <p:txBody>
          <a:bodyPr/>
          <a:lstStyle/>
          <a:p>
            <a:endParaRPr lang="en-CY"/>
          </a:p>
        </p:txBody>
      </p:sp>
      <p:sp>
        <p:nvSpPr>
          <p:cNvPr id="4" name="Freeform 4"/>
          <p:cNvSpPr/>
          <p:nvPr/>
        </p:nvSpPr>
        <p:spPr>
          <a:xfrm>
            <a:off x="252454" y="259424"/>
            <a:ext cx="3669212" cy="769276"/>
          </a:xfrm>
          <a:custGeom>
            <a:avLst/>
            <a:gdLst/>
            <a:ahLst/>
            <a:cxnLst/>
            <a:rect l="l" t="t" r="r" b="b"/>
            <a:pathLst>
              <a:path w="3669212" h="769276">
                <a:moveTo>
                  <a:pt x="0" y="0"/>
                </a:moveTo>
                <a:lnTo>
                  <a:pt x="3669212" y="0"/>
                </a:lnTo>
                <a:lnTo>
                  <a:pt x="3669212" y="769276"/>
                </a:lnTo>
                <a:lnTo>
                  <a:pt x="0" y="769276"/>
                </a:lnTo>
                <a:lnTo>
                  <a:pt x="0" y="0"/>
                </a:lnTo>
                <a:close/>
              </a:path>
            </a:pathLst>
          </a:custGeom>
          <a:blipFill>
            <a:blip r:embed="rId4"/>
            <a:stretch>
              <a:fillRect/>
            </a:stretch>
          </a:blipFill>
        </p:spPr>
        <p:txBody>
          <a:bodyPr/>
          <a:lstStyle/>
          <a:p>
            <a:endParaRPr lang="en-CY"/>
          </a:p>
        </p:txBody>
      </p:sp>
      <p:sp>
        <p:nvSpPr>
          <p:cNvPr id="5" name="TextBox 5"/>
          <p:cNvSpPr txBox="1"/>
          <p:nvPr/>
        </p:nvSpPr>
        <p:spPr>
          <a:xfrm>
            <a:off x="558400" y="2933700"/>
            <a:ext cx="16083273" cy="5003486"/>
          </a:xfrm>
          <a:prstGeom prst="rect">
            <a:avLst/>
          </a:prstGeom>
        </p:spPr>
        <p:txBody>
          <a:bodyPr lIns="0" tIns="0" rIns="0" bIns="0" rtlCol="0" anchor="t">
            <a:spAutoFit/>
          </a:bodyPr>
          <a:lstStyle/>
          <a:p>
            <a:pPr marL="674317" lvl="1" indent="-337159">
              <a:lnSpc>
                <a:spcPts val="4372"/>
              </a:lnSpc>
              <a:buFont typeface="Arial"/>
              <a:buChar char="•"/>
            </a:pPr>
            <a:r>
              <a:rPr lang="en-US" sz="2000" dirty="0" err="1">
                <a:solidFill>
                  <a:srgbClr val="000000"/>
                </a:solidFill>
                <a:latin typeface="Open Sans"/>
              </a:rPr>
              <a:t>Οι</a:t>
            </a:r>
            <a:r>
              <a:rPr lang="en-US" sz="2000" dirty="0">
                <a:solidFill>
                  <a:srgbClr val="000000"/>
                </a:solidFill>
                <a:latin typeface="Open Sans"/>
              </a:rPr>
              <a:t> </a:t>
            </a:r>
            <a:r>
              <a:rPr lang="en-US" sz="2000" dirty="0" err="1">
                <a:solidFill>
                  <a:srgbClr val="000000"/>
                </a:solidFill>
                <a:latin typeface="Open Sans"/>
              </a:rPr>
              <a:t>χρήστες</a:t>
            </a:r>
            <a:r>
              <a:rPr lang="en-US" sz="2000" dirty="0">
                <a:solidFill>
                  <a:srgbClr val="000000"/>
                </a:solidFill>
                <a:latin typeface="Open Sans"/>
              </a:rPr>
              <a:t> μπ</a:t>
            </a:r>
            <a:r>
              <a:rPr lang="en-US" sz="2000" dirty="0" err="1">
                <a:solidFill>
                  <a:srgbClr val="000000"/>
                </a:solidFill>
                <a:latin typeface="Open Sans"/>
              </a:rPr>
              <a:t>ορούν</a:t>
            </a:r>
            <a:r>
              <a:rPr lang="en-US" sz="2000" dirty="0">
                <a:solidFill>
                  <a:srgbClr val="000000"/>
                </a:solidFill>
                <a:latin typeface="Open Sans"/>
              </a:rPr>
              <a:t> να α</a:t>
            </a:r>
            <a:r>
              <a:rPr lang="en-US" sz="2000" dirty="0" err="1">
                <a:solidFill>
                  <a:srgbClr val="000000"/>
                </a:solidFill>
                <a:latin typeface="Open Sans"/>
              </a:rPr>
              <a:t>νε</a:t>
            </a:r>
            <a:r>
              <a:rPr lang="en-US" sz="2000" dirty="0">
                <a:solidFill>
                  <a:srgbClr val="000000"/>
                </a:solidFill>
                <a:latin typeface="Open Sans"/>
              </a:rPr>
              <a:t>βάζουν αρχεία, έγγραφα, φωτογραφίες και βίντεο στην </a:t>
            </a:r>
            <a:r>
              <a:rPr lang="en-US" sz="2000" dirty="0">
                <a:solidFill>
                  <a:srgbClr val="000000"/>
                </a:solidFill>
                <a:latin typeface="Open Sans Bold"/>
              </a:rPr>
              <a:t>υπηρεσία online αποθήκευσης</a:t>
            </a:r>
            <a:r>
              <a:rPr lang="en-US" sz="2000" dirty="0">
                <a:solidFill>
                  <a:srgbClr val="000000"/>
                </a:solidFill>
                <a:latin typeface="Open Sans"/>
              </a:rPr>
              <a:t>.</a:t>
            </a:r>
          </a:p>
          <a:p>
            <a:pPr marL="674317" lvl="1" indent="-337159">
              <a:lnSpc>
                <a:spcPts val="4372"/>
              </a:lnSpc>
              <a:buFont typeface="Arial"/>
              <a:buChar char="•"/>
            </a:pPr>
            <a:r>
              <a:rPr lang="en-US" sz="2000" dirty="0">
                <a:solidFill>
                  <a:srgbClr val="000000"/>
                </a:solidFill>
                <a:latin typeface="Open Sans"/>
              </a:rPr>
              <a:t>Τα απ</a:t>
            </a:r>
            <a:r>
              <a:rPr lang="en-US" sz="2000" dirty="0" err="1">
                <a:solidFill>
                  <a:srgbClr val="000000"/>
                </a:solidFill>
                <a:latin typeface="Open Sans"/>
              </a:rPr>
              <a:t>οθηκευμέν</a:t>
            </a:r>
            <a:r>
              <a:rPr lang="en-US" sz="2000" dirty="0">
                <a:solidFill>
                  <a:srgbClr val="000000"/>
                </a:solidFill>
                <a:latin typeface="Open Sans"/>
              </a:rPr>
              <a:t>α δεδομένα μπορούν να </a:t>
            </a:r>
            <a:r>
              <a:rPr lang="en-US" sz="2000" dirty="0">
                <a:solidFill>
                  <a:srgbClr val="000000"/>
                </a:solidFill>
                <a:latin typeface="Open Sans Bold"/>
              </a:rPr>
              <a:t>συγχρονίζονται </a:t>
            </a:r>
            <a:r>
              <a:rPr lang="en-US" sz="2000" dirty="0">
                <a:solidFill>
                  <a:srgbClr val="000000"/>
                </a:solidFill>
                <a:latin typeface="Open Sans"/>
              </a:rPr>
              <a:t>αυτόματα σε πολλαπλές συσκευές, καθιστώντας τα προσβάσιμα από οποιαδήποτε συσκευή συνδεδεμένη στο Διαδίκτυο.</a:t>
            </a:r>
          </a:p>
          <a:p>
            <a:pPr marL="674317" lvl="1" indent="-337159">
              <a:lnSpc>
                <a:spcPts val="4372"/>
              </a:lnSpc>
              <a:buFont typeface="Arial"/>
              <a:buChar char="•"/>
            </a:pPr>
            <a:r>
              <a:rPr lang="en-US" sz="2000" dirty="0">
                <a:solidFill>
                  <a:srgbClr val="000000"/>
                </a:solidFill>
                <a:latin typeface="Open Sans"/>
              </a:rPr>
              <a:t>Μπ</a:t>
            </a:r>
            <a:r>
              <a:rPr lang="en-US" sz="2000" dirty="0" err="1">
                <a:solidFill>
                  <a:srgbClr val="000000"/>
                </a:solidFill>
                <a:latin typeface="Open Sans"/>
              </a:rPr>
              <a:t>ορείτε</a:t>
            </a:r>
            <a:r>
              <a:rPr lang="en-US" sz="2000" dirty="0">
                <a:solidFill>
                  <a:srgbClr val="000000"/>
                </a:solidFill>
                <a:latin typeface="Open Sans"/>
              </a:rPr>
              <a:t> να </a:t>
            </a:r>
            <a:r>
              <a:rPr lang="en-US" sz="2000" dirty="0" err="1">
                <a:solidFill>
                  <a:srgbClr val="000000"/>
                </a:solidFill>
                <a:latin typeface="Open Sans Bold"/>
              </a:rPr>
              <a:t>μοιράζεστε</a:t>
            </a:r>
            <a:r>
              <a:rPr lang="en-US" sz="2000" dirty="0">
                <a:solidFill>
                  <a:srgbClr val="000000"/>
                </a:solidFill>
                <a:latin typeface="Open Sans Bold"/>
              </a:rPr>
              <a:t> α</a:t>
            </a:r>
            <a:r>
              <a:rPr lang="en-US" sz="2000" dirty="0" err="1">
                <a:solidFill>
                  <a:srgbClr val="000000"/>
                </a:solidFill>
                <a:latin typeface="Open Sans Bold"/>
              </a:rPr>
              <a:t>ρχεί</a:t>
            </a:r>
            <a:r>
              <a:rPr lang="en-US" sz="2000" dirty="0">
                <a:solidFill>
                  <a:srgbClr val="000000"/>
                </a:solidFill>
                <a:latin typeface="Open Sans Bold"/>
              </a:rPr>
              <a:t>α </a:t>
            </a:r>
            <a:r>
              <a:rPr lang="en-US" sz="2000" dirty="0">
                <a:solidFill>
                  <a:srgbClr val="000000"/>
                </a:solidFill>
                <a:latin typeface="Open Sans"/>
              </a:rPr>
              <a:t>ή φακέλους με άλλους χρήστες στέλνοντάς τους συνδέσμους πρόσβασης και ορίζοντας δικαιώματα για να ελέγχετε τι μπορούν να κάνουν με τα κοινόχρηστα αρχεία.</a:t>
            </a:r>
          </a:p>
          <a:p>
            <a:pPr marL="674317" lvl="1" indent="-337159">
              <a:lnSpc>
                <a:spcPts val="4372"/>
              </a:lnSpc>
              <a:buFont typeface="Arial"/>
              <a:buChar char="•"/>
            </a:pPr>
            <a:r>
              <a:rPr lang="en-US" sz="2000" dirty="0" err="1">
                <a:solidFill>
                  <a:srgbClr val="000000"/>
                </a:solidFill>
                <a:latin typeface="Open Sans"/>
              </a:rPr>
              <a:t>Ορισμένες</a:t>
            </a:r>
            <a:r>
              <a:rPr lang="en-US" sz="2000" dirty="0">
                <a:solidFill>
                  <a:srgbClr val="000000"/>
                </a:solidFill>
                <a:latin typeface="Open Sans"/>
              </a:rPr>
              <a:t> </a:t>
            </a:r>
            <a:r>
              <a:rPr lang="en-US" sz="2000" dirty="0" err="1">
                <a:solidFill>
                  <a:srgbClr val="000000"/>
                </a:solidFill>
                <a:latin typeface="Open Sans"/>
              </a:rPr>
              <a:t>δι</a:t>
            </a:r>
            <a:r>
              <a:rPr lang="en-US" sz="2000" dirty="0">
                <a:solidFill>
                  <a:srgbClr val="000000"/>
                </a:solidFill>
                <a:latin typeface="Open Sans"/>
              </a:rPr>
              <a:t>αδικτυακές υπηρεσίες αποθήκευσης περιλαμβάνουν </a:t>
            </a:r>
            <a:r>
              <a:rPr lang="en-US" sz="2000" dirty="0">
                <a:solidFill>
                  <a:srgbClr val="000000"/>
                </a:solidFill>
                <a:latin typeface="Open Sans Bold"/>
              </a:rPr>
              <a:t>εργαλεία συνεργασίας </a:t>
            </a:r>
            <a:r>
              <a:rPr lang="en-US" sz="2000" dirty="0">
                <a:solidFill>
                  <a:srgbClr val="000000"/>
                </a:solidFill>
                <a:latin typeface="Open Sans"/>
              </a:rPr>
              <a:t>που επιτρέπουν σε πολλούς χρήστες να εργάζονται από κοινού σε έγγραφα, λογιστικά φύλλα και παρουσιάσεις σε πραγματικό χρόνο.</a:t>
            </a:r>
          </a:p>
          <a:p>
            <a:pPr marL="674317" lvl="1" indent="-337159">
              <a:lnSpc>
                <a:spcPts val="4372"/>
              </a:lnSpc>
              <a:buFont typeface="Arial"/>
              <a:buChar char="•"/>
            </a:pPr>
            <a:r>
              <a:rPr lang="en-US" sz="2000" dirty="0" err="1">
                <a:solidFill>
                  <a:srgbClr val="000000"/>
                </a:solidFill>
                <a:latin typeface="Open Sans"/>
              </a:rPr>
              <a:t>Οι</a:t>
            </a:r>
            <a:r>
              <a:rPr lang="en-US" sz="2000" dirty="0">
                <a:solidFill>
                  <a:srgbClr val="000000"/>
                </a:solidFill>
                <a:latin typeface="Open Sans"/>
              </a:rPr>
              <a:t> </a:t>
            </a:r>
            <a:r>
              <a:rPr lang="en-US" sz="2000" dirty="0" err="1">
                <a:solidFill>
                  <a:srgbClr val="000000"/>
                </a:solidFill>
                <a:latin typeface="Open Sans"/>
              </a:rPr>
              <a:t>δι</a:t>
            </a:r>
            <a:r>
              <a:rPr lang="en-US" sz="2000" dirty="0">
                <a:solidFill>
                  <a:srgbClr val="000000"/>
                </a:solidFill>
                <a:latin typeface="Open Sans"/>
              </a:rPr>
              <a:t>αδικτυακές υπηρεσίες αποθήκευσης προσφέρουν γενικά χαρακτηριστικά ασφαλείας για </a:t>
            </a:r>
            <a:r>
              <a:rPr lang="en-US" sz="2000" dirty="0">
                <a:solidFill>
                  <a:srgbClr val="000000"/>
                </a:solidFill>
                <a:latin typeface="Open Sans Bold"/>
              </a:rPr>
              <a:t>την προστασία των δεδομένων των χρηστών, </a:t>
            </a:r>
            <a:r>
              <a:rPr lang="en-US" sz="2000" dirty="0">
                <a:solidFill>
                  <a:srgbClr val="000000"/>
                </a:solidFill>
                <a:latin typeface="Open Sans"/>
              </a:rPr>
              <a:t>καθώς και αυτόματα αντίγραφα ασφαλείας για την αποφυγή απώλειας δεδομένων.</a:t>
            </a:r>
          </a:p>
        </p:txBody>
      </p:sp>
      <p:sp>
        <p:nvSpPr>
          <p:cNvPr id="6" name="TextBox 6"/>
          <p:cNvSpPr txBox="1"/>
          <p:nvPr/>
        </p:nvSpPr>
        <p:spPr>
          <a:xfrm>
            <a:off x="558400" y="1340636"/>
            <a:ext cx="8754517" cy="530269"/>
          </a:xfrm>
          <a:prstGeom prst="rect">
            <a:avLst/>
          </a:prstGeom>
        </p:spPr>
        <p:txBody>
          <a:bodyPr lIns="0" tIns="0" rIns="0" bIns="0" rtlCol="0" anchor="t">
            <a:spAutoFit/>
          </a:bodyPr>
          <a:lstStyle/>
          <a:p>
            <a:pPr>
              <a:lnSpc>
                <a:spcPts val="4372"/>
              </a:lnSpc>
              <a:spcBef>
                <a:spcPct val="0"/>
              </a:spcBef>
            </a:pPr>
            <a:r>
              <a:rPr lang="en-US" sz="3123">
                <a:solidFill>
                  <a:srgbClr val="000000"/>
                </a:solidFill>
                <a:latin typeface="Open Sans Bold"/>
              </a:rPr>
              <a:t>Τα κύρια χαρακτηριστικά των υπηρεσιών ηλεκτρονικής αποθήκευσης</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94593" y="-128637"/>
            <a:ext cx="4393407" cy="4159499"/>
          </a:xfrm>
          <a:custGeom>
            <a:avLst/>
            <a:gdLst/>
            <a:ahLst/>
            <a:cxnLst/>
            <a:rect l="l" t="t" r="r" b="b"/>
            <a:pathLst>
              <a:path w="4393407" h="4159499">
                <a:moveTo>
                  <a:pt x="0" y="0"/>
                </a:moveTo>
                <a:lnTo>
                  <a:pt x="4393407" y="0"/>
                </a:lnTo>
                <a:lnTo>
                  <a:pt x="4393407" y="4159498"/>
                </a:lnTo>
                <a:lnTo>
                  <a:pt x="0" y="4159498"/>
                </a:lnTo>
                <a:lnTo>
                  <a:pt x="0" y="0"/>
                </a:lnTo>
                <a:close/>
              </a:path>
            </a:pathLst>
          </a:custGeom>
          <a:blipFill>
            <a:blip r:embed="rId2"/>
            <a:stretch>
              <a:fillRect/>
            </a:stretch>
          </a:blipFill>
        </p:spPr>
        <p:txBody>
          <a:bodyPr/>
          <a:lstStyle/>
          <a:p>
            <a:endParaRPr lang="en-CY"/>
          </a:p>
        </p:txBody>
      </p:sp>
      <p:sp>
        <p:nvSpPr>
          <p:cNvPr id="3" name="Freeform 3"/>
          <p:cNvSpPr/>
          <p:nvPr/>
        </p:nvSpPr>
        <p:spPr>
          <a:xfrm>
            <a:off x="16407335" y="-69652"/>
            <a:ext cx="1643636" cy="1643636"/>
          </a:xfrm>
          <a:custGeom>
            <a:avLst/>
            <a:gdLst/>
            <a:ahLst/>
            <a:cxnLst/>
            <a:rect l="l" t="t" r="r" b="b"/>
            <a:pathLst>
              <a:path w="1643636" h="1643636">
                <a:moveTo>
                  <a:pt x="0" y="0"/>
                </a:moveTo>
                <a:lnTo>
                  <a:pt x="1643636" y="0"/>
                </a:lnTo>
                <a:lnTo>
                  <a:pt x="1643636" y="1643637"/>
                </a:lnTo>
                <a:lnTo>
                  <a:pt x="0" y="1643637"/>
                </a:lnTo>
                <a:lnTo>
                  <a:pt x="0" y="0"/>
                </a:lnTo>
                <a:close/>
              </a:path>
            </a:pathLst>
          </a:custGeom>
          <a:blipFill>
            <a:blip r:embed="rId3"/>
            <a:stretch>
              <a:fillRect/>
            </a:stretch>
          </a:blipFill>
        </p:spPr>
        <p:txBody>
          <a:bodyPr/>
          <a:lstStyle/>
          <a:p>
            <a:endParaRPr lang="en-CY"/>
          </a:p>
        </p:txBody>
      </p:sp>
      <p:sp>
        <p:nvSpPr>
          <p:cNvPr id="4" name="Freeform 4"/>
          <p:cNvSpPr/>
          <p:nvPr/>
        </p:nvSpPr>
        <p:spPr>
          <a:xfrm>
            <a:off x="252454" y="259424"/>
            <a:ext cx="3669212" cy="769276"/>
          </a:xfrm>
          <a:custGeom>
            <a:avLst/>
            <a:gdLst/>
            <a:ahLst/>
            <a:cxnLst/>
            <a:rect l="l" t="t" r="r" b="b"/>
            <a:pathLst>
              <a:path w="3669212" h="769276">
                <a:moveTo>
                  <a:pt x="0" y="0"/>
                </a:moveTo>
                <a:lnTo>
                  <a:pt x="3669212" y="0"/>
                </a:lnTo>
                <a:lnTo>
                  <a:pt x="3669212" y="769276"/>
                </a:lnTo>
                <a:lnTo>
                  <a:pt x="0" y="769276"/>
                </a:lnTo>
                <a:lnTo>
                  <a:pt x="0" y="0"/>
                </a:lnTo>
                <a:close/>
              </a:path>
            </a:pathLst>
          </a:custGeom>
          <a:blipFill>
            <a:blip r:embed="rId4"/>
            <a:stretch>
              <a:fillRect/>
            </a:stretch>
          </a:blipFill>
        </p:spPr>
        <p:txBody>
          <a:bodyPr/>
          <a:lstStyle/>
          <a:p>
            <a:endParaRPr lang="en-CY"/>
          </a:p>
        </p:txBody>
      </p:sp>
      <p:sp>
        <p:nvSpPr>
          <p:cNvPr id="5" name="Freeform 5"/>
          <p:cNvSpPr/>
          <p:nvPr/>
        </p:nvSpPr>
        <p:spPr>
          <a:xfrm>
            <a:off x="9144000" y="2217596"/>
            <a:ext cx="5584302" cy="6315870"/>
          </a:xfrm>
          <a:custGeom>
            <a:avLst/>
            <a:gdLst/>
            <a:ahLst/>
            <a:cxnLst/>
            <a:rect l="l" t="t" r="r" b="b"/>
            <a:pathLst>
              <a:path w="5584302" h="6315870">
                <a:moveTo>
                  <a:pt x="0" y="0"/>
                </a:moveTo>
                <a:lnTo>
                  <a:pt x="5584302" y="0"/>
                </a:lnTo>
                <a:lnTo>
                  <a:pt x="5584302" y="6315870"/>
                </a:lnTo>
                <a:lnTo>
                  <a:pt x="0" y="6315870"/>
                </a:lnTo>
                <a:lnTo>
                  <a:pt x="0" y="0"/>
                </a:lnTo>
                <a:close/>
              </a:path>
            </a:pathLst>
          </a:custGeom>
          <a:blipFill>
            <a:blip r:embed="rId5"/>
            <a:stretch>
              <a:fillRect/>
            </a:stretch>
          </a:blipFill>
          <a:ln w="38100" cap="sq">
            <a:solidFill>
              <a:srgbClr val="000000"/>
            </a:solidFill>
            <a:prstDash val="solid"/>
            <a:miter/>
          </a:ln>
        </p:spPr>
        <p:txBody>
          <a:bodyPr/>
          <a:lstStyle/>
          <a:p>
            <a:endParaRPr lang="en-CY"/>
          </a:p>
        </p:txBody>
      </p:sp>
      <p:sp>
        <p:nvSpPr>
          <p:cNvPr id="6" name="TextBox 6"/>
          <p:cNvSpPr txBox="1"/>
          <p:nvPr/>
        </p:nvSpPr>
        <p:spPr>
          <a:xfrm>
            <a:off x="553622" y="1270067"/>
            <a:ext cx="11498910" cy="530269"/>
          </a:xfrm>
          <a:prstGeom prst="rect">
            <a:avLst/>
          </a:prstGeom>
        </p:spPr>
        <p:txBody>
          <a:bodyPr lIns="0" tIns="0" rIns="0" bIns="0" rtlCol="0" anchor="t">
            <a:spAutoFit/>
          </a:bodyPr>
          <a:lstStyle/>
          <a:p>
            <a:pPr>
              <a:lnSpc>
                <a:spcPts val="4372"/>
              </a:lnSpc>
              <a:spcBef>
                <a:spcPct val="0"/>
              </a:spcBef>
            </a:pPr>
            <a:r>
              <a:rPr lang="en-US" sz="3123">
                <a:solidFill>
                  <a:srgbClr val="000000"/>
                </a:solidFill>
                <a:latin typeface="Open Sans Bold"/>
              </a:rPr>
              <a:t>Ανακάλυψη και εξοικείωση με το Google Drive</a:t>
            </a:r>
          </a:p>
        </p:txBody>
      </p:sp>
      <p:sp>
        <p:nvSpPr>
          <p:cNvPr id="7" name="TextBox 7"/>
          <p:cNvSpPr txBox="1"/>
          <p:nvPr/>
        </p:nvSpPr>
        <p:spPr>
          <a:xfrm>
            <a:off x="553622" y="1743185"/>
            <a:ext cx="7969098" cy="3844969"/>
          </a:xfrm>
          <a:prstGeom prst="rect">
            <a:avLst/>
          </a:prstGeom>
        </p:spPr>
        <p:txBody>
          <a:bodyPr lIns="0" tIns="0" rIns="0" bIns="0" rtlCol="0" anchor="t">
            <a:spAutoFit/>
          </a:bodyPr>
          <a:lstStyle/>
          <a:p>
            <a:pPr algn="just">
              <a:lnSpc>
                <a:spcPts val="4372"/>
              </a:lnSpc>
            </a:pPr>
            <a:r>
              <a:rPr lang="en-US" sz="3123" dirty="0" err="1">
                <a:solidFill>
                  <a:srgbClr val="000000"/>
                </a:solidFill>
                <a:latin typeface="Open Sans Italics"/>
              </a:rPr>
              <a:t>Ανε</a:t>
            </a:r>
            <a:r>
              <a:rPr lang="en-US" sz="3123" dirty="0">
                <a:solidFill>
                  <a:srgbClr val="000000"/>
                </a:solidFill>
                <a:latin typeface="Open Sans Italics"/>
              </a:rPr>
              <a:t>βάστε ένα αρχείο</a:t>
            </a:r>
          </a:p>
          <a:p>
            <a:pPr algn="just">
              <a:lnSpc>
                <a:spcPts val="4372"/>
              </a:lnSpc>
              <a:spcBef>
                <a:spcPct val="0"/>
              </a:spcBef>
            </a:pPr>
            <a:r>
              <a:rPr lang="en-US" sz="3123" dirty="0" err="1">
                <a:solidFill>
                  <a:srgbClr val="000000"/>
                </a:solidFill>
                <a:latin typeface="Open Sans"/>
              </a:rPr>
              <a:t>Στ</a:t>
            </a:r>
            <a:r>
              <a:rPr lang="en-US" sz="3123" dirty="0">
                <a:solidFill>
                  <a:srgbClr val="000000"/>
                </a:solidFill>
                <a:latin typeface="Open Sans"/>
              </a:rPr>
              <a:t>α αριστερά της οθόνης σας, κάνοντας κλικ στο 'New', έχετε διάφορες επιλογές. Μπ</a:t>
            </a:r>
            <a:r>
              <a:rPr lang="en-US" sz="3123" dirty="0" err="1">
                <a:solidFill>
                  <a:srgbClr val="000000"/>
                </a:solidFill>
                <a:latin typeface="Open Sans"/>
              </a:rPr>
              <a:t>ορείτε</a:t>
            </a:r>
            <a:r>
              <a:rPr lang="en-US" sz="3123" dirty="0">
                <a:solidFill>
                  <a:srgbClr val="000000"/>
                </a:solidFill>
                <a:latin typeface="Open Sans"/>
              </a:rPr>
              <a:t> να </a:t>
            </a:r>
            <a:r>
              <a:rPr lang="en-US" sz="3123" dirty="0" err="1">
                <a:solidFill>
                  <a:srgbClr val="000000"/>
                </a:solidFill>
                <a:latin typeface="Open Sans"/>
              </a:rPr>
              <a:t>δημιουργήσετε</a:t>
            </a:r>
            <a:r>
              <a:rPr lang="en-US" sz="3123" dirty="0">
                <a:solidFill>
                  <a:srgbClr val="000000"/>
                </a:solidFill>
                <a:latin typeface="Open Sans"/>
              </a:rPr>
              <a:t> </a:t>
            </a:r>
            <a:r>
              <a:rPr lang="en-US" sz="3123" dirty="0" err="1">
                <a:solidFill>
                  <a:srgbClr val="000000"/>
                </a:solidFill>
                <a:latin typeface="Open Sans"/>
              </a:rPr>
              <a:t>έν</a:t>
            </a:r>
            <a:r>
              <a:rPr lang="en-US" sz="3123" dirty="0">
                <a:solidFill>
                  <a:srgbClr val="000000"/>
                </a:solidFill>
                <a:latin typeface="Open Sans"/>
              </a:rPr>
              <a:t>αν νέο φάκελο, να εισαγάγετε ένα αρχείο ή έναν φάκελο ή να δημιουργήσετε ένα έγγραφο χρησιμοποιώντας τις ενσωματωμένες υπηρεσίες της Google (για παράδειγμα, Google Docs και Google Sheets).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94593" y="-128637"/>
            <a:ext cx="4393407" cy="4159499"/>
          </a:xfrm>
          <a:custGeom>
            <a:avLst/>
            <a:gdLst/>
            <a:ahLst/>
            <a:cxnLst/>
            <a:rect l="l" t="t" r="r" b="b"/>
            <a:pathLst>
              <a:path w="4393407" h="4159499">
                <a:moveTo>
                  <a:pt x="0" y="0"/>
                </a:moveTo>
                <a:lnTo>
                  <a:pt x="4393407" y="0"/>
                </a:lnTo>
                <a:lnTo>
                  <a:pt x="4393407" y="4159498"/>
                </a:lnTo>
                <a:lnTo>
                  <a:pt x="0" y="4159498"/>
                </a:lnTo>
                <a:lnTo>
                  <a:pt x="0" y="0"/>
                </a:lnTo>
                <a:close/>
              </a:path>
            </a:pathLst>
          </a:custGeom>
          <a:blipFill>
            <a:blip r:embed="rId2"/>
            <a:stretch>
              <a:fillRect/>
            </a:stretch>
          </a:blipFill>
        </p:spPr>
        <p:txBody>
          <a:bodyPr/>
          <a:lstStyle/>
          <a:p>
            <a:endParaRPr lang="en-CY"/>
          </a:p>
        </p:txBody>
      </p:sp>
      <p:sp>
        <p:nvSpPr>
          <p:cNvPr id="3" name="Freeform 3"/>
          <p:cNvSpPr/>
          <p:nvPr/>
        </p:nvSpPr>
        <p:spPr>
          <a:xfrm>
            <a:off x="16407335" y="-69652"/>
            <a:ext cx="1643636" cy="1643636"/>
          </a:xfrm>
          <a:custGeom>
            <a:avLst/>
            <a:gdLst/>
            <a:ahLst/>
            <a:cxnLst/>
            <a:rect l="l" t="t" r="r" b="b"/>
            <a:pathLst>
              <a:path w="1643636" h="1643636">
                <a:moveTo>
                  <a:pt x="0" y="0"/>
                </a:moveTo>
                <a:lnTo>
                  <a:pt x="1643636" y="0"/>
                </a:lnTo>
                <a:lnTo>
                  <a:pt x="1643636" y="1643637"/>
                </a:lnTo>
                <a:lnTo>
                  <a:pt x="0" y="1643637"/>
                </a:lnTo>
                <a:lnTo>
                  <a:pt x="0" y="0"/>
                </a:lnTo>
                <a:close/>
              </a:path>
            </a:pathLst>
          </a:custGeom>
          <a:blipFill>
            <a:blip r:embed="rId3"/>
            <a:stretch>
              <a:fillRect/>
            </a:stretch>
          </a:blipFill>
        </p:spPr>
        <p:txBody>
          <a:bodyPr/>
          <a:lstStyle/>
          <a:p>
            <a:endParaRPr lang="en-CY"/>
          </a:p>
        </p:txBody>
      </p:sp>
      <p:sp>
        <p:nvSpPr>
          <p:cNvPr id="4" name="Freeform 4"/>
          <p:cNvSpPr/>
          <p:nvPr/>
        </p:nvSpPr>
        <p:spPr>
          <a:xfrm>
            <a:off x="252454" y="259424"/>
            <a:ext cx="3669212" cy="769276"/>
          </a:xfrm>
          <a:custGeom>
            <a:avLst/>
            <a:gdLst/>
            <a:ahLst/>
            <a:cxnLst/>
            <a:rect l="l" t="t" r="r" b="b"/>
            <a:pathLst>
              <a:path w="3669212" h="769276">
                <a:moveTo>
                  <a:pt x="0" y="0"/>
                </a:moveTo>
                <a:lnTo>
                  <a:pt x="3669212" y="0"/>
                </a:lnTo>
                <a:lnTo>
                  <a:pt x="3669212" y="769276"/>
                </a:lnTo>
                <a:lnTo>
                  <a:pt x="0" y="769276"/>
                </a:lnTo>
                <a:lnTo>
                  <a:pt x="0" y="0"/>
                </a:lnTo>
                <a:close/>
              </a:path>
            </a:pathLst>
          </a:custGeom>
          <a:blipFill>
            <a:blip r:embed="rId4"/>
            <a:stretch>
              <a:fillRect/>
            </a:stretch>
          </a:blipFill>
        </p:spPr>
        <p:txBody>
          <a:bodyPr/>
          <a:lstStyle/>
          <a:p>
            <a:endParaRPr lang="en-CY"/>
          </a:p>
        </p:txBody>
      </p:sp>
      <p:sp>
        <p:nvSpPr>
          <p:cNvPr id="5" name="Freeform 5"/>
          <p:cNvSpPr/>
          <p:nvPr/>
        </p:nvSpPr>
        <p:spPr>
          <a:xfrm>
            <a:off x="8326480" y="3278843"/>
            <a:ext cx="8080855" cy="4000023"/>
          </a:xfrm>
          <a:custGeom>
            <a:avLst/>
            <a:gdLst/>
            <a:ahLst/>
            <a:cxnLst/>
            <a:rect l="l" t="t" r="r" b="b"/>
            <a:pathLst>
              <a:path w="8080855" h="4000023">
                <a:moveTo>
                  <a:pt x="0" y="0"/>
                </a:moveTo>
                <a:lnTo>
                  <a:pt x="8080855" y="0"/>
                </a:lnTo>
                <a:lnTo>
                  <a:pt x="8080855" y="4000024"/>
                </a:lnTo>
                <a:lnTo>
                  <a:pt x="0" y="4000024"/>
                </a:lnTo>
                <a:lnTo>
                  <a:pt x="0" y="0"/>
                </a:lnTo>
                <a:close/>
              </a:path>
            </a:pathLst>
          </a:custGeom>
          <a:blipFill>
            <a:blip r:embed="rId5"/>
            <a:stretch>
              <a:fillRect/>
            </a:stretch>
          </a:blipFill>
          <a:ln w="38100" cap="sq">
            <a:solidFill>
              <a:srgbClr val="000000"/>
            </a:solidFill>
            <a:prstDash val="solid"/>
            <a:miter/>
          </a:ln>
        </p:spPr>
        <p:txBody>
          <a:bodyPr/>
          <a:lstStyle/>
          <a:p>
            <a:endParaRPr lang="en-CY"/>
          </a:p>
        </p:txBody>
      </p:sp>
      <p:sp>
        <p:nvSpPr>
          <p:cNvPr id="6" name="TextBox 6"/>
          <p:cNvSpPr txBox="1"/>
          <p:nvPr/>
        </p:nvSpPr>
        <p:spPr>
          <a:xfrm>
            <a:off x="553622" y="1384367"/>
            <a:ext cx="11498910" cy="885825"/>
          </a:xfrm>
          <a:prstGeom prst="rect">
            <a:avLst/>
          </a:prstGeom>
        </p:spPr>
        <p:txBody>
          <a:bodyPr lIns="0" tIns="0" rIns="0" bIns="0" rtlCol="0" anchor="t">
            <a:spAutoFit/>
          </a:bodyPr>
          <a:lstStyle/>
          <a:p>
            <a:pPr>
              <a:lnSpc>
                <a:spcPts val="3123"/>
              </a:lnSpc>
            </a:pPr>
            <a:r>
              <a:rPr lang="en-US" sz="3123">
                <a:solidFill>
                  <a:srgbClr val="000000"/>
                </a:solidFill>
                <a:latin typeface="Open Sans Bold"/>
              </a:rPr>
              <a:t>Ανακάλυψη και εξοικείωση με το Google Drive</a:t>
            </a:r>
          </a:p>
          <a:p>
            <a:pPr>
              <a:lnSpc>
                <a:spcPts val="4372"/>
              </a:lnSpc>
              <a:spcBef>
                <a:spcPct val="0"/>
              </a:spcBef>
            </a:pPr>
            <a:r>
              <a:rPr lang="en-US" sz="3123">
                <a:solidFill>
                  <a:srgbClr val="000000"/>
                </a:solidFill>
                <a:latin typeface="Open Sans Italics"/>
              </a:rPr>
              <a:t>Μοιραστείτε ένα αρχείο με άλλους χρήστες</a:t>
            </a:r>
          </a:p>
        </p:txBody>
      </p:sp>
      <p:sp>
        <p:nvSpPr>
          <p:cNvPr id="7" name="TextBox 7"/>
          <p:cNvSpPr txBox="1"/>
          <p:nvPr/>
        </p:nvSpPr>
        <p:spPr>
          <a:xfrm>
            <a:off x="553622" y="2295635"/>
            <a:ext cx="7311110" cy="7286995"/>
          </a:xfrm>
          <a:prstGeom prst="rect">
            <a:avLst/>
          </a:prstGeom>
        </p:spPr>
        <p:txBody>
          <a:bodyPr lIns="0" tIns="0" rIns="0" bIns="0" rtlCol="0" anchor="t">
            <a:spAutoFit/>
          </a:bodyPr>
          <a:lstStyle/>
          <a:p>
            <a:pPr algn="just">
              <a:lnSpc>
                <a:spcPts val="4372"/>
              </a:lnSpc>
              <a:spcBef>
                <a:spcPct val="0"/>
              </a:spcBef>
            </a:pPr>
            <a:r>
              <a:rPr lang="en-US" sz="2800" dirty="0" err="1">
                <a:solidFill>
                  <a:srgbClr val="000000"/>
                </a:solidFill>
                <a:latin typeface="Open Sans"/>
              </a:rPr>
              <a:t>Ανοίξτε</a:t>
            </a:r>
            <a:r>
              <a:rPr lang="en-US" sz="2800" dirty="0">
                <a:solidFill>
                  <a:srgbClr val="000000"/>
                </a:solidFill>
                <a:latin typeface="Open Sans"/>
              </a:rPr>
              <a:t> </a:t>
            </a:r>
            <a:r>
              <a:rPr lang="en-US" sz="2800" dirty="0" err="1">
                <a:solidFill>
                  <a:srgbClr val="000000"/>
                </a:solidFill>
                <a:latin typeface="Open Sans"/>
              </a:rPr>
              <a:t>το</a:t>
            </a:r>
            <a:r>
              <a:rPr lang="en-US" sz="2800" dirty="0">
                <a:solidFill>
                  <a:srgbClr val="000000"/>
                </a:solidFill>
                <a:latin typeface="Open Sans"/>
              </a:rPr>
              <a:t> α</a:t>
            </a:r>
            <a:r>
              <a:rPr lang="en-US" sz="2800" dirty="0" err="1">
                <a:solidFill>
                  <a:srgbClr val="000000"/>
                </a:solidFill>
                <a:latin typeface="Open Sans"/>
              </a:rPr>
              <a:t>ρχείο</a:t>
            </a:r>
            <a:r>
              <a:rPr lang="en-US" sz="2800" dirty="0">
                <a:solidFill>
                  <a:srgbClr val="000000"/>
                </a:solidFill>
                <a:latin typeface="Open Sans"/>
              </a:rPr>
              <a:t> ή </a:t>
            </a:r>
            <a:r>
              <a:rPr lang="en-US" sz="2800" dirty="0" err="1">
                <a:solidFill>
                  <a:srgbClr val="000000"/>
                </a:solidFill>
                <a:latin typeface="Open Sans"/>
              </a:rPr>
              <a:t>το</a:t>
            </a:r>
            <a:r>
              <a:rPr lang="en-US" sz="2800" dirty="0">
                <a:solidFill>
                  <a:srgbClr val="000000"/>
                </a:solidFill>
                <a:latin typeface="Open Sans"/>
              </a:rPr>
              <a:t> </a:t>
            </a:r>
            <a:r>
              <a:rPr lang="en-US" sz="2800" dirty="0" err="1">
                <a:solidFill>
                  <a:srgbClr val="000000"/>
                </a:solidFill>
                <a:latin typeface="Open Sans"/>
              </a:rPr>
              <a:t>φάκελο</a:t>
            </a:r>
            <a:r>
              <a:rPr lang="en-US" sz="2800" dirty="0">
                <a:solidFill>
                  <a:srgbClr val="000000"/>
                </a:solidFill>
                <a:latin typeface="Open Sans"/>
              </a:rPr>
              <a:t> π</a:t>
            </a:r>
            <a:r>
              <a:rPr lang="en-US" sz="2800" dirty="0" err="1">
                <a:solidFill>
                  <a:srgbClr val="000000"/>
                </a:solidFill>
                <a:latin typeface="Open Sans"/>
              </a:rPr>
              <a:t>ου</a:t>
            </a:r>
            <a:r>
              <a:rPr lang="en-US" sz="2800" dirty="0">
                <a:solidFill>
                  <a:srgbClr val="000000"/>
                </a:solidFill>
                <a:latin typeface="Open Sans"/>
              </a:rPr>
              <a:t> </a:t>
            </a:r>
            <a:r>
              <a:rPr lang="en-US" sz="2800" dirty="0" err="1">
                <a:solidFill>
                  <a:srgbClr val="000000"/>
                </a:solidFill>
                <a:latin typeface="Open Sans"/>
              </a:rPr>
              <a:t>θέλετε</a:t>
            </a:r>
            <a:r>
              <a:rPr lang="en-US" sz="2800" dirty="0">
                <a:solidFill>
                  <a:srgbClr val="000000"/>
                </a:solidFill>
                <a:latin typeface="Open Sans"/>
              </a:rPr>
              <a:t> να </a:t>
            </a:r>
            <a:r>
              <a:rPr lang="en-US" sz="2800" dirty="0" err="1">
                <a:solidFill>
                  <a:srgbClr val="000000"/>
                </a:solidFill>
                <a:latin typeface="Open Sans"/>
              </a:rPr>
              <a:t>μοιρ</a:t>
            </a:r>
            <a:r>
              <a:rPr lang="en-US" sz="2800" dirty="0">
                <a:solidFill>
                  <a:srgbClr val="000000"/>
                </a:solidFill>
                <a:latin typeface="Open Sans"/>
              </a:rPr>
              <a:t>αστείτε και κάντε κλικ στο "Κοινή χρήση". Μπ</a:t>
            </a:r>
            <a:r>
              <a:rPr lang="en-US" sz="2800" dirty="0" err="1">
                <a:solidFill>
                  <a:srgbClr val="000000"/>
                </a:solidFill>
                <a:latin typeface="Open Sans"/>
              </a:rPr>
              <a:t>ορείτε</a:t>
            </a:r>
            <a:r>
              <a:rPr lang="en-US" sz="2800" dirty="0">
                <a:solidFill>
                  <a:srgbClr val="000000"/>
                </a:solidFill>
                <a:latin typeface="Open Sans"/>
              </a:rPr>
              <a:t> να </a:t>
            </a:r>
            <a:r>
              <a:rPr lang="en-US" sz="2800" dirty="0" err="1">
                <a:solidFill>
                  <a:srgbClr val="000000"/>
                </a:solidFill>
                <a:latin typeface="Open Sans"/>
              </a:rPr>
              <a:t>μοιρ</a:t>
            </a:r>
            <a:r>
              <a:rPr lang="en-US" sz="2800" dirty="0">
                <a:solidFill>
                  <a:srgbClr val="000000"/>
                </a:solidFill>
                <a:latin typeface="Open Sans"/>
              </a:rPr>
              <a:t>αστείτε το έγγραφο προσθέτοντας τις διευθύνσεις ηλεκτρονικού ταχυδρομείου των συναδέλφων σας (θα τους σταλεί ένα μήνυμα ηλεκτρονικού ταχυδρομείου) ή αντιγράφοντας τον σύνδεσμο για να τους τον στείλετε αργότερα. Μπ</a:t>
            </a:r>
            <a:r>
              <a:rPr lang="en-US" sz="2800" dirty="0" err="1">
                <a:solidFill>
                  <a:srgbClr val="000000"/>
                </a:solidFill>
                <a:latin typeface="Open Sans"/>
              </a:rPr>
              <a:t>ορείτε</a:t>
            </a:r>
            <a:r>
              <a:rPr lang="en-US" sz="2800" dirty="0">
                <a:solidFill>
                  <a:srgbClr val="000000"/>
                </a:solidFill>
                <a:latin typeface="Open Sans"/>
              </a:rPr>
              <a:t> επ</a:t>
            </a:r>
            <a:r>
              <a:rPr lang="en-US" sz="2800" dirty="0" err="1">
                <a:solidFill>
                  <a:srgbClr val="000000"/>
                </a:solidFill>
                <a:latin typeface="Open Sans"/>
              </a:rPr>
              <a:t>ίσης</a:t>
            </a:r>
            <a:r>
              <a:rPr lang="en-US" sz="2800" dirty="0">
                <a:solidFill>
                  <a:srgbClr val="000000"/>
                </a:solidFill>
                <a:latin typeface="Open Sans"/>
              </a:rPr>
              <a:t> να απ</a:t>
            </a:r>
            <a:r>
              <a:rPr lang="en-US" sz="2800" dirty="0" err="1">
                <a:solidFill>
                  <a:srgbClr val="000000"/>
                </a:solidFill>
                <a:latin typeface="Open Sans"/>
              </a:rPr>
              <a:t>οφ</a:t>
            </a:r>
            <a:r>
              <a:rPr lang="en-US" sz="2800" dirty="0">
                <a:solidFill>
                  <a:srgbClr val="000000"/>
                </a:solidFill>
                <a:latin typeface="Open Sans"/>
              </a:rPr>
              <a:t>ασίσετε τον τρόπο πρόσβασης στο έγγραφο και τον ρόλο που θα έχουν οι συνάδελφοί σας (αναγνώστης, σχολιαστής ή συντάκτης).</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94593" y="-128637"/>
            <a:ext cx="4393407" cy="4159499"/>
          </a:xfrm>
          <a:custGeom>
            <a:avLst/>
            <a:gdLst/>
            <a:ahLst/>
            <a:cxnLst/>
            <a:rect l="l" t="t" r="r" b="b"/>
            <a:pathLst>
              <a:path w="4393407" h="4159499">
                <a:moveTo>
                  <a:pt x="0" y="0"/>
                </a:moveTo>
                <a:lnTo>
                  <a:pt x="4393407" y="0"/>
                </a:lnTo>
                <a:lnTo>
                  <a:pt x="4393407" y="4159498"/>
                </a:lnTo>
                <a:lnTo>
                  <a:pt x="0" y="4159498"/>
                </a:lnTo>
                <a:lnTo>
                  <a:pt x="0" y="0"/>
                </a:lnTo>
                <a:close/>
              </a:path>
            </a:pathLst>
          </a:custGeom>
          <a:blipFill>
            <a:blip r:embed="rId2"/>
            <a:stretch>
              <a:fillRect/>
            </a:stretch>
          </a:blipFill>
        </p:spPr>
        <p:txBody>
          <a:bodyPr/>
          <a:lstStyle/>
          <a:p>
            <a:endParaRPr lang="en-CY"/>
          </a:p>
        </p:txBody>
      </p:sp>
      <p:sp>
        <p:nvSpPr>
          <p:cNvPr id="3" name="Freeform 3"/>
          <p:cNvSpPr/>
          <p:nvPr/>
        </p:nvSpPr>
        <p:spPr>
          <a:xfrm>
            <a:off x="16407335" y="-69652"/>
            <a:ext cx="1643636" cy="1643636"/>
          </a:xfrm>
          <a:custGeom>
            <a:avLst/>
            <a:gdLst/>
            <a:ahLst/>
            <a:cxnLst/>
            <a:rect l="l" t="t" r="r" b="b"/>
            <a:pathLst>
              <a:path w="1643636" h="1643636">
                <a:moveTo>
                  <a:pt x="0" y="0"/>
                </a:moveTo>
                <a:lnTo>
                  <a:pt x="1643636" y="0"/>
                </a:lnTo>
                <a:lnTo>
                  <a:pt x="1643636" y="1643637"/>
                </a:lnTo>
                <a:lnTo>
                  <a:pt x="0" y="1643637"/>
                </a:lnTo>
                <a:lnTo>
                  <a:pt x="0" y="0"/>
                </a:lnTo>
                <a:close/>
              </a:path>
            </a:pathLst>
          </a:custGeom>
          <a:blipFill>
            <a:blip r:embed="rId3"/>
            <a:stretch>
              <a:fillRect/>
            </a:stretch>
          </a:blipFill>
        </p:spPr>
        <p:txBody>
          <a:bodyPr/>
          <a:lstStyle/>
          <a:p>
            <a:endParaRPr lang="en-CY"/>
          </a:p>
        </p:txBody>
      </p:sp>
      <p:sp>
        <p:nvSpPr>
          <p:cNvPr id="4" name="Freeform 4"/>
          <p:cNvSpPr/>
          <p:nvPr/>
        </p:nvSpPr>
        <p:spPr>
          <a:xfrm>
            <a:off x="252454" y="259424"/>
            <a:ext cx="3669212" cy="769276"/>
          </a:xfrm>
          <a:custGeom>
            <a:avLst/>
            <a:gdLst/>
            <a:ahLst/>
            <a:cxnLst/>
            <a:rect l="l" t="t" r="r" b="b"/>
            <a:pathLst>
              <a:path w="3669212" h="769276">
                <a:moveTo>
                  <a:pt x="0" y="0"/>
                </a:moveTo>
                <a:lnTo>
                  <a:pt x="3669212" y="0"/>
                </a:lnTo>
                <a:lnTo>
                  <a:pt x="3669212" y="769276"/>
                </a:lnTo>
                <a:lnTo>
                  <a:pt x="0" y="769276"/>
                </a:lnTo>
                <a:lnTo>
                  <a:pt x="0" y="0"/>
                </a:lnTo>
                <a:close/>
              </a:path>
            </a:pathLst>
          </a:custGeom>
          <a:blipFill>
            <a:blip r:embed="rId4"/>
            <a:stretch>
              <a:fillRect/>
            </a:stretch>
          </a:blipFill>
        </p:spPr>
        <p:txBody>
          <a:bodyPr/>
          <a:lstStyle/>
          <a:p>
            <a:endParaRPr lang="en-CY"/>
          </a:p>
        </p:txBody>
      </p:sp>
      <p:sp>
        <p:nvSpPr>
          <p:cNvPr id="5" name="TextBox 5"/>
          <p:cNvSpPr txBox="1"/>
          <p:nvPr/>
        </p:nvSpPr>
        <p:spPr>
          <a:xfrm>
            <a:off x="553622" y="1516835"/>
            <a:ext cx="11089779" cy="1082719"/>
          </a:xfrm>
          <a:prstGeom prst="rect">
            <a:avLst/>
          </a:prstGeom>
        </p:spPr>
        <p:txBody>
          <a:bodyPr lIns="0" tIns="0" rIns="0" bIns="0" rtlCol="0" anchor="t">
            <a:spAutoFit/>
          </a:bodyPr>
          <a:lstStyle/>
          <a:p>
            <a:pPr>
              <a:lnSpc>
                <a:spcPts val="4372"/>
              </a:lnSpc>
            </a:pPr>
            <a:r>
              <a:rPr lang="en-US" sz="3123">
                <a:solidFill>
                  <a:srgbClr val="000000"/>
                </a:solidFill>
                <a:latin typeface="Open Sans Bold"/>
              </a:rPr>
              <a:t>Ανακάλυψη και εξοικείωση με το Google Drive</a:t>
            </a:r>
          </a:p>
          <a:p>
            <a:pPr>
              <a:lnSpc>
                <a:spcPts val="4372"/>
              </a:lnSpc>
              <a:spcBef>
                <a:spcPct val="0"/>
              </a:spcBef>
            </a:pPr>
            <a:r>
              <a:rPr lang="en-US" sz="3123">
                <a:solidFill>
                  <a:srgbClr val="000000"/>
                </a:solidFill>
                <a:latin typeface="Open Sans Italics"/>
              </a:rPr>
              <a:t>Τώρα είναι η σειρά σας!</a:t>
            </a:r>
          </a:p>
        </p:txBody>
      </p:sp>
      <p:sp>
        <p:nvSpPr>
          <p:cNvPr id="6" name="TextBox 6"/>
          <p:cNvSpPr txBox="1"/>
          <p:nvPr/>
        </p:nvSpPr>
        <p:spPr>
          <a:xfrm>
            <a:off x="553622" y="3085328"/>
            <a:ext cx="15853713" cy="3912097"/>
          </a:xfrm>
          <a:prstGeom prst="rect">
            <a:avLst/>
          </a:prstGeom>
        </p:spPr>
        <p:txBody>
          <a:bodyPr lIns="0" tIns="0" rIns="0" bIns="0" rtlCol="0" anchor="t">
            <a:spAutoFit/>
          </a:bodyPr>
          <a:lstStyle/>
          <a:p>
            <a:pPr algn="just">
              <a:lnSpc>
                <a:spcPts val="4372"/>
              </a:lnSpc>
            </a:pPr>
            <a:r>
              <a:rPr lang="en-US" sz="3123" dirty="0" err="1">
                <a:solidFill>
                  <a:srgbClr val="000000"/>
                </a:solidFill>
                <a:latin typeface="Open Sans"/>
              </a:rPr>
              <a:t>Αν</a:t>
            </a:r>
            <a:r>
              <a:rPr lang="en-US" sz="3123" dirty="0">
                <a:solidFill>
                  <a:srgbClr val="000000"/>
                </a:solidFill>
                <a:latin typeface="Open Sans"/>
              </a:rPr>
              <a:t>απαράγετε τις λειτουργίες που ανακαλύψατε δημιουργώντας έναν φάκελο "Εκπαίδευση" στο Google Drive σας. </a:t>
            </a:r>
          </a:p>
          <a:p>
            <a:pPr algn="just">
              <a:lnSpc>
                <a:spcPts val="4372"/>
              </a:lnSpc>
            </a:pPr>
            <a:endParaRPr lang="en-US" sz="3123" dirty="0">
              <a:solidFill>
                <a:srgbClr val="000000"/>
              </a:solidFill>
              <a:latin typeface="Open Sans"/>
            </a:endParaRPr>
          </a:p>
          <a:p>
            <a:pPr algn="just">
              <a:lnSpc>
                <a:spcPts val="4372"/>
              </a:lnSpc>
            </a:pPr>
            <a:r>
              <a:rPr lang="en-US" sz="3123" dirty="0" err="1">
                <a:solidFill>
                  <a:srgbClr val="000000"/>
                </a:solidFill>
                <a:latin typeface="Open Sans"/>
              </a:rPr>
              <a:t>Ανε</a:t>
            </a:r>
            <a:r>
              <a:rPr lang="en-US" sz="3123" dirty="0">
                <a:solidFill>
                  <a:srgbClr val="000000"/>
                </a:solidFill>
                <a:latin typeface="Open Sans"/>
              </a:rPr>
              <a:t>βάστε την παρουσίασή σας στο Power Point και μοιραστείτε την με την υπόλοιπη ομάδα και τον εκπαιδευτή σας. </a:t>
            </a:r>
          </a:p>
          <a:p>
            <a:pPr algn="just">
              <a:lnSpc>
                <a:spcPts val="4372"/>
              </a:lnSpc>
            </a:pPr>
            <a:endParaRPr lang="en-US" sz="3123" dirty="0">
              <a:solidFill>
                <a:srgbClr val="000000"/>
              </a:solidFill>
              <a:latin typeface="Open Sans"/>
            </a:endParaRPr>
          </a:p>
          <a:p>
            <a:pPr algn="just">
              <a:lnSpc>
                <a:spcPts val="4372"/>
              </a:lnSpc>
              <a:spcBef>
                <a:spcPct val="0"/>
              </a:spcBef>
            </a:pPr>
            <a:r>
              <a:rPr lang="en-US" sz="3123" dirty="0">
                <a:solidFill>
                  <a:srgbClr val="000000"/>
                </a:solidFill>
                <a:latin typeface="Open Sans"/>
              </a:rPr>
              <a:t>Και </a:t>
            </a:r>
            <a:r>
              <a:rPr lang="el-GR" sz="3123">
                <a:solidFill>
                  <a:srgbClr val="000000"/>
                </a:solidFill>
                <a:latin typeface="Open Sans"/>
              </a:rPr>
              <a:t>πάμε</a:t>
            </a:r>
            <a:r>
              <a:rPr lang="en-US" sz="3123">
                <a:solidFill>
                  <a:srgbClr val="000000"/>
                </a:solidFill>
                <a:latin typeface="Open Sans"/>
              </a:rPr>
              <a:t>!</a:t>
            </a:r>
            <a:endParaRPr lang="en-US" sz="3123" dirty="0">
              <a:solidFill>
                <a:srgbClr val="000000"/>
              </a:solidFill>
              <a:latin typeface="Open Sans"/>
            </a:endParaRPr>
          </a:p>
        </p:txBody>
      </p:sp>
      <p:sp>
        <p:nvSpPr>
          <p:cNvPr id="7" name="Freeform 7"/>
          <p:cNvSpPr/>
          <p:nvPr/>
        </p:nvSpPr>
        <p:spPr>
          <a:xfrm>
            <a:off x="12499151" y="5571262"/>
            <a:ext cx="3592145" cy="4114800"/>
          </a:xfrm>
          <a:custGeom>
            <a:avLst/>
            <a:gdLst/>
            <a:ahLst/>
            <a:cxnLst/>
            <a:rect l="l" t="t" r="r" b="b"/>
            <a:pathLst>
              <a:path w="3592145" h="4114800">
                <a:moveTo>
                  <a:pt x="0" y="0"/>
                </a:moveTo>
                <a:lnTo>
                  <a:pt x="3592146" y="0"/>
                </a:lnTo>
                <a:lnTo>
                  <a:pt x="3592146" y="4114800"/>
                </a:lnTo>
                <a:lnTo>
                  <a:pt x="0" y="411480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CY"/>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590</Words>
  <Application>Microsoft Office PowerPoint</Application>
  <PresentationFormat>Custom</PresentationFormat>
  <Paragraphs>36</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Calibri</vt:lpstr>
      <vt:lpstr>Arial</vt:lpstr>
      <vt:lpstr>Open Sans</vt:lpstr>
      <vt:lpstr>Glacial Indifference</vt:lpstr>
      <vt:lpstr>Open Sans Bold</vt:lpstr>
      <vt:lpstr>Open Sans Italics</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Copy of Online storage and sharing services</dc:title>
  <cp:keywords>, docId:EDFA7C497B676E9CBE2C01F23C0D4A1F</cp:keywords>
  <cp:lastModifiedBy>Georgina Karaoli</cp:lastModifiedBy>
  <cp:revision>2</cp:revision>
  <dcterms:created xsi:type="dcterms:W3CDTF">2006-08-16T00:00:00Z</dcterms:created>
  <dcterms:modified xsi:type="dcterms:W3CDTF">2023-12-04T15:01:11Z</dcterms:modified>
  <dc:identifier>DAF2BmB6cp4</dc:identifier>
</cp:coreProperties>
</file>