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Lst>
  <p:sldSz cx="18288000" cy="10287000"/>
  <p:notesSz cx="6858000" cy="9144000"/>
  <p:embeddedFontLst>
    <p:embeddedFont>
      <p:font typeface="Calibri" panose="020F0502020204030204" pitchFamily="34" charset="0"/>
      <p:regular r:id="rId9"/>
      <p:bold r:id="rId10"/>
      <p:italic r:id="rId11"/>
      <p:boldItalic r:id="rId12"/>
    </p:embeddedFont>
    <p:embeddedFont>
      <p:font typeface="Glacial Indifference" panose="020B0604020202020204" charset="0"/>
      <p:regular r:id="rId13"/>
    </p:embeddedFont>
    <p:embeddedFont>
      <p:font typeface="Open Sans" panose="020B0606030504020204" pitchFamily="34" charset="0"/>
      <p:regular r:id="rId14"/>
    </p:embeddedFont>
    <p:embeddedFont>
      <p:font typeface="Open Sans Bold" panose="020B0806030504020204" charset="0"/>
      <p:regular r:id="rId15"/>
    </p:embeddedFont>
    <p:embeddedFont>
      <p:font typeface="Open Sans Italics" panose="020B0604020202020204" charset="0"/>
      <p:regular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2" d="100"/>
          <a:sy n="52" d="100"/>
        </p:scale>
        <p:origin x="85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5.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font" Target="fonts/font7.fntdata"/><Relationship Id="rId10" Type="http://schemas.openxmlformats.org/officeDocument/2006/relationships/font" Target="fonts/font2.fntdata"/><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Κάντε κλικ για να επεξεργαστείτε το στυλ του κύριου τίτλου</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Κάντε κλικ για να επεξεργαστείτε τα στυλ κύριου κειμένου</a:t>
            </a:r>
          </a:p>
          <a:p>
            <a:pPr lvl="1"/>
            <a:r>
              <a:rPr lang="en-US"/>
              <a:t>Δεύτερο επίπεδο</a:t>
            </a:r>
          </a:p>
          <a:p>
            <a:pPr lvl="2"/>
            <a:r>
              <a:rPr lang="en-US"/>
              <a:t>Τρίτο επίπεδο</a:t>
            </a:r>
          </a:p>
          <a:p>
            <a:pPr lvl="3"/>
            <a:r>
              <a:rPr lang="en-US"/>
              <a:t>Τέταρτο επίπεδο</a:t>
            </a:r>
          </a:p>
          <a:p>
            <a:pPr lvl="4"/>
            <a:r>
              <a:rPr lang="en-US"/>
              <a:t>Πέμπτο επίπεδο</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12/4/2023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0" y="4489596"/>
            <a:ext cx="4059584" cy="5797404"/>
          </a:xfrm>
          <a:custGeom>
            <a:avLst/>
            <a:gdLst/>
            <a:ahLst/>
            <a:cxnLst/>
            <a:rect l="l" t="t" r="r" b="b"/>
            <a:pathLst>
              <a:path w="4059584" h="5797404">
                <a:moveTo>
                  <a:pt x="0" y="0"/>
                </a:moveTo>
                <a:lnTo>
                  <a:pt x="4059584" y="0"/>
                </a:lnTo>
                <a:lnTo>
                  <a:pt x="4059584" y="5797404"/>
                </a:lnTo>
                <a:lnTo>
                  <a:pt x="0" y="5797404"/>
                </a:lnTo>
                <a:lnTo>
                  <a:pt x="0" y="0"/>
                </a:lnTo>
                <a:close/>
              </a:path>
            </a:pathLst>
          </a:custGeom>
          <a:blipFill>
            <a:blip r:embed="rId3"/>
            <a:stretch>
              <a:fillRect/>
            </a:stretch>
          </a:blipFill>
        </p:spPr>
        <p:txBody>
          <a:bodyPr/>
          <a:lstStyle/>
          <a:p>
            <a:endParaRPr lang="en-CY"/>
          </a:p>
        </p:txBody>
      </p:sp>
      <p:sp>
        <p:nvSpPr>
          <p:cNvPr id="4" name="Freeform 4"/>
          <p:cNvSpPr/>
          <p:nvPr/>
        </p:nvSpPr>
        <p:spPr>
          <a:xfrm>
            <a:off x="10560599" y="9453894"/>
            <a:ext cx="7175130" cy="659999"/>
          </a:xfrm>
          <a:custGeom>
            <a:avLst/>
            <a:gdLst/>
            <a:ahLst/>
            <a:cxnLst/>
            <a:rect l="l" t="t" r="r" b="b"/>
            <a:pathLst>
              <a:path w="7175130" h="659999">
                <a:moveTo>
                  <a:pt x="0" y="0"/>
                </a:moveTo>
                <a:lnTo>
                  <a:pt x="7175130" y="0"/>
                </a:lnTo>
                <a:lnTo>
                  <a:pt x="7175130" y="659999"/>
                </a:lnTo>
                <a:lnTo>
                  <a:pt x="0" y="659999"/>
                </a:lnTo>
                <a:lnTo>
                  <a:pt x="0" y="0"/>
                </a:lnTo>
                <a:close/>
              </a:path>
            </a:pathLst>
          </a:custGeom>
          <a:blipFill>
            <a:blip r:embed="rId4"/>
            <a:stretch>
              <a:fillRect/>
            </a:stretch>
          </a:blipFill>
        </p:spPr>
        <p:txBody>
          <a:bodyPr/>
          <a:lstStyle/>
          <a:p>
            <a:endParaRPr lang="en-CY"/>
          </a:p>
        </p:txBody>
      </p:sp>
      <p:sp>
        <p:nvSpPr>
          <p:cNvPr id="5" name="Freeform 5"/>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5"/>
            <a:stretch>
              <a:fillRect/>
            </a:stretch>
          </a:blipFill>
        </p:spPr>
        <p:txBody>
          <a:bodyPr/>
          <a:lstStyle/>
          <a:p>
            <a:endParaRPr lang="en-CY"/>
          </a:p>
        </p:txBody>
      </p:sp>
      <p:sp>
        <p:nvSpPr>
          <p:cNvPr id="6" name="Freeform 6"/>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6"/>
            <a:stretch>
              <a:fillRect/>
            </a:stretch>
          </a:blipFill>
        </p:spPr>
        <p:txBody>
          <a:bodyPr/>
          <a:lstStyle/>
          <a:p>
            <a:endParaRPr lang="en-CY"/>
          </a:p>
        </p:txBody>
      </p:sp>
      <p:sp>
        <p:nvSpPr>
          <p:cNvPr id="7" name="TextBox 7"/>
          <p:cNvSpPr txBox="1"/>
          <p:nvPr/>
        </p:nvSpPr>
        <p:spPr>
          <a:xfrm>
            <a:off x="10142790" y="8648944"/>
            <a:ext cx="8010747" cy="553211"/>
          </a:xfrm>
          <a:prstGeom prst="rect">
            <a:avLst/>
          </a:prstGeom>
        </p:spPr>
        <p:txBody>
          <a:bodyPr lIns="0" tIns="0" rIns="0" bIns="0" rtlCol="0" anchor="t">
            <a:spAutoFit/>
          </a:bodyPr>
          <a:lstStyle/>
          <a:p>
            <a:pPr algn="ctr">
              <a:lnSpc>
                <a:spcPts val="1521"/>
              </a:lnSpc>
            </a:pPr>
            <a:r>
              <a:rPr lang="en-US" sz="1087">
                <a:solidFill>
                  <a:srgbClr val="000000"/>
                </a:solidFill>
                <a:latin typeface="Glacial Indifference"/>
              </a:rPr>
              <a:t>Χρηματοδοτείται από την Ευρωπαϊκή Ένωση. Ωστόσο, οι απόψεις και οι γνώμες που εκφράζονται είναι αποκλειστικά του/των συγγραφέα/ων και δεν αντανακλούν κατ' ανάγκη τις απόψεις και τις γνώμες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 αυτές. Αριθμός έργου KA220-YOU-000087118</a:t>
            </a:r>
          </a:p>
        </p:txBody>
      </p:sp>
      <p:sp>
        <p:nvSpPr>
          <p:cNvPr id="8" name="TextBox 8"/>
          <p:cNvSpPr txBox="1"/>
          <p:nvPr/>
        </p:nvSpPr>
        <p:spPr>
          <a:xfrm>
            <a:off x="2665326" y="4297341"/>
            <a:ext cx="12957347" cy="1082719"/>
          </a:xfrm>
          <a:prstGeom prst="rect">
            <a:avLst/>
          </a:prstGeom>
        </p:spPr>
        <p:txBody>
          <a:bodyPr lIns="0" tIns="0" rIns="0" bIns="0" rtlCol="0" anchor="t">
            <a:spAutoFit/>
          </a:bodyPr>
          <a:lstStyle/>
          <a:p>
            <a:pPr algn="ctr">
              <a:lnSpc>
                <a:spcPts val="4372"/>
              </a:lnSpc>
            </a:pPr>
            <a:endParaRPr/>
          </a:p>
          <a:p>
            <a:pPr algn="ctr">
              <a:lnSpc>
                <a:spcPts val="4372"/>
              </a:lnSpc>
              <a:spcBef>
                <a:spcPct val="0"/>
              </a:spcBef>
            </a:pPr>
            <a:r>
              <a:rPr lang="en-US" sz="3123">
                <a:solidFill>
                  <a:srgbClr val="000000"/>
                </a:solidFill>
                <a:latin typeface="Open Sans"/>
              </a:rPr>
              <a:t>Ελέγξτε το πρόγραμμά σας με το Ημερολόγιο Google</a:t>
            </a:r>
          </a:p>
        </p:txBody>
      </p:sp>
      <p:sp>
        <p:nvSpPr>
          <p:cNvPr id="9" name="TextBox 9"/>
          <p:cNvSpPr txBox="1"/>
          <p:nvPr/>
        </p:nvSpPr>
        <p:spPr>
          <a:xfrm>
            <a:off x="2665326" y="3292652"/>
            <a:ext cx="12957347" cy="1409744"/>
          </a:xfrm>
          <a:prstGeom prst="rect">
            <a:avLst/>
          </a:prstGeom>
        </p:spPr>
        <p:txBody>
          <a:bodyPr lIns="0" tIns="0" rIns="0" bIns="0" rtlCol="0" anchor="t">
            <a:spAutoFit/>
          </a:bodyPr>
          <a:lstStyle/>
          <a:p>
            <a:pPr algn="ctr">
              <a:lnSpc>
                <a:spcPts val="5772"/>
              </a:lnSpc>
            </a:pPr>
            <a:r>
              <a:rPr lang="en-US" sz="4123">
                <a:solidFill>
                  <a:srgbClr val="000000"/>
                </a:solidFill>
                <a:latin typeface="Open Sans Bold"/>
              </a:rPr>
              <a:t>Ενότητα 6</a:t>
            </a:r>
          </a:p>
          <a:p>
            <a:pPr algn="ctr">
              <a:lnSpc>
                <a:spcPts val="5772"/>
              </a:lnSpc>
              <a:spcBef>
                <a:spcPct val="0"/>
              </a:spcBef>
            </a:pPr>
            <a:r>
              <a:rPr lang="en-US" sz="4123">
                <a:solidFill>
                  <a:srgbClr val="000000"/>
                </a:solidFill>
                <a:latin typeface="Open Sans Bold"/>
              </a:rPr>
              <a:t>Λογισμικό προγραμματισμού</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Freeform 5"/>
          <p:cNvSpPr/>
          <p:nvPr/>
        </p:nvSpPr>
        <p:spPr>
          <a:xfrm>
            <a:off x="2306097" y="5205650"/>
            <a:ext cx="1441884" cy="1441884"/>
          </a:xfrm>
          <a:custGeom>
            <a:avLst/>
            <a:gdLst/>
            <a:ahLst/>
            <a:cxnLst/>
            <a:rect l="l" t="t" r="r" b="b"/>
            <a:pathLst>
              <a:path w="1441884" h="1441884">
                <a:moveTo>
                  <a:pt x="0" y="0"/>
                </a:moveTo>
                <a:lnTo>
                  <a:pt x="1441884" y="0"/>
                </a:lnTo>
                <a:lnTo>
                  <a:pt x="1441884" y="1441884"/>
                </a:lnTo>
                <a:lnTo>
                  <a:pt x="0" y="1441884"/>
                </a:lnTo>
                <a:lnTo>
                  <a:pt x="0" y="0"/>
                </a:lnTo>
                <a:close/>
              </a:path>
            </a:pathLst>
          </a:custGeom>
          <a:blipFill>
            <a:blip r:embed="rId5"/>
            <a:stretch>
              <a:fillRect/>
            </a:stretch>
          </a:blipFill>
        </p:spPr>
        <p:txBody>
          <a:bodyPr/>
          <a:lstStyle/>
          <a:p>
            <a:endParaRPr lang="en-CY"/>
          </a:p>
        </p:txBody>
      </p:sp>
      <p:sp>
        <p:nvSpPr>
          <p:cNvPr id="6" name="Freeform 6"/>
          <p:cNvSpPr/>
          <p:nvPr/>
        </p:nvSpPr>
        <p:spPr>
          <a:xfrm>
            <a:off x="6162599" y="5380776"/>
            <a:ext cx="1116116" cy="1116116"/>
          </a:xfrm>
          <a:custGeom>
            <a:avLst/>
            <a:gdLst/>
            <a:ahLst/>
            <a:cxnLst/>
            <a:rect l="l" t="t" r="r" b="b"/>
            <a:pathLst>
              <a:path w="1116116" h="1116116">
                <a:moveTo>
                  <a:pt x="0" y="0"/>
                </a:moveTo>
                <a:lnTo>
                  <a:pt x="1116116" y="0"/>
                </a:lnTo>
                <a:lnTo>
                  <a:pt x="1116116" y="1116116"/>
                </a:lnTo>
                <a:lnTo>
                  <a:pt x="0" y="1116116"/>
                </a:lnTo>
                <a:lnTo>
                  <a:pt x="0" y="0"/>
                </a:lnTo>
                <a:close/>
              </a:path>
            </a:pathLst>
          </a:custGeom>
          <a:blipFill>
            <a:blip r:embed="rId6"/>
            <a:stretch>
              <a:fillRect/>
            </a:stretch>
          </a:blipFill>
        </p:spPr>
        <p:txBody>
          <a:bodyPr/>
          <a:lstStyle/>
          <a:p>
            <a:endParaRPr lang="en-CY"/>
          </a:p>
        </p:txBody>
      </p:sp>
      <p:sp>
        <p:nvSpPr>
          <p:cNvPr id="7" name="Freeform 7"/>
          <p:cNvSpPr/>
          <p:nvPr/>
        </p:nvSpPr>
        <p:spPr>
          <a:xfrm>
            <a:off x="9719101" y="5449798"/>
            <a:ext cx="1932670" cy="1087127"/>
          </a:xfrm>
          <a:custGeom>
            <a:avLst/>
            <a:gdLst/>
            <a:ahLst/>
            <a:cxnLst/>
            <a:rect l="l" t="t" r="r" b="b"/>
            <a:pathLst>
              <a:path w="1932670" h="1087127">
                <a:moveTo>
                  <a:pt x="0" y="0"/>
                </a:moveTo>
                <a:lnTo>
                  <a:pt x="1932670" y="0"/>
                </a:lnTo>
                <a:lnTo>
                  <a:pt x="1932670" y="1087127"/>
                </a:lnTo>
                <a:lnTo>
                  <a:pt x="0" y="1087127"/>
                </a:lnTo>
                <a:lnTo>
                  <a:pt x="0" y="0"/>
                </a:lnTo>
                <a:close/>
              </a:path>
            </a:pathLst>
          </a:custGeom>
          <a:blipFill>
            <a:blip r:embed="rId7"/>
            <a:stretch>
              <a:fillRect/>
            </a:stretch>
          </a:blipFill>
        </p:spPr>
        <p:txBody>
          <a:bodyPr/>
          <a:lstStyle/>
          <a:p>
            <a:endParaRPr lang="en-CY"/>
          </a:p>
        </p:txBody>
      </p:sp>
      <p:sp>
        <p:nvSpPr>
          <p:cNvPr id="8" name="Freeform 8"/>
          <p:cNvSpPr/>
          <p:nvPr/>
        </p:nvSpPr>
        <p:spPr>
          <a:xfrm>
            <a:off x="13387877" y="5686365"/>
            <a:ext cx="2423571" cy="480454"/>
          </a:xfrm>
          <a:custGeom>
            <a:avLst/>
            <a:gdLst/>
            <a:ahLst/>
            <a:cxnLst/>
            <a:rect l="l" t="t" r="r" b="b"/>
            <a:pathLst>
              <a:path w="2423571" h="480454">
                <a:moveTo>
                  <a:pt x="0" y="0"/>
                </a:moveTo>
                <a:lnTo>
                  <a:pt x="2423571" y="0"/>
                </a:lnTo>
                <a:lnTo>
                  <a:pt x="2423571" y="480454"/>
                </a:lnTo>
                <a:lnTo>
                  <a:pt x="0" y="480454"/>
                </a:lnTo>
                <a:lnTo>
                  <a:pt x="0" y="0"/>
                </a:lnTo>
                <a:close/>
              </a:path>
            </a:pathLst>
          </a:custGeom>
          <a:blipFill>
            <a:blip r:embed="rId8"/>
            <a:stretch>
              <a:fillRect/>
            </a:stretch>
          </a:blipFill>
        </p:spPr>
        <p:txBody>
          <a:bodyPr/>
          <a:lstStyle/>
          <a:p>
            <a:endParaRPr lang="en-CY"/>
          </a:p>
        </p:txBody>
      </p:sp>
      <p:sp>
        <p:nvSpPr>
          <p:cNvPr id="9" name="TextBox 9"/>
          <p:cNvSpPr txBox="1"/>
          <p:nvPr/>
        </p:nvSpPr>
        <p:spPr>
          <a:xfrm>
            <a:off x="558400" y="1929653"/>
            <a:ext cx="16108694" cy="1516024"/>
          </a:xfrm>
          <a:prstGeom prst="rect">
            <a:avLst/>
          </a:prstGeom>
        </p:spPr>
        <p:txBody>
          <a:bodyPr lIns="0" tIns="0" rIns="0" bIns="0" rtlCol="0" anchor="t">
            <a:spAutoFit/>
          </a:bodyPr>
          <a:lstStyle/>
          <a:p>
            <a:pPr>
              <a:lnSpc>
                <a:spcPts val="4091"/>
              </a:lnSpc>
              <a:spcBef>
                <a:spcPct val="0"/>
              </a:spcBef>
            </a:pPr>
            <a:r>
              <a:rPr lang="en-US" sz="2922">
                <a:solidFill>
                  <a:srgbClr val="000000"/>
                </a:solidFill>
                <a:latin typeface="Open Sans"/>
              </a:rPr>
              <a:t>Πρόκειται για λογισμικό που χρησιμοποιείται για την απλούστευση του σχεδιασμού, της οργάνωσης και της διαχείρισης εργασιών και εκδηλώσεων, τη βελτίωση της παραγωγικότητας και της συνεργασίας και τη διασφάλιση της αποτελεσματικής και αποδοτικής επίτευξης έργων και στόχων.</a:t>
            </a:r>
          </a:p>
        </p:txBody>
      </p:sp>
      <p:sp>
        <p:nvSpPr>
          <p:cNvPr id="10" name="TextBox 10"/>
          <p:cNvSpPr txBox="1"/>
          <p:nvPr/>
        </p:nvSpPr>
        <p:spPr>
          <a:xfrm>
            <a:off x="558400" y="1340637"/>
            <a:ext cx="7704442" cy="526554"/>
          </a:xfrm>
          <a:prstGeom prst="rect">
            <a:avLst/>
          </a:prstGeom>
        </p:spPr>
        <p:txBody>
          <a:bodyPr wrap="square" lIns="0" tIns="0" rIns="0" bIns="0" rtlCol="0" anchor="t">
            <a:spAutoFit/>
          </a:bodyPr>
          <a:lstStyle/>
          <a:p>
            <a:pPr>
              <a:lnSpc>
                <a:spcPts val="4372"/>
              </a:lnSpc>
              <a:spcBef>
                <a:spcPct val="0"/>
              </a:spcBef>
            </a:pPr>
            <a:r>
              <a:rPr lang="en-US" sz="3123" dirty="0" err="1">
                <a:solidFill>
                  <a:srgbClr val="000000"/>
                </a:solidFill>
                <a:latin typeface="Open Sans Bold"/>
              </a:rPr>
              <a:t>Τι</a:t>
            </a:r>
            <a:r>
              <a:rPr lang="en-US" sz="3123" dirty="0">
                <a:solidFill>
                  <a:srgbClr val="000000"/>
                </a:solidFill>
                <a:latin typeface="Open Sans Bold"/>
              </a:rPr>
              <a:t> </a:t>
            </a:r>
            <a:r>
              <a:rPr lang="en-US" sz="3123" dirty="0" err="1">
                <a:solidFill>
                  <a:srgbClr val="000000"/>
                </a:solidFill>
                <a:latin typeface="Open Sans Bold"/>
              </a:rPr>
              <a:t>είν</a:t>
            </a:r>
            <a:r>
              <a:rPr lang="en-US" sz="3123" dirty="0">
                <a:solidFill>
                  <a:srgbClr val="000000"/>
                </a:solidFill>
                <a:latin typeface="Open Sans Bold"/>
              </a:rPr>
              <a:t>αι το λογισμικό σχεδιασμού;</a:t>
            </a:r>
          </a:p>
        </p:txBody>
      </p:sp>
      <p:sp>
        <p:nvSpPr>
          <p:cNvPr id="11" name="TextBox 11"/>
          <p:cNvSpPr txBox="1"/>
          <p:nvPr/>
        </p:nvSpPr>
        <p:spPr>
          <a:xfrm>
            <a:off x="558400" y="4212563"/>
            <a:ext cx="6729710" cy="1016881"/>
          </a:xfrm>
          <a:prstGeom prst="rect">
            <a:avLst/>
          </a:prstGeom>
        </p:spPr>
        <p:txBody>
          <a:bodyPr lIns="0" tIns="0" rIns="0" bIns="0" rtlCol="0" anchor="t">
            <a:spAutoFit/>
          </a:bodyPr>
          <a:lstStyle/>
          <a:p>
            <a:pPr>
              <a:lnSpc>
                <a:spcPts val="4092"/>
              </a:lnSpc>
              <a:spcBef>
                <a:spcPct val="0"/>
              </a:spcBef>
            </a:pPr>
            <a:r>
              <a:rPr lang="en-US" sz="2923" dirty="0">
                <a:solidFill>
                  <a:srgbClr val="000000"/>
                </a:solidFill>
                <a:latin typeface="Open Sans Bold"/>
              </a:rPr>
              <a:t>Τ</a:t>
            </a:r>
            <a:r>
              <a:rPr lang="el-GR" sz="2923" dirty="0">
                <a:solidFill>
                  <a:srgbClr val="000000"/>
                </a:solidFill>
                <a:latin typeface="Open Sans Bold"/>
              </a:rPr>
              <a:t>α</a:t>
            </a:r>
            <a:r>
              <a:rPr lang="en-US" sz="2923" dirty="0">
                <a:solidFill>
                  <a:srgbClr val="000000"/>
                </a:solidFill>
                <a:latin typeface="Open Sans Bold"/>
              </a:rPr>
              <a:t> π</a:t>
            </a:r>
            <a:r>
              <a:rPr lang="en-US" sz="2923" dirty="0" err="1">
                <a:solidFill>
                  <a:srgbClr val="000000"/>
                </a:solidFill>
                <a:latin typeface="Open Sans Bold"/>
              </a:rPr>
              <a:t>ιο</a:t>
            </a:r>
            <a:r>
              <a:rPr lang="en-US" sz="2923" dirty="0">
                <a:solidFill>
                  <a:srgbClr val="000000"/>
                </a:solidFill>
                <a:latin typeface="Open Sans Bold"/>
              </a:rPr>
              <a:t> </a:t>
            </a:r>
            <a:r>
              <a:rPr lang="en-US" sz="2923" dirty="0" err="1">
                <a:solidFill>
                  <a:srgbClr val="000000"/>
                </a:solidFill>
                <a:latin typeface="Open Sans Bold"/>
              </a:rPr>
              <a:t>δημοφιλ</a:t>
            </a:r>
            <a:r>
              <a:rPr lang="el-GR" sz="2923" dirty="0">
                <a:solidFill>
                  <a:srgbClr val="000000"/>
                </a:solidFill>
                <a:latin typeface="Open Sans Bold"/>
              </a:rPr>
              <a:t>ή</a:t>
            </a:r>
            <a:r>
              <a:rPr lang="en-US" sz="2923" dirty="0">
                <a:solidFill>
                  <a:srgbClr val="000000"/>
                </a:solidFill>
                <a:latin typeface="Open Sans Bold"/>
              </a:rPr>
              <a:t> </a:t>
            </a:r>
            <a:r>
              <a:rPr lang="en-US" sz="2923" dirty="0" err="1">
                <a:solidFill>
                  <a:srgbClr val="000000"/>
                </a:solidFill>
                <a:latin typeface="Open Sans Bold"/>
              </a:rPr>
              <a:t>λογισμικ</a:t>
            </a:r>
            <a:r>
              <a:rPr lang="el-GR" sz="2923" dirty="0">
                <a:solidFill>
                  <a:srgbClr val="000000"/>
                </a:solidFill>
                <a:latin typeface="Open Sans Bold"/>
              </a:rPr>
              <a:t>ά</a:t>
            </a:r>
            <a:r>
              <a:rPr lang="en-US" sz="2923" dirty="0">
                <a:solidFill>
                  <a:srgbClr val="000000"/>
                </a:solidFill>
                <a:latin typeface="Open Sans Bold"/>
              </a:rPr>
              <a:t> </a:t>
            </a:r>
            <a:r>
              <a:rPr lang="en-US" sz="2923" dirty="0" err="1">
                <a:solidFill>
                  <a:srgbClr val="000000"/>
                </a:solidFill>
                <a:latin typeface="Open Sans Bold"/>
              </a:rPr>
              <a:t>σχεδι</a:t>
            </a:r>
            <a:r>
              <a:rPr lang="en-US" sz="2923" dirty="0">
                <a:solidFill>
                  <a:srgbClr val="000000"/>
                </a:solidFill>
                <a:latin typeface="Open Sans Bold"/>
              </a:rPr>
              <a:t>ασμού</a:t>
            </a:r>
          </a:p>
        </p:txBody>
      </p:sp>
      <p:sp>
        <p:nvSpPr>
          <p:cNvPr id="12" name="TextBox 12"/>
          <p:cNvSpPr txBox="1"/>
          <p:nvPr/>
        </p:nvSpPr>
        <p:spPr>
          <a:xfrm>
            <a:off x="1535405" y="6498825"/>
            <a:ext cx="2983267" cy="1990090"/>
          </a:xfrm>
          <a:prstGeom prst="rect">
            <a:avLst/>
          </a:prstGeom>
        </p:spPr>
        <p:txBody>
          <a:bodyPr lIns="0" tIns="0" rIns="0" bIns="0" rtlCol="0" anchor="t">
            <a:spAutoFit/>
          </a:bodyPr>
          <a:lstStyle/>
          <a:p>
            <a:pPr algn="ctr">
              <a:lnSpc>
                <a:spcPts val="2659"/>
              </a:lnSpc>
            </a:pPr>
            <a:endParaRPr/>
          </a:p>
          <a:p>
            <a:pPr algn="ctr">
              <a:lnSpc>
                <a:spcPts val="2659"/>
              </a:lnSpc>
            </a:pPr>
            <a:r>
              <a:rPr lang="en-US" sz="1899">
                <a:solidFill>
                  <a:srgbClr val="000000"/>
                </a:solidFill>
                <a:latin typeface="Open Sans Bold"/>
              </a:rPr>
              <a:t>Ημερολόγιο Google</a:t>
            </a:r>
          </a:p>
          <a:p>
            <a:pPr algn="ctr">
              <a:lnSpc>
                <a:spcPts val="2659"/>
              </a:lnSpc>
              <a:spcBef>
                <a:spcPct val="0"/>
              </a:spcBef>
            </a:pPr>
            <a:r>
              <a:rPr lang="en-US" sz="1899">
                <a:solidFill>
                  <a:srgbClr val="000000"/>
                </a:solidFill>
                <a:latin typeface="Open Sans"/>
              </a:rPr>
              <a:t>Πρόκειται για ένα δημοφιλές online ημερολόγιο που διευκολύνει τον προγραμματισμό εκδηλώσεων και ραντεβού.</a:t>
            </a:r>
          </a:p>
        </p:txBody>
      </p:sp>
      <p:sp>
        <p:nvSpPr>
          <p:cNvPr id="13" name="TextBox 13"/>
          <p:cNvSpPr txBox="1"/>
          <p:nvPr/>
        </p:nvSpPr>
        <p:spPr>
          <a:xfrm>
            <a:off x="5279575" y="6832200"/>
            <a:ext cx="2983267" cy="1656715"/>
          </a:xfrm>
          <a:prstGeom prst="rect">
            <a:avLst/>
          </a:prstGeom>
        </p:spPr>
        <p:txBody>
          <a:bodyPr lIns="0" tIns="0" rIns="0" bIns="0" rtlCol="0" anchor="t">
            <a:spAutoFit/>
          </a:bodyPr>
          <a:lstStyle/>
          <a:p>
            <a:pPr algn="ctr">
              <a:lnSpc>
                <a:spcPts val="2659"/>
              </a:lnSpc>
            </a:pPr>
            <a:r>
              <a:rPr lang="en-US" sz="1899">
                <a:solidFill>
                  <a:srgbClr val="000000"/>
                </a:solidFill>
                <a:latin typeface="Open Sans Bold"/>
              </a:rPr>
              <a:t>Microsoft Project </a:t>
            </a:r>
          </a:p>
          <a:p>
            <a:pPr algn="ctr">
              <a:lnSpc>
                <a:spcPts val="2659"/>
              </a:lnSpc>
              <a:spcBef>
                <a:spcPct val="0"/>
              </a:spcBef>
            </a:pPr>
            <a:r>
              <a:rPr lang="en-US" sz="1899">
                <a:solidFill>
                  <a:srgbClr val="000000"/>
                </a:solidFill>
                <a:latin typeface="Open Sans"/>
              </a:rPr>
              <a:t>Χρησιμοποιείται για τον προγραμματισμό, τη διαχείριση εργασιών, την παρακολούθηση πόρων και τη δημιουργία διαγραμμάτων Gantt.</a:t>
            </a:r>
          </a:p>
        </p:txBody>
      </p:sp>
      <p:sp>
        <p:nvSpPr>
          <p:cNvPr id="14" name="TextBox 14"/>
          <p:cNvSpPr txBox="1"/>
          <p:nvPr/>
        </p:nvSpPr>
        <p:spPr>
          <a:xfrm>
            <a:off x="9193802" y="6801485"/>
            <a:ext cx="2983267" cy="1990090"/>
          </a:xfrm>
          <a:prstGeom prst="rect">
            <a:avLst/>
          </a:prstGeom>
        </p:spPr>
        <p:txBody>
          <a:bodyPr lIns="0" tIns="0" rIns="0" bIns="0" rtlCol="0" anchor="t">
            <a:spAutoFit/>
          </a:bodyPr>
          <a:lstStyle/>
          <a:p>
            <a:pPr algn="ctr">
              <a:lnSpc>
                <a:spcPts val="2659"/>
              </a:lnSpc>
            </a:pPr>
            <a:r>
              <a:rPr lang="en-US" sz="1899">
                <a:solidFill>
                  <a:srgbClr val="000000"/>
                </a:solidFill>
                <a:latin typeface="Open Sans Bold"/>
              </a:rPr>
              <a:t>Trello </a:t>
            </a:r>
          </a:p>
          <a:p>
            <a:pPr algn="ctr">
              <a:lnSpc>
                <a:spcPts val="2659"/>
              </a:lnSpc>
              <a:spcBef>
                <a:spcPct val="0"/>
              </a:spcBef>
            </a:pPr>
            <a:r>
              <a:rPr lang="en-US" sz="1899">
                <a:solidFill>
                  <a:srgbClr val="000000"/>
                </a:solidFill>
                <a:latin typeface="Open Sans"/>
              </a:rPr>
              <a:t>Είναι ένα οπτικό εργαλείο διαχείρισης έργων που σας επιτρέπει να δημιουργείτε πίνακες, λίστες και χάρτες για να οργανώνετε εργασίες και έργα.</a:t>
            </a:r>
          </a:p>
        </p:txBody>
      </p:sp>
      <p:sp>
        <p:nvSpPr>
          <p:cNvPr id="15" name="TextBox 15"/>
          <p:cNvSpPr txBox="1"/>
          <p:nvPr/>
        </p:nvSpPr>
        <p:spPr>
          <a:xfrm>
            <a:off x="13108029" y="6801485"/>
            <a:ext cx="3644566" cy="2400081"/>
          </a:xfrm>
          <a:prstGeom prst="rect">
            <a:avLst/>
          </a:prstGeom>
        </p:spPr>
        <p:txBody>
          <a:bodyPr wrap="square" lIns="0" tIns="0" rIns="0" bIns="0" rtlCol="0" anchor="t">
            <a:spAutoFit/>
          </a:bodyPr>
          <a:lstStyle/>
          <a:p>
            <a:pPr algn="ctr">
              <a:lnSpc>
                <a:spcPts val="2659"/>
              </a:lnSpc>
            </a:pPr>
            <a:r>
              <a:rPr lang="en-US" sz="1899" dirty="0">
                <a:solidFill>
                  <a:srgbClr val="000000"/>
                </a:solidFill>
                <a:latin typeface="Open Sans Bold"/>
              </a:rPr>
              <a:t>Asana </a:t>
            </a:r>
          </a:p>
          <a:p>
            <a:pPr algn="ctr">
              <a:lnSpc>
                <a:spcPts val="2659"/>
              </a:lnSpc>
              <a:spcBef>
                <a:spcPct val="0"/>
              </a:spcBef>
            </a:pPr>
            <a:r>
              <a:rPr lang="en-US" sz="1899" dirty="0" err="1">
                <a:solidFill>
                  <a:srgbClr val="000000"/>
                </a:solidFill>
                <a:latin typeface="Open Sans"/>
              </a:rPr>
              <a:t>Πρόκειτ</a:t>
            </a:r>
            <a:r>
              <a:rPr lang="en-US" sz="1899" dirty="0">
                <a:solidFill>
                  <a:srgbClr val="000000"/>
                </a:solidFill>
                <a:latin typeface="Open Sans"/>
              </a:rPr>
              <a:t>αι για μια πλατφόρμα διαχείρισης έργων και συνεργασίας που διευκολύνει τον προγραμματισμό εργασιών, την παρακολούθηση έργων και τη συνεργασία ομάδων.</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TextBox 5"/>
          <p:cNvSpPr txBox="1"/>
          <p:nvPr/>
        </p:nvSpPr>
        <p:spPr>
          <a:xfrm>
            <a:off x="533819" y="3162300"/>
            <a:ext cx="16083273" cy="4949869"/>
          </a:xfrm>
          <a:prstGeom prst="rect">
            <a:avLst/>
          </a:prstGeom>
        </p:spPr>
        <p:txBody>
          <a:bodyPr lIns="0" tIns="0" rIns="0" bIns="0" rtlCol="0" anchor="t">
            <a:spAutoFit/>
          </a:bodyPr>
          <a:lstStyle/>
          <a:p>
            <a:pPr marL="674317" lvl="1" indent="-337159">
              <a:lnSpc>
                <a:spcPts val="4372"/>
              </a:lnSpc>
              <a:buFont typeface="Arial"/>
              <a:buChar char="•"/>
            </a:pPr>
            <a:r>
              <a:rPr lang="en-US" sz="3123" dirty="0" err="1">
                <a:solidFill>
                  <a:srgbClr val="000000"/>
                </a:solidFill>
                <a:latin typeface="Open Sans"/>
              </a:rPr>
              <a:t>Το</a:t>
            </a:r>
            <a:r>
              <a:rPr lang="en-US" sz="3123" dirty="0">
                <a:solidFill>
                  <a:srgbClr val="000000"/>
                </a:solidFill>
                <a:latin typeface="Open Sans"/>
              </a:rPr>
              <a:t> </a:t>
            </a:r>
            <a:r>
              <a:rPr lang="en-US" sz="3123" dirty="0" err="1">
                <a:solidFill>
                  <a:srgbClr val="000000"/>
                </a:solidFill>
                <a:latin typeface="Open Sans"/>
              </a:rPr>
              <a:t>λογισμικό</a:t>
            </a:r>
            <a:r>
              <a:rPr lang="en-US" sz="3123" dirty="0">
                <a:solidFill>
                  <a:srgbClr val="000000"/>
                </a:solidFill>
                <a:latin typeface="Open Sans"/>
              </a:rPr>
              <a:t> π</a:t>
            </a:r>
            <a:r>
              <a:rPr lang="en-US" sz="3123" dirty="0" err="1">
                <a:solidFill>
                  <a:srgbClr val="000000"/>
                </a:solidFill>
                <a:latin typeface="Open Sans"/>
              </a:rPr>
              <a:t>ρογρ</a:t>
            </a:r>
            <a:r>
              <a:rPr lang="en-US" sz="3123" dirty="0">
                <a:solidFill>
                  <a:srgbClr val="000000"/>
                </a:solidFill>
                <a:latin typeface="Open Sans"/>
              </a:rPr>
              <a:t>αμματισμού προσφέρει συχνά </a:t>
            </a:r>
            <a:r>
              <a:rPr lang="en-US" sz="3123" dirty="0">
                <a:solidFill>
                  <a:srgbClr val="000000"/>
                </a:solidFill>
                <a:latin typeface="Open Sans Bold"/>
              </a:rPr>
              <a:t>λειτουργίες ημερολογίου </a:t>
            </a:r>
            <a:r>
              <a:rPr lang="en-US" sz="3123" dirty="0">
                <a:solidFill>
                  <a:srgbClr val="000000"/>
                </a:solidFill>
                <a:latin typeface="Open Sans"/>
              </a:rPr>
              <a:t>για την οργάνωση εκδηλώσεων και τον ορισμό υπενθυμίσεων.</a:t>
            </a:r>
          </a:p>
          <a:p>
            <a:pPr>
              <a:lnSpc>
                <a:spcPts val="4372"/>
              </a:lnSpc>
            </a:pPr>
            <a:endParaRPr lang="en-US" sz="3123" dirty="0">
              <a:solidFill>
                <a:srgbClr val="000000"/>
              </a:solidFill>
              <a:latin typeface="Open Sans"/>
            </a:endParaRPr>
          </a:p>
          <a:p>
            <a:pPr marL="674317" lvl="1" indent="-337159">
              <a:lnSpc>
                <a:spcPts val="4372"/>
              </a:lnSpc>
              <a:buFont typeface="Arial"/>
              <a:buChar char="•"/>
            </a:pPr>
            <a:r>
              <a:rPr lang="en-US" sz="3123" dirty="0">
                <a:solidFill>
                  <a:srgbClr val="000000"/>
                </a:solidFill>
                <a:latin typeface="Open Sans"/>
              </a:rPr>
              <a:t>Σας επ</a:t>
            </a:r>
            <a:r>
              <a:rPr lang="en-US" sz="3123" dirty="0" err="1">
                <a:solidFill>
                  <a:srgbClr val="000000"/>
                </a:solidFill>
                <a:latin typeface="Open Sans"/>
              </a:rPr>
              <a:t>ιτρέ</a:t>
            </a:r>
            <a:r>
              <a:rPr lang="en-US" sz="3123" dirty="0">
                <a:solidFill>
                  <a:srgbClr val="000000"/>
                </a:solidFill>
                <a:latin typeface="Open Sans"/>
              </a:rPr>
              <a:t>πουν να </a:t>
            </a:r>
            <a:r>
              <a:rPr lang="en-US" sz="3123" dirty="0">
                <a:solidFill>
                  <a:srgbClr val="000000"/>
                </a:solidFill>
                <a:latin typeface="Open Sans Bold"/>
              </a:rPr>
              <a:t>διαχειρίζεστε έργα</a:t>
            </a:r>
            <a:r>
              <a:rPr lang="en-US" sz="3123" dirty="0">
                <a:solidFill>
                  <a:srgbClr val="000000"/>
                </a:solidFill>
                <a:latin typeface="Open Sans"/>
              </a:rPr>
              <a:t>, να ορίζετε και να παρακολουθείτε εργασίες, να αναθέτετε αρμοδιότητες, να διαχειρίζεστε προθεσμίες, να παρακολουθείτε την πρόοδο και να διαχειρίζεστε πόρους.</a:t>
            </a:r>
          </a:p>
          <a:p>
            <a:pPr>
              <a:lnSpc>
                <a:spcPts val="4372"/>
              </a:lnSpc>
            </a:pPr>
            <a:endParaRPr lang="en-US" sz="3123" dirty="0">
              <a:solidFill>
                <a:srgbClr val="000000"/>
              </a:solidFill>
              <a:latin typeface="Open Sans"/>
            </a:endParaRPr>
          </a:p>
          <a:p>
            <a:pPr marL="674317" lvl="1" indent="-337159">
              <a:lnSpc>
                <a:spcPts val="4372"/>
              </a:lnSpc>
              <a:buFont typeface="Arial"/>
              <a:buChar char="•"/>
            </a:pPr>
            <a:r>
              <a:rPr lang="en-US" sz="3123" dirty="0">
                <a:solidFill>
                  <a:srgbClr val="000000"/>
                </a:solidFill>
                <a:latin typeface="Open Sans"/>
              </a:rPr>
              <a:t>Τα </a:t>
            </a:r>
            <a:r>
              <a:rPr lang="en-US" sz="3123" dirty="0" err="1">
                <a:solidFill>
                  <a:srgbClr val="000000"/>
                </a:solidFill>
                <a:latin typeface="Open Sans"/>
              </a:rPr>
              <a:t>μέλη</a:t>
            </a:r>
            <a:r>
              <a:rPr lang="en-US" sz="3123" dirty="0">
                <a:solidFill>
                  <a:srgbClr val="000000"/>
                </a:solidFill>
                <a:latin typeface="Open Sans"/>
              </a:rPr>
              <a:t> </a:t>
            </a:r>
            <a:r>
              <a:rPr lang="en-US" sz="3123" dirty="0" err="1">
                <a:solidFill>
                  <a:srgbClr val="000000"/>
                </a:solidFill>
                <a:latin typeface="Open Sans"/>
              </a:rPr>
              <a:t>της</a:t>
            </a:r>
            <a:r>
              <a:rPr lang="en-US" sz="3123" dirty="0">
                <a:solidFill>
                  <a:srgbClr val="000000"/>
                </a:solidFill>
                <a:latin typeface="Open Sans"/>
              </a:rPr>
              <a:t> </a:t>
            </a:r>
            <a:r>
              <a:rPr lang="en-US" sz="3123" dirty="0" err="1">
                <a:solidFill>
                  <a:srgbClr val="000000"/>
                </a:solidFill>
                <a:latin typeface="Open Sans"/>
              </a:rPr>
              <a:t>ομάδ</a:t>
            </a:r>
            <a:r>
              <a:rPr lang="en-US" sz="3123" dirty="0">
                <a:solidFill>
                  <a:srgbClr val="000000"/>
                </a:solidFill>
                <a:latin typeface="Open Sans"/>
              </a:rPr>
              <a:t>ας μπορούν να </a:t>
            </a:r>
            <a:r>
              <a:rPr lang="en-US" sz="3123" dirty="0">
                <a:solidFill>
                  <a:srgbClr val="000000"/>
                </a:solidFill>
                <a:latin typeface="Open Sans Bold"/>
              </a:rPr>
              <a:t>συνεργάζονται </a:t>
            </a:r>
            <a:r>
              <a:rPr lang="en-US" sz="3123" dirty="0">
                <a:solidFill>
                  <a:srgbClr val="000000"/>
                </a:solidFill>
                <a:latin typeface="Open Sans"/>
              </a:rPr>
              <a:t>σε έργα σε πραγματικό χρόνο, να μοιράζονται πληροφορίες και να επικοινωνούν μέσα στο λογισμικό σχεδιασμού.</a:t>
            </a:r>
          </a:p>
          <a:p>
            <a:pPr>
              <a:lnSpc>
                <a:spcPts val="4372"/>
              </a:lnSpc>
            </a:pPr>
            <a:endParaRPr lang="en-US" sz="3123" dirty="0">
              <a:solidFill>
                <a:srgbClr val="000000"/>
              </a:solidFill>
              <a:latin typeface="Open Sans"/>
            </a:endParaRPr>
          </a:p>
        </p:txBody>
      </p:sp>
      <p:sp>
        <p:nvSpPr>
          <p:cNvPr id="6" name="TextBox 6"/>
          <p:cNvSpPr txBox="1"/>
          <p:nvPr/>
        </p:nvSpPr>
        <p:spPr>
          <a:xfrm>
            <a:off x="558400" y="1340636"/>
            <a:ext cx="7822257" cy="530269"/>
          </a:xfrm>
          <a:prstGeom prst="rect">
            <a:avLst/>
          </a:prstGeom>
        </p:spPr>
        <p:txBody>
          <a:bodyPr lIns="0" tIns="0" rIns="0" bIns="0" rtlCol="0" anchor="t">
            <a:spAutoFit/>
          </a:bodyPr>
          <a:lstStyle/>
          <a:p>
            <a:pPr>
              <a:lnSpc>
                <a:spcPts val="4372"/>
              </a:lnSpc>
              <a:spcBef>
                <a:spcPct val="0"/>
              </a:spcBef>
            </a:pPr>
            <a:r>
              <a:rPr lang="en-US" sz="3123">
                <a:solidFill>
                  <a:srgbClr val="000000"/>
                </a:solidFill>
                <a:latin typeface="Open Sans Bold"/>
              </a:rPr>
              <a:t>Τα κύρια χαρακτηριστικά του λογισμικού προγραμματισμού</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Freeform 5"/>
          <p:cNvSpPr/>
          <p:nvPr/>
        </p:nvSpPr>
        <p:spPr>
          <a:xfrm>
            <a:off x="9144000" y="2806346"/>
            <a:ext cx="6112377" cy="6451954"/>
          </a:xfrm>
          <a:custGeom>
            <a:avLst/>
            <a:gdLst/>
            <a:ahLst/>
            <a:cxnLst/>
            <a:rect l="l" t="t" r="r" b="b"/>
            <a:pathLst>
              <a:path w="6112377" h="6451954">
                <a:moveTo>
                  <a:pt x="0" y="0"/>
                </a:moveTo>
                <a:lnTo>
                  <a:pt x="6112377" y="0"/>
                </a:lnTo>
                <a:lnTo>
                  <a:pt x="6112377" y="6451954"/>
                </a:lnTo>
                <a:lnTo>
                  <a:pt x="0" y="6451954"/>
                </a:lnTo>
                <a:lnTo>
                  <a:pt x="0" y="0"/>
                </a:lnTo>
                <a:close/>
              </a:path>
            </a:pathLst>
          </a:custGeom>
          <a:blipFill>
            <a:blip r:embed="rId5"/>
            <a:stretch>
              <a:fillRect/>
            </a:stretch>
          </a:blipFill>
          <a:ln w="38100" cap="sq">
            <a:solidFill>
              <a:srgbClr val="000000"/>
            </a:solidFill>
            <a:prstDash val="solid"/>
            <a:miter/>
          </a:ln>
        </p:spPr>
        <p:txBody>
          <a:bodyPr/>
          <a:lstStyle/>
          <a:p>
            <a:endParaRPr lang="en-CY"/>
          </a:p>
        </p:txBody>
      </p:sp>
      <p:sp>
        <p:nvSpPr>
          <p:cNvPr id="6" name="TextBox 6"/>
          <p:cNvSpPr txBox="1"/>
          <p:nvPr/>
        </p:nvSpPr>
        <p:spPr>
          <a:xfrm>
            <a:off x="553622" y="1270067"/>
            <a:ext cx="13633358" cy="530269"/>
          </a:xfrm>
          <a:prstGeom prst="rect">
            <a:avLst/>
          </a:prstGeom>
        </p:spPr>
        <p:txBody>
          <a:bodyPr lIns="0" tIns="0" rIns="0" bIns="0" rtlCol="0" anchor="t">
            <a:spAutoFit/>
          </a:bodyPr>
          <a:lstStyle/>
          <a:p>
            <a:pPr>
              <a:lnSpc>
                <a:spcPts val="4372"/>
              </a:lnSpc>
              <a:spcBef>
                <a:spcPct val="0"/>
              </a:spcBef>
            </a:pPr>
            <a:r>
              <a:rPr lang="en-US" sz="3123">
                <a:solidFill>
                  <a:srgbClr val="000000"/>
                </a:solidFill>
                <a:latin typeface="Open Sans Bold"/>
              </a:rPr>
              <a:t>Ανακάλυψη και εξοικείωση με το Ημερολόγιο Google</a:t>
            </a:r>
          </a:p>
        </p:txBody>
      </p:sp>
      <p:sp>
        <p:nvSpPr>
          <p:cNvPr id="7" name="TextBox 7"/>
          <p:cNvSpPr txBox="1"/>
          <p:nvPr/>
        </p:nvSpPr>
        <p:spPr>
          <a:xfrm>
            <a:off x="553622" y="1743185"/>
            <a:ext cx="7969098" cy="7273722"/>
          </a:xfrm>
          <a:prstGeom prst="rect">
            <a:avLst/>
          </a:prstGeom>
        </p:spPr>
        <p:txBody>
          <a:bodyPr lIns="0" tIns="0" rIns="0" bIns="0" rtlCol="0" anchor="t">
            <a:spAutoFit/>
          </a:bodyPr>
          <a:lstStyle/>
          <a:p>
            <a:pPr algn="just">
              <a:lnSpc>
                <a:spcPts val="4372"/>
              </a:lnSpc>
            </a:pPr>
            <a:r>
              <a:rPr lang="en-US" sz="3123" dirty="0" err="1">
                <a:solidFill>
                  <a:srgbClr val="000000"/>
                </a:solidFill>
                <a:latin typeface="Open Sans Italics"/>
              </a:rPr>
              <a:t>Δημιουργήστε</a:t>
            </a:r>
            <a:r>
              <a:rPr lang="en-US" sz="3123" dirty="0">
                <a:solidFill>
                  <a:srgbClr val="000000"/>
                </a:solidFill>
                <a:latin typeface="Open Sans Italics"/>
              </a:rPr>
              <a:t> </a:t>
            </a:r>
            <a:r>
              <a:rPr lang="en-US" sz="3123" dirty="0" err="1">
                <a:solidFill>
                  <a:srgbClr val="000000"/>
                </a:solidFill>
                <a:latin typeface="Open Sans Italics"/>
              </a:rPr>
              <a:t>μι</a:t>
            </a:r>
            <a:r>
              <a:rPr lang="en-US" sz="3123" dirty="0">
                <a:solidFill>
                  <a:srgbClr val="000000"/>
                </a:solidFill>
                <a:latin typeface="Open Sans Italics"/>
              </a:rPr>
              <a:t>α εκδήλωση</a:t>
            </a:r>
          </a:p>
          <a:p>
            <a:pPr algn="just">
              <a:lnSpc>
                <a:spcPts val="4372"/>
              </a:lnSpc>
            </a:pPr>
            <a:r>
              <a:rPr lang="en-US" sz="2400" dirty="0" err="1">
                <a:solidFill>
                  <a:srgbClr val="000000"/>
                </a:solidFill>
                <a:latin typeface="Open Sans"/>
              </a:rPr>
              <a:t>Στ</a:t>
            </a:r>
            <a:r>
              <a:rPr lang="en-US" sz="2400" dirty="0">
                <a:solidFill>
                  <a:srgbClr val="000000"/>
                </a:solidFill>
                <a:latin typeface="Open Sans"/>
              </a:rPr>
              <a:t>α αριστερά της οθόνης σας, κάνοντας κλικ στο "Δημιουργία", μπορείτε να δημιουργήσετε ένα συμβάν, μια εργασία ή ένα πρόγραμμα ραντεβού. </a:t>
            </a:r>
          </a:p>
          <a:p>
            <a:pPr algn="just">
              <a:lnSpc>
                <a:spcPts val="4372"/>
              </a:lnSpc>
              <a:spcBef>
                <a:spcPct val="0"/>
              </a:spcBef>
            </a:pPr>
            <a:r>
              <a:rPr lang="en-US" sz="2400" dirty="0" err="1">
                <a:solidFill>
                  <a:srgbClr val="000000"/>
                </a:solidFill>
                <a:latin typeface="Open Sans"/>
              </a:rPr>
              <a:t>Ότ</a:t>
            </a:r>
            <a:r>
              <a:rPr lang="en-US" sz="2400" dirty="0">
                <a:solidFill>
                  <a:srgbClr val="000000"/>
                </a:solidFill>
                <a:latin typeface="Open Sans"/>
              </a:rPr>
              <a:t>αν δημιουργείτε μια εκδήλωση, μπορείτε να την εξατομικεύσετε προσθέτοντας έναν τίτλο, την ημέρα, τις ώρες έναρξης και λήξης, τη συχνότητα και την τοποθεσία. Μπ</a:t>
            </a:r>
            <a:r>
              <a:rPr lang="en-US" sz="2400" dirty="0" err="1">
                <a:solidFill>
                  <a:srgbClr val="000000"/>
                </a:solidFill>
                <a:latin typeface="Open Sans"/>
              </a:rPr>
              <a:t>ορείτε</a:t>
            </a:r>
            <a:r>
              <a:rPr lang="en-US" sz="2400" dirty="0">
                <a:solidFill>
                  <a:srgbClr val="000000"/>
                </a:solidFill>
                <a:latin typeface="Open Sans"/>
              </a:rPr>
              <a:t> επ</a:t>
            </a:r>
            <a:r>
              <a:rPr lang="en-US" sz="2400" dirty="0" err="1">
                <a:solidFill>
                  <a:srgbClr val="000000"/>
                </a:solidFill>
                <a:latin typeface="Open Sans"/>
              </a:rPr>
              <a:t>ίσης</a:t>
            </a:r>
            <a:r>
              <a:rPr lang="en-US" sz="2400" dirty="0">
                <a:solidFill>
                  <a:srgbClr val="000000"/>
                </a:solidFill>
                <a:latin typeface="Open Sans"/>
              </a:rPr>
              <a:t> να π</a:t>
            </a:r>
            <a:r>
              <a:rPr lang="en-US" sz="2400" dirty="0" err="1">
                <a:solidFill>
                  <a:srgbClr val="000000"/>
                </a:solidFill>
                <a:latin typeface="Open Sans"/>
              </a:rPr>
              <a:t>ροσθέσετε</a:t>
            </a:r>
            <a:r>
              <a:rPr lang="en-US" sz="2400" dirty="0">
                <a:solidFill>
                  <a:srgbClr val="000000"/>
                </a:solidFill>
                <a:latin typeface="Open Sans"/>
              </a:rPr>
              <a:t> κα</a:t>
            </a:r>
            <a:r>
              <a:rPr lang="en-US" sz="2400" dirty="0" err="1">
                <a:solidFill>
                  <a:srgbClr val="000000"/>
                </a:solidFill>
                <a:latin typeface="Open Sans"/>
              </a:rPr>
              <a:t>λεσμένους</a:t>
            </a:r>
            <a:r>
              <a:rPr lang="en-US" sz="2400" dirty="0">
                <a:solidFill>
                  <a:srgbClr val="000000"/>
                </a:solidFill>
                <a:latin typeface="Open Sans"/>
              </a:rPr>
              <a:t> (</a:t>
            </a:r>
            <a:r>
              <a:rPr lang="en-US" sz="2400" dirty="0" err="1">
                <a:solidFill>
                  <a:srgbClr val="000000"/>
                </a:solidFill>
                <a:latin typeface="Open Sans"/>
              </a:rPr>
              <a:t>οι</a:t>
            </a:r>
            <a:r>
              <a:rPr lang="en-US" sz="2400" dirty="0">
                <a:solidFill>
                  <a:srgbClr val="000000"/>
                </a:solidFill>
                <a:latin typeface="Open Sans"/>
              </a:rPr>
              <a:t> οπ</a:t>
            </a:r>
            <a:r>
              <a:rPr lang="en-US" sz="2400" dirty="0" err="1">
                <a:solidFill>
                  <a:srgbClr val="000000"/>
                </a:solidFill>
                <a:latin typeface="Open Sans"/>
              </a:rPr>
              <a:t>οίοι</a:t>
            </a:r>
            <a:r>
              <a:rPr lang="en-US" sz="2400" dirty="0">
                <a:solidFill>
                  <a:srgbClr val="000000"/>
                </a:solidFill>
                <a:latin typeface="Open Sans"/>
              </a:rPr>
              <a:t> θα </a:t>
            </a:r>
            <a:r>
              <a:rPr lang="en-US" sz="2400" dirty="0" err="1">
                <a:solidFill>
                  <a:srgbClr val="000000"/>
                </a:solidFill>
                <a:latin typeface="Open Sans"/>
              </a:rPr>
              <a:t>λά</a:t>
            </a:r>
            <a:r>
              <a:rPr lang="en-US" sz="2400" dirty="0">
                <a:solidFill>
                  <a:srgbClr val="000000"/>
                </a:solidFill>
                <a:latin typeface="Open Sans"/>
              </a:rPr>
              <a:t>βουν ένα μήνυμα ηλεκτρονικού ταχυδρομείου), να προσθέσετε μια περιγραφή ή ένα συνημμένο, να ορίσετε μια ειδοποίηση υπενθύμισης ή να δημιουργήσετε έναν σύνδεσμο Google Meet για τη συνάντηση.</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Freeform 5"/>
          <p:cNvSpPr/>
          <p:nvPr/>
        </p:nvSpPr>
        <p:spPr>
          <a:xfrm>
            <a:off x="8639189" y="3288667"/>
            <a:ext cx="7942566" cy="4678304"/>
          </a:xfrm>
          <a:custGeom>
            <a:avLst/>
            <a:gdLst/>
            <a:ahLst/>
            <a:cxnLst/>
            <a:rect l="l" t="t" r="r" b="b"/>
            <a:pathLst>
              <a:path w="7942566" h="4678304">
                <a:moveTo>
                  <a:pt x="0" y="0"/>
                </a:moveTo>
                <a:lnTo>
                  <a:pt x="7942567" y="0"/>
                </a:lnTo>
                <a:lnTo>
                  <a:pt x="7942567" y="4678305"/>
                </a:lnTo>
                <a:lnTo>
                  <a:pt x="0" y="4678305"/>
                </a:lnTo>
                <a:lnTo>
                  <a:pt x="0" y="0"/>
                </a:lnTo>
                <a:close/>
              </a:path>
            </a:pathLst>
          </a:custGeom>
          <a:blipFill>
            <a:blip r:embed="rId5"/>
            <a:stretch>
              <a:fillRect b="-28472"/>
            </a:stretch>
          </a:blipFill>
          <a:ln w="38100" cap="sq">
            <a:solidFill>
              <a:srgbClr val="000000"/>
            </a:solidFill>
            <a:prstDash val="solid"/>
            <a:miter/>
          </a:ln>
        </p:spPr>
        <p:txBody>
          <a:bodyPr/>
          <a:lstStyle/>
          <a:p>
            <a:endParaRPr lang="en-CY"/>
          </a:p>
        </p:txBody>
      </p:sp>
      <p:sp>
        <p:nvSpPr>
          <p:cNvPr id="6" name="TextBox 6"/>
          <p:cNvSpPr txBox="1"/>
          <p:nvPr/>
        </p:nvSpPr>
        <p:spPr>
          <a:xfrm>
            <a:off x="553622" y="1270067"/>
            <a:ext cx="13340971" cy="1082719"/>
          </a:xfrm>
          <a:prstGeom prst="rect">
            <a:avLst/>
          </a:prstGeom>
        </p:spPr>
        <p:txBody>
          <a:bodyPr lIns="0" tIns="0" rIns="0" bIns="0" rtlCol="0" anchor="t">
            <a:spAutoFit/>
          </a:bodyPr>
          <a:lstStyle/>
          <a:p>
            <a:pPr>
              <a:lnSpc>
                <a:spcPts val="4372"/>
              </a:lnSpc>
            </a:pPr>
            <a:r>
              <a:rPr lang="en-US" sz="3123">
                <a:solidFill>
                  <a:srgbClr val="000000"/>
                </a:solidFill>
                <a:latin typeface="Open Sans Bold"/>
              </a:rPr>
              <a:t>Ανακάλυψη και εξοικείωση με το Ημερολόγιο Google</a:t>
            </a:r>
          </a:p>
          <a:p>
            <a:pPr>
              <a:lnSpc>
                <a:spcPts val="4372"/>
              </a:lnSpc>
              <a:spcBef>
                <a:spcPct val="0"/>
              </a:spcBef>
            </a:pPr>
            <a:r>
              <a:rPr lang="en-US" sz="3123">
                <a:solidFill>
                  <a:srgbClr val="000000"/>
                </a:solidFill>
                <a:latin typeface="Open Sans Italics"/>
              </a:rPr>
              <a:t>Έγχρωμες ετικέτες</a:t>
            </a:r>
          </a:p>
        </p:txBody>
      </p:sp>
      <p:sp>
        <p:nvSpPr>
          <p:cNvPr id="7" name="TextBox 7"/>
          <p:cNvSpPr txBox="1"/>
          <p:nvPr/>
        </p:nvSpPr>
        <p:spPr>
          <a:xfrm>
            <a:off x="553622" y="2857500"/>
            <a:ext cx="7311110" cy="3292519"/>
          </a:xfrm>
          <a:prstGeom prst="rect">
            <a:avLst/>
          </a:prstGeom>
        </p:spPr>
        <p:txBody>
          <a:bodyPr lIns="0" tIns="0" rIns="0" bIns="0" rtlCol="0" anchor="t">
            <a:spAutoFit/>
          </a:bodyPr>
          <a:lstStyle/>
          <a:p>
            <a:pPr algn="just">
              <a:lnSpc>
                <a:spcPts val="4372"/>
              </a:lnSpc>
              <a:spcBef>
                <a:spcPct val="0"/>
              </a:spcBef>
            </a:pPr>
            <a:r>
              <a:rPr lang="en-US" sz="3123" dirty="0" err="1">
                <a:solidFill>
                  <a:srgbClr val="000000"/>
                </a:solidFill>
                <a:latin typeface="Open Sans"/>
              </a:rPr>
              <a:t>Γι</a:t>
            </a:r>
            <a:r>
              <a:rPr lang="en-US" sz="3123" dirty="0">
                <a:solidFill>
                  <a:srgbClr val="000000"/>
                </a:solidFill>
                <a:latin typeface="Open Sans"/>
              </a:rPr>
              <a:t>α να κάνετε το ημερολόγιό σας πιο ευανάγνωστο, μπορείτε να προσθέσετε διαφορετικό χρώμα σε κάθε συμβάν, αντιστοιχίζοντας ετικέτες. Μπ</a:t>
            </a:r>
            <a:r>
              <a:rPr lang="en-US" sz="3123" dirty="0" err="1">
                <a:solidFill>
                  <a:srgbClr val="000000"/>
                </a:solidFill>
                <a:latin typeface="Open Sans"/>
              </a:rPr>
              <a:t>ορείτε</a:t>
            </a:r>
            <a:r>
              <a:rPr lang="en-US" sz="3123" dirty="0">
                <a:solidFill>
                  <a:srgbClr val="000000"/>
                </a:solidFill>
                <a:latin typeface="Open Sans"/>
              </a:rPr>
              <a:t> να </a:t>
            </a:r>
            <a:r>
              <a:rPr lang="en-US" sz="3123" dirty="0" err="1">
                <a:solidFill>
                  <a:srgbClr val="000000"/>
                </a:solidFill>
                <a:latin typeface="Open Sans"/>
              </a:rPr>
              <a:t>το</a:t>
            </a:r>
            <a:r>
              <a:rPr lang="en-US" sz="3123" dirty="0">
                <a:solidFill>
                  <a:srgbClr val="000000"/>
                </a:solidFill>
                <a:latin typeface="Open Sans"/>
              </a:rPr>
              <a:t> </a:t>
            </a:r>
            <a:r>
              <a:rPr lang="en-US" sz="3123" dirty="0" err="1">
                <a:solidFill>
                  <a:srgbClr val="000000"/>
                </a:solidFill>
                <a:latin typeface="Open Sans"/>
              </a:rPr>
              <a:t>κάνετε</a:t>
            </a:r>
            <a:r>
              <a:rPr lang="en-US" sz="3123" dirty="0">
                <a:solidFill>
                  <a:srgbClr val="000000"/>
                </a:solidFill>
                <a:latin typeface="Open Sans"/>
              </a:rPr>
              <a:t> α</a:t>
            </a:r>
            <a:r>
              <a:rPr lang="en-US" sz="3123" dirty="0" err="1">
                <a:solidFill>
                  <a:srgbClr val="000000"/>
                </a:solidFill>
                <a:latin typeface="Open Sans"/>
              </a:rPr>
              <a:t>υτό</a:t>
            </a:r>
            <a:r>
              <a:rPr lang="en-US" sz="3123" dirty="0">
                <a:solidFill>
                  <a:srgbClr val="000000"/>
                </a:solidFill>
                <a:latin typeface="Open Sans"/>
              </a:rPr>
              <a:t> κα</a:t>
            </a:r>
            <a:r>
              <a:rPr lang="en-US" sz="3123" dirty="0" err="1">
                <a:solidFill>
                  <a:srgbClr val="000000"/>
                </a:solidFill>
                <a:latin typeface="Open Sans"/>
              </a:rPr>
              <a:t>τά</a:t>
            </a:r>
            <a:r>
              <a:rPr lang="en-US" sz="3123" dirty="0">
                <a:solidFill>
                  <a:srgbClr val="000000"/>
                </a:solidFill>
                <a:latin typeface="Open Sans"/>
              </a:rPr>
              <a:t> </a:t>
            </a:r>
            <a:r>
              <a:rPr lang="en-US" sz="3123" dirty="0" err="1">
                <a:solidFill>
                  <a:srgbClr val="000000"/>
                </a:solidFill>
                <a:latin typeface="Open Sans"/>
              </a:rPr>
              <a:t>τη</a:t>
            </a:r>
            <a:r>
              <a:rPr lang="en-US" sz="3123" dirty="0">
                <a:solidFill>
                  <a:srgbClr val="000000"/>
                </a:solidFill>
                <a:latin typeface="Open Sans"/>
              </a:rPr>
              <a:t> </a:t>
            </a:r>
            <a:r>
              <a:rPr lang="en-US" sz="3123" dirty="0" err="1">
                <a:solidFill>
                  <a:srgbClr val="000000"/>
                </a:solidFill>
                <a:latin typeface="Open Sans"/>
              </a:rPr>
              <a:t>δημιουργί</a:t>
            </a:r>
            <a:r>
              <a:rPr lang="en-US" sz="3123" dirty="0">
                <a:solidFill>
                  <a:srgbClr val="000000"/>
                </a:solidFill>
                <a:latin typeface="Open Sans"/>
              </a:rPr>
              <a:t>α του συμβάντος ή αργότερα, κάνοντας δεξί κλικ στο συμβάν και επεξεργαζόμενοι το συμβάν.</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Freeform 5"/>
          <p:cNvSpPr/>
          <p:nvPr/>
        </p:nvSpPr>
        <p:spPr>
          <a:xfrm>
            <a:off x="8582303" y="3399328"/>
            <a:ext cx="7953542" cy="4803562"/>
          </a:xfrm>
          <a:custGeom>
            <a:avLst/>
            <a:gdLst/>
            <a:ahLst/>
            <a:cxnLst/>
            <a:rect l="l" t="t" r="r" b="b"/>
            <a:pathLst>
              <a:path w="7953542" h="4803562">
                <a:moveTo>
                  <a:pt x="0" y="0"/>
                </a:moveTo>
                <a:lnTo>
                  <a:pt x="7953542" y="0"/>
                </a:lnTo>
                <a:lnTo>
                  <a:pt x="7953542" y="4803562"/>
                </a:lnTo>
                <a:lnTo>
                  <a:pt x="0" y="4803562"/>
                </a:lnTo>
                <a:lnTo>
                  <a:pt x="0" y="0"/>
                </a:lnTo>
                <a:close/>
              </a:path>
            </a:pathLst>
          </a:custGeom>
          <a:blipFill>
            <a:blip r:embed="rId5"/>
            <a:stretch>
              <a:fillRect/>
            </a:stretch>
          </a:blipFill>
          <a:ln w="38100" cap="sq">
            <a:solidFill>
              <a:srgbClr val="000000"/>
            </a:solidFill>
            <a:prstDash val="solid"/>
            <a:miter/>
          </a:ln>
        </p:spPr>
        <p:txBody>
          <a:bodyPr/>
          <a:lstStyle/>
          <a:p>
            <a:endParaRPr lang="en-CY"/>
          </a:p>
        </p:txBody>
      </p:sp>
      <p:sp>
        <p:nvSpPr>
          <p:cNvPr id="6" name="TextBox 6"/>
          <p:cNvSpPr txBox="1"/>
          <p:nvPr/>
        </p:nvSpPr>
        <p:spPr>
          <a:xfrm>
            <a:off x="553622" y="1270067"/>
            <a:ext cx="12863031" cy="1082719"/>
          </a:xfrm>
          <a:prstGeom prst="rect">
            <a:avLst/>
          </a:prstGeom>
        </p:spPr>
        <p:txBody>
          <a:bodyPr lIns="0" tIns="0" rIns="0" bIns="0" rtlCol="0" anchor="t">
            <a:spAutoFit/>
          </a:bodyPr>
          <a:lstStyle/>
          <a:p>
            <a:pPr>
              <a:lnSpc>
                <a:spcPts val="4372"/>
              </a:lnSpc>
            </a:pPr>
            <a:r>
              <a:rPr lang="en-US" sz="3123">
                <a:solidFill>
                  <a:srgbClr val="000000"/>
                </a:solidFill>
                <a:latin typeface="Open Sans Bold"/>
              </a:rPr>
              <a:t>Ανακάλυψη και εξοικείωση με το Ημερολόγιο Google</a:t>
            </a:r>
          </a:p>
          <a:p>
            <a:pPr>
              <a:lnSpc>
                <a:spcPts val="4372"/>
              </a:lnSpc>
              <a:spcBef>
                <a:spcPct val="0"/>
              </a:spcBef>
            </a:pPr>
            <a:r>
              <a:rPr lang="en-US" sz="3123">
                <a:solidFill>
                  <a:srgbClr val="000000"/>
                </a:solidFill>
                <a:latin typeface="Open Sans Italics"/>
              </a:rPr>
              <a:t>Μοιραστείτε την ατζέντα σας</a:t>
            </a:r>
          </a:p>
        </p:txBody>
      </p:sp>
      <p:sp>
        <p:nvSpPr>
          <p:cNvPr id="7" name="TextBox 7"/>
          <p:cNvSpPr txBox="1"/>
          <p:nvPr/>
        </p:nvSpPr>
        <p:spPr>
          <a:xfrm>
            <a:off x="548706" y="2594153"/>
            <a:ext cx="7311110" cy="4397419"/>
          </a:xfrm>
          <a:prstGeom prst="rect">
            <a:avLst/>
          </a:prstGeom>
        </p:spPr>
        <p:txBody>
          <a:bodyPr lIns="0" tIns="0" rIns="0" bIns="0" rtlCol="0" anchor="t">
            <a:spAutoFit/>
          </a:bodyPr>
          <a:lstStyle/>
          <a:p>
            <a:pPr algn="just">
              <a:lnSpc>
                <a:spcPts val="4372"/>
              </a:lnSpc>
            </a:pPr>
            <a:r>
              <a:rPr lang="en-US" sz="3123" dirty="0">
                <a:solidFill>
                  <a:srgbClr val="000000"/>
                </a:solidFill>
                <a:latin typeface="Open Sans"/>
              </a:rPr>
              <a:t>Μπ</a:t>
            </a:r>
            <a:r>
              <a:rPr lang="en-US" sz="3123" dirty="0" err="1">
                <a:solidFill>
                  <a:srgbClr val="000000"/>
                </a:solidFill>
                <a:latin typeface="Open Sans"/>
              </a:rPr>
              <a:t>ορείτε</a:t>
            </a:r>
            <a:r>
              <a:rPr lang="en-US" sz="3123" dirty="0">
                <a:solidFill>
                  <a:srgbClr val="000000"/>
                </a:solidFill>
                <a:latin typeface="Open Sans"/>
              </a:rPr>
              <a:t> να </a:t>
            </a:r>
            <a:r>
              <a:rPr lang="en-US" sz="3123" dirty="0" err="1">
                <a:solidFill>
                  <a:srgbClr val="000000"/>
                </a:solidFill>
                <a:latin typeface="Open Sans"/>
              </a:rPr>
              <a:t>μοιρ</a:t>
            </a:r>
            <a:r>
              <a:rPr lang="en-US" sz="3123" dirty="0">
                <a:solidFill>
                  <a:srgbClr val="000000"/>
                </a:solidFill>
                <a:latin typeface="Open Sans"/>
              </a:rPr>
              <a:t>αστείτε το ημερολόγιό σας ή να δημιουργήσετε ένα κοινόχρηστο ημερολόγιο με άλλα άτομα. </a:t>
            </a:r>
            <a:r>
              <a:rPr lang="en-US" sz="3123" dirty="0" err="1">
                <a:solidFill>
                  <a:srgbClr val="000000"/>
                </a:solidFill>
                <a:latin typeface="Open Sans"/>
              </a:rPr>
              <a:t>Γι</a:t>
            </a:r>
            <a:r>
              <a:rPr lang="en-US" sz="3123" dirty="0">
                <a:solidFill>
                  <a:srgbClr val="000000"/>
                </a:solidFill>
                <a:latin typeface="Open Sans"/>
              </a:rPr>
              <a:t>α να το κάνετε αυτό, τοποθετήστε τον κέρσορα στο ημερολόγιο και κάντε κλικ στο "Περισσότερα" και στη συνέχεια στο "Ρυθμίσεις και κοινή χρήση".</a:t>
            </a:r>
          </a:p>
          <a:p>
            <a:pPr algn="just">
              <a:lnSpc>
                <a:spcPts val="4372"/>
              </a:lnSpc>
              <a:spcBef>
                <a:spcPct val="0"/>
              </a:spcBef>
            </a:pPr>
            <a:r>
              <a:rPr lang="en-US" sz="3123" dirty="0" err="1">
                <a:solidFill>
                  <a:srgbClr val="000000"/>
                </a:solidFill>
                <a:latin typeface="Open Sans"/>
              </a:rPr>
              <a:t>Στη</a:t>
            </a:r>
            <a:r>
              <a:rPr lang="en-US" sz="3123" dirty="0">
                <a:solidFill>
                  <a:srgbClr val="000000"/>
                </a:solidFill>
                <a:latin typeface="Open Sans"/>
              </a:rPr>
              <a:t> </a:t>
            </a:r>
            <a:r>
              <a:rPr lang="en-US" sz="3123" dirty="0" err="1">
                <a:solidFill>
                  <a:srgbClr val="000000"/>
                </a:solidFill>
                <a:latin typeface="Open Sans"/>
              </a:rPr>
              <a:t>συνέχει</a:t>
            </a:r>
            <a:r>
              <a:rPr lang="en-US" sz="3123" dirty="0">
                <a:solidFill>
                  <a:srgbClr val="000000"/>
                </a:solidFill>
                <a:latin typeface="Open Sans"/>
              </a:rPr>
              <a:t>α, μπορείτε να αποφασίσετε ποιος θα μπορεί να βλέπει το ημερολόγιό σας και τι είδους εξουσιοδότηση θα πρέπει να έχει.</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TextBox 5"/>
          <p:cNvSpPr txBox="1"/>
          <p:nvPr/>
        </p:nvSpPr>
        <p:spPr>
          <a:xfrm>
            <a:off x="553622" y="1516835"/>
            <a:ext cx="11814125" cy="1082719"/>
          </a:xfrm>
          <a:prstGeom prst="rect">
            <a:avLst/>
          </a:prstGeom>
        </p:spPr>
        <p:txBody>
          <a:bodyPr lIns="0" tIns="0" rIns="0" bIns="0" rtlCol="0" anchor="t">
            <a:spAutoFit/>
          </a:bodyPr>
          <a:lstStyle/>
          <a:p>
            <a:pPr>
              <a:lnSpc>
                <a:spcPts val="4372"/>
              </a:lnSpc>
            </a:pPr>
            <a:r>
              <a:rPr lang="en-US" sz="3123">
                <a:solidFill>
                  <a:srgbClr val="000000"/>
                </a:solidFill>
                <a:latin typeface="Open Sans Bold"/>
              </a:rPr>
              <a:t>Ανακάλυψη και εξοικείωση με το Ημερολόγιο Google</a:t>
            </a:r>
          </a:p>
          <a:p>
            <a:pPr>
              <a:lnSpc>
                <a:spcPts val="4372"/>
              </a:lnSpc>
              <a:spcBef>
                <a:spcPct val="0"/>
              </a:spcBef>
            </a:pPr>
            <a:r>
              <a:rPr lang="en-US" sz="3123">
                <a:solidFill>
                  <a:srgbClr val="000000"/>
                </a:solidFill>
                <a:latin typeface="Open Sans Italics"/>
              </a:rPr>
              <a:t>Τώρα είναι η σειρά σας!</a:t>
            </a:r>
          </a:p>
        </p:txBody>
      </p:sp>
      <p:sp>
        <p:nvSpPr>
          <p:cNvPr id="6" name="TextBox 6"/>
          <p:cNvSpPr txBox="1"/>
          <p:nvPr/>
        </p:nvSpPr>
        <p:spPr>
          <a:xfrm>
            <a:off x="553622" y="3085328"/>
            <a:ext cx="15853713" cy="4476354"/>
          </a:xfrm>
          <a:prstGeom prst="rect">
            <a:avLst/>
          </a:prstGeom>
        </p:spPr>
        <p:txBody>
          <a:bodyPr lIns="0" tIns="0" rIns="0" bIns="0" rtlCol="0" anchor="t">
            <a:spAutoFit/>
          </a:bodyPr>
          <a:lstStyle/>
          <a:p>
            <a:pPr algn="just">
              <a:lnSpc>
                <a:spcPts val="4372"/>
              </a:lnSpc>
            </a:pPr>
            <a:r>
              <a:rPr lang="en-US" sz="3123" dirty="0" err="1">
                <a:solidFill>
                  <a:srgbClr val="000000"/>
                </a:solidFill>
                <a:latin typeface="Open Sans"/>
              </a:rPr>
              <a:t>Αν</a:t>
            </a:r>
            <a:r>
              <a:rPr lang="en-US" sz="3123" dirty="0">
                <a:solidFill>
                  <a:srgbClr val="000000"/>
                </a:solidFill>
                <a:latin typeface="Open Sans"/>
              </a:rPr>
              <a:t>απαραγάγετε τα χαρακτηριστικά που ανακαλύψατε δημιουργώντας το δικό σας εβδομαδιαίο ημερολόγιο. </a:t>
            </a:r>
          </a:p>
          <a:p>
            <a:pPr algn="just">
              <a:lnSpc>
                <a:spcPts val="4372"/>
              </a:lnSpc>
            </a:pPr>
            <a:r>
              <a:rPr lang="en-US" sz="3123" dirty="0" err="1">
                <a:solidFill>
                  <a:srgbClr val="000000"/>
                </a:solidFill>
                <a:latin typeface="Open Sans"/>
              </a:rPr>
              <a:t>Προσθέστε</a:t>
            </a:r>
            <a:r>
              <a:rPr lang="en-US" sz="3123" dirty="0">
                <a:solidFill>
                  <a:srgbClr val="000000"/>
                </a:solidFill>
                <a:latin typeface="Open Sans"/>
              </a:rPr>
              <a:t> </a:t>
            </a:r>
            <a:r>
              <a:rPr lang="en-US" sz="3123" dirty="0" err="1">
                <a:solidFill>
                  <a:srgbClr val="000000"/>
                </a:solidFill>
                <a:latin typeface="Open Sans"/>
              </a:rPr>
              <a:t>τουλάχιστον</a:t>
            </a:r>
            <a:r>
              <a:rPr lang="en-US" sz="3123" dirty="0">
                <a:solidFill>
                  <a:srgbClr val="000000"/>
                </a:solidFill>
                <a:latin typeface="Open Sans"/>
              </a:rPr>
              <a:t> </a:t>
            </a:r>
            <a:r>
              <a:rPr lang="en-US" sz="3123" dirty="0" err="1">
                <a:solidFill>
                  <a:srgbClr val="000000"/>
                </a:solidFill>
                <a:latin typeface="Open Sans"/>
              </a:rPr>
              <a:t>έξι</a:t>
            </a:r>
            <a:r>
              <a:rPr lang="en-US" sz="3123" dirty="0">
                <a:solidFill>
                  <a:srgbClr val="000000"/>
                </a:solidFill>
                <a:latin typeface="Open Sans"/>
              </a:rPr>
              <a:t> </a:t>
            </a:r>
            <a:r>
              <a:rPr lang="en-US" sz="3123" dirty="0" err="1">
                <a:solidFill>
                  <a:srgbClr val="000000"/>
                </a:solidFill>
                <a:latin typeface="Open Sans"/>
              </a:rPr>
              <a:t>γεγονότ</a:t>
            </a:r>
            <a:r>
              <a:rPr lang="en-US" sz="3123" dirty="0">
                <a:solidFill>
                  <a:srgbClr val="000000"/>
                </a:solidFill>
                <a:latin typeface="Open Sans"/>
              </a:rPr>
              <a:t>α και τρεις εργασίες, χρησιμοποιώντας τις έγχρωμες ετικέτες. </a:t>
            </a:r>
          </a:p>
          <a:p>
            <a:pPr algn="just">
              <a:lnSpc>
                <a:spcPts val="4372"/>
              </a:lnSpc>
            </a:pPr>
            <a:endParaRPr lang="en-US" sz="3123" dirty="0">
              <a:solidFill>
                <a:srgbClr val="000000"/>
              </a:solidFill>
              <a:latin typeface="Open Sans"/>
            </a:endParaRPr>
          </a:p>
          <a:p>
            <a:pPr algn="just">
              <a:lnSpc>
                <a:spcPts val="4372"/>
              </a:lnSpc>
            </a:pPr>
            <a:r>
              <a:rPr lang="en-US" sz="3123" dirty="0" err="1">
                <a:solidFill>
                  <a:srgbClr val="000000"/>
                </a:solidFill>
                <a:latin typeface="Open Sans"/>
              </a:rPr>
              <a:t>Μοιρ</a:t>
            </a:r>
            <a:r>
              <a:rPr lang="en-US" sz="3123" dirty="0">
                <a:solidFill>
                  <a:srgbClr val="000000"/>
                </a:solidFill>
                <a:latin typeface="Open Sans"/>
              </a:rPr>
              <a:t>αστείτε το ημερολόγιό σας με την υπόλοιπη ομάδα και τον εκπαιδευτή σας. </a:t>
            </a:r>
          </a:p>
          <a:p>
            <a:pPr algn="just">
              <a:lnSpc>
                <a:spcPts val="4372"/>
              </a:lnSpc>
            </a:pPr>
            <a:endParaRPr lang="en-US" sz="3123" dirty="0">
              <a:solidFill>
                <a:srgbClr val="000000"/>
              </a:solidFill>
              <a:latin typeface="Open Sans"/>
            </a:endParaRPr>
          </a:p>
          <a:p>
            <a:pPr algn="just">
              <a:lnSpc>
                <a:spcPts val="4372"/>
              </a:lnSpc>
              <a:spcBef>
                <a:spcPct val="0"/>
              </a:spcBef>
            </a:pPr>
            <a:r>
              <a:rPr lang="en-US" sz="3123" dirty="0">
                <a:solidFill>
                  <a:srgbClr val="000000"/>
                </a:solidFill>
                <a:latin typeface="Open Sans"/>
              </a:rPr>
              <a:t>Και </a:t>
            </a:r>
            <a:r>
              <a:rPr lang="el-GR" sz="3123" dirty="0">
                <a:solidFill>
                  <a:srgbClr val="000000"/>
                </a:solidFill>
                <a:latin typeface="Open Sans"/>
              </a:rPr>
              <a:t>πάμε</a:t>
            </a:r>
            <a:r>
              <a:rPr lang="en-US" sz="3123" dirty="0">
                <a:solidFill>
                  <a:srgbClr val="000000"/>
                </a:solidFill>
                <a:latin typeface="Open Sans"/>
              </a:rPr>
              <a:t>!</a:t>
            </a:r>
          </a:p>
        </p:txBody>
      </p:sp>
      <p:sp>
        <p:nvSpPr>
          <p:cNvPr id="7" name="Freeform 7"/>
          <p:cNvSpPr/>
          <p:nvPr/>
        </p:nvSpPr>
        <p:spPr>
          <a:xfrm>
            <a:off x="14295223" y="6256138"/>
            <a:ext cx="2925977" cy="3400867"/>
          </a:xfrm>
          <a:custGeom>
            <a:avLst/>
            <a:gdLst/>
            <a:ahLst/>
            <a:cxnLst/>
            <a:rect l="l" t="t" r="r" b="b"/>
            <a:pathLst>
              <a:path w="3592145" h="4114800">
                <a:moveTo>
                  <a:pt x="0" y="0"/>
                </a:moveTo>
                <a:lnTo>
                  <a:pt x="3592145" y="0"/>
                </a:lnTo>
                <a:lnTo>
                  <a:pt x="359214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Y"/>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577</Words>
  <Application>Microsoft Office PowerPoint</Application>
  <PresentationFormat>Custom</PresentationFormat>
  <Paragraphs>42</Paragraphs>
  <Slides>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Glacial Indifference</vt:lpstr>
      <vt:lpstr>Calibri</vt:lpstr>
      <vt:lpstr>Arial</vt:lpstr>
      <vt:lpstr>Open Sans</vt:lpstr>
      <vt:lpstr>Open Sans Bold</vt:lpstr>
      <vt:lpstr>Open Sans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Greek Planning software</dc:title>
  <cp:keywords>, docId:15DFCC2BE28CC1CB31880FC82D66F46E</cp:keywords>
  <cp:lastModifiedBy>Georgina Karaoli</cp:lastModifiedBy>
  <cp:revision>2</cp:revision>
  <dcterms:created xsi:type="dcterms:W3CDTF">2006-08-16T00:00:00Z</dcterms:created>
  <dcterms:modified xsi:type="dcterms:W3CDTF">2023-12-04T15:30:28Z</dcterms:modified>
  <dc:identifier>DAF2B2kiKsU</dc:identifier>
</cp:coreProperties>
</file>