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8288000" cy="10287000"/>
  <p:notesSz cx="6858000" cy="9144000"/>
  <p:embeddedFontLst>
    <p:embeddedFont>
      <p:font typeface="Calibri" panose="020F0502020204030204" pitchFamily="34" charset="0"/>
      <p:regular r:id="rId8"/>
      <p:bold r:id="rId9"/>
      <p:italic r:id="rId10"/>
      <p:boldItalic r:id="rId11"/>
    </p:embeddedFont>
    <p:embeddedFont>
      <p:font typeface="Telegraf" panose="020B0604020202020204" charset="0"/>
      <p:regular r:id="rId12"/>
    </p:embeddedFont>
    <p:embeddedFont>
      <p:font typeface="Telegraf Bold" panose="020B0604020202020204" charset="0"/>
      <p:regular r:id="rId13"/>
    </p:embeddedFont>
    <p:embeddedFont>
      <p:font typeface="Telegraf Ultra-Bold" panose="020B0604020202020204" charset="0"/>
      <p:regular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2" d="100"/>
          <a:sy n="52" d="100"/>
        </p:scale>
        <p:origin x="850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Κάντε κλικ για να επεξεργαστείτε το στυλ του κύριου τίτλου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Κάντε κλικ για να επεξεργαστείτε τα στυλ κύριου κειμένου</a:t>
            </a:r>
          </a:p>
          <a:p>
            <a:pPr lvl="1"/>
            <a:r>
              <a:rPr lang="en-US"/>
              <a:t>Δεύτερο επίπεδο</a:t>
            </a:r>
          </a:p>
          <a:p>
            <a:pPr lvl="2"/>
            <a:r>
              <a:rPr lang="en-US"/>
              <a:t>Τρίτο επίπεδο</a:t>
            </a:r>
          </a:p>
          <a:p>
            <a:pPr lvl="3"/>
            <a:r>
              <a:rPr lang="en-US"/>
              <a:t>Τέταρτο επίπεδο</a:t>
            </a:r>
          </a:p>
          <a:p>
            <a:pPr lvl="4"/>
            <a:r>
              <a:rPr lang="en-US"/>
              <a:t>Πέμπτο επίπεδο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12/4/2023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9E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142156" y="-1858344"/>
            <a:ext cx="14003688" cy="14003688"/>
            <a:chOff x="0" y="0"/>
            <a:chExt cx="6350000" cy="6350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" name="Freeform 4"/>
          <p:cNvSpPr/>
          <p:nvPr/>
        </p:nvSpPr>
        <p:spPr>
          <a:xfrm>
            <a:off x="9994992" y="8599451"/>
            <a:ext cx="658849" cy="658849"/>
          </a:xfrm>
          <a:custGeom>
            <a:avLst/>
            <a:gdLst/>
            <a:ahLst/>
            <a:cxnLst/>
            <a:rect l="l" t="t" r="r" b="b"/>
            <a:pathLst>
              <a:path w="658849" h="658849">
                <a:moveTo>
                  <a:pt x="0" y="0"/>
                </a:moveTo>
                <a:lnTo>
                  <a:pt x="658848" y="0"/>
                </a:lnTo>
                <a:lnTo>
                  <a:pt x="658848" y="658849"/>
                </a:lnTo>
                <a:lnTo>
                  <a:pt x="0" y="65884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grpSp>
        <p:nvGrpSpPr>
          <p:cNvPr id="5" name="Group 5"/>
          <p:cNvGrpSpPr/>
          <p:nvPr/>
        </p:nvGrpSpPr>
        <p:grpSpPr>
          <a:xfrm>
            <a:off x="2935147" y="3371679"/>
            <a:ext cx="12417706" cy="4053331"/>
            <a:chOff x="0" y="-47625"/>
            <a:chExt cx="16556941" cy="5404440"/>
          </a:xfrm>
        </p:grpSpPr>
        <p:sp>
          <p:nvSpPr>
            <p:cNvPr id="6" name="Freeform 6"/>
            <p:cNvSpPr/>
            <p:nvPr/>
          </p:nvSpPr>
          <p:spPr>
            <a:xfrm rot="5400000">
              <a:off x="1929986" y="4352009"/>
              <a:ext cx="1339741" cy="669871"/>
            </a:xfrm>
            <a:custGeom>
              <a:avLst/>
              <a:gdLst/>
              <a:ahLst/>
              <a:cxnLst/>
              <a:rect l="l" t="t" r="r" b="b"/>
              <a:pathLst>
                <a:path w="1339741" h="66987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Y"/>
            </a:p>
          </p:txBody>
        </p:sp>
        <p:sp>
          <p:nvSpPr>
            <p:cNvPr id="7" name="Freeform 7"/>
            <p:cNvSpPr/>
            <p:nvPr/>
          </p:nvSpPr>
          <p:spPr>
            <a:xfrm rot="-5400000">
              <a:off x="13287215" y="4352009"/>
              <a:ext cx="1339741" cy="669871"/>
            </a:xfrm>
            <a:custGeom>
              <a:avLst/>
              <a:gdLst/>
              <a:ahLst/>
              <a:cxnLst/>
              <a:rect l="l" t="t" r="r" b="b"/>
              <a:pathLst>
                <a:path w="1339741" h="669871">
                  <a:moveTo>
                    <a:pt x="0" y="0"/>
                  </a:moveTo>
                  <a:lnTo>
                    <a:pt x="1339741" y="0"/>
                  </a:lnTo>
                  <a:lnTo>
                    <a:pt x="1339741" y="669870"/>
                  </a:lnTo>
                  <a:lnTo>
                    <a:pt x="0" y="6698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CY"/>
            </a:p>
          </p:txBody>
        </p:sp>
        <p:grpSp>
          <p:nvGrpSpPr>
            <p:cNvPr id="8" name="Group 8"/>
            <p:cNvGrpSpPr/>
            <p:nvPr/>
          </p:nvGrpSpPr>
          <p:grpSpPr>
            <a:xfrm>
              <a:off x="2928463" y="4017073"/>
              <a:ext cx="10693687" cy="1339741"/>
              <a:chOff x="0" y="0"/>
              <a:chExt cx="5445042" cy="682173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5445042" cy="682173"/>
              </a:xfrm>
              <a:custGeom>
                <a:avLst/>
                <a:gdLst/>
                <a:ahLst/>
                <a:cxnLst/>
                <a:rect l="l" t="t" r="r" b="b"/>
                <a:pathLst>
                  <a:path w="5445042" h="682173">
                    <a:moveTo>
                      <a:pt x="0" y="0"/>
                    </a:moveTo>
                    <a:lnTo>
                      <a:pt x="5445042" y="0"/>
                    </a:lnTo>
                    <a:lnTo>
                      <a:pt x="5445042" y="682173"/>
                    </a:lnTo>
                    <a:lnTo>
                      <a:pt x="0" y="682173"/>
                    </a:lnTo>
                    <a:close/>
                  </a:path>
                </a:pathLst>
              </a:custGeom>
              <a:solidFill>
                <a:srgbClr val="CE0B3D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sp>
          <p:nvSpPr>
            <p:cNvPr id="10" name="TextBox 10"/>
            <p:cNvSpPr txBox="1"/>
            <p:nvPr/>
          </p:nvSpPr>
          <p:spPr>
            <a:xfrm>
              <a:off x="0" y="-47625"/>
              <a:ext cx="16556941" cy="390640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173"/>
                </a:lnSpc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ΑΞΙΟΛΟΓΗΣΗ </a:t>
              </a:r>
            </a:p>
            <a:p>
              <a:pPr algn="ctr">
                <a:lnSpc>
                  <a:spcPts val="11173"/>
                </a:lnSpc>
                <a:spcBef>
                  <a:spcPct val="0"/>
                </a:spcBef>
              </a:pPr>
              <a:r>
                <a:rPr lang="en-US" sz="9801">
                  <a:solidFill>
                    <a:srgbClr val="000000"/>
                  </a:solidFill>
                  <a:latin typeface="Telegraf Bold"/>
                </a:rPr>
                <a:t>TEST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2385671" y="4120274"/>
              <a:ext cx="11684000" cy="110107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190"/>
                </a:lnSpc>
                <a:spcBef>
                  <a:spcPct val="0"/>
                </a:spcBef>
              </a:pPr>
              <a:r>
                <a:rPr lang="en-US" sz="2799" spc="83" dirty="0" err="1">
                  <a:solidFill>
                    <a:srgbClr val="FFFFFF"/>
                  </a:solidFill>
                  <a:latin typeface="Telegraf"/>
                </a:rPr>
                <a:t>Ενότητ</a:t>
              </a:r>
              <a:r>
                <a:rPr lang="en-US" sz="2799" spc="83" dirty="0">
                  <a:solidFill>
                    <a:srgbClr val="FFFFFF"/>
                  </a:solidFill>
                  <a:latin typeface="Telegraf"/>
                </a:rPr>
                <a:t>α 5 - </a:t>
              </a:r>
              <a:r>
                <a:rPr lang="el-GR" sz="2799" spc="83" dirty="0">
                  <a:solidFill>
                    <a:srgbClr val="FFFFFF"/>
                  </a:solidFill>
                  <a:latin typeface="Telegraf"/>
                </a:rPr>
                <a:t>Γνωρίστε</a:t>
              </a:r>
              <a:r>
                <a:rPr lang="en-US" sz="2799" spc="83" dirty="0">
                  <a:solidFill>
                    <a:srgbClr val="FFFFFF"/>
                  </a:solidFill>
                  <a:latin typeface="Telegraf"/>
                </a:rPr>
                <a:t> το Microsoft PowerPoint </a:t>
              </a:r>
              <a:r>
                <a:rPr lang="el-GR" sz="2799" spc="83" dirty="0">
                  <a:solidFill>
                    <a:srgbClr val="FFFFFF"/>
                  </a:solidFill>
                  <a:latin typeface="Telegraf"/>
                </a:rPr>
                <a:t>και</a:t>
              </a:r>
              <a:r>
                <a:rPr lang="en-US" sz="2799" spc="83" dirty="0" err="1">
                  <a:solidFill>
                    <a:srgbClr val="FFFFFF"/>
                  </a:solidFill>
                  <a:latin typeface="Telegraf"/>
                </a:rPr>
                <a:t>το</a:t>
              </a:r>
              <a:r>
                <a:rPr lang="en-US" sz="2799" spc="83" dirty="0">
                  <a:solidFill>
                    <a:srgbClr val="FFFFFF"/>
                  </a:solidFill>
                  <a:latin typeface="Telegraf"/>
                </a:rPr>
                <a:t> Google Drive</a:t>
              </a:r>
            </a:p>
          </p:txBody>
        </p:sp>
      </p:grpSp>
      <p:sp>
        <p:nvSpPr>
          <p:cNvPr id="12" name="TextBox 12"/>
          <p:cNvSpPr txBox="1"/>
          <p:nvPr/>
        </p:nvSpPr>
        <p:spPr>
          <a:xfrm>
            <a:off x="7125786" y="8669034"/>
            <a:ext cx="2692672" cy="5006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3648"/>
              </a:lnSpc>
              <a:spcBef>
                <a:spcPct val="0"/>
              </a:spcBef>
            </a:pPr>
            <a:r>
              <a:rPr lang="en-US" sz="3200" spc="3">
                <a:solidFill>
                  <a:srgbClr val="000000"/>
                </a:solidFill>
                <a:latin typeface="Telegraf Bold"/>
              </a:rPr>
              <a:t>Έναρξη</a:t>
            </a:r>
          </a:p>
        </p:txBody>
      </p:sp>
      <p:sp>
        <p:nvSpPr>
          <p:cNvPr id="13" name="Freeform 13"/>
          <p:cNvSpPr/>
          <p:nvPr/>
        </p:nvSpPr>
        <p:spPr>
          <a:xfrm>
            <a:off x="6962806" y="98900"/>
            <a:ext cx="3849496" cy="3849496"/>
          </a:xfrm>
          <a:custGeom>
            <a:avLst/>
            <a:gdLst/>
            <a:ahLst/>
            <a:cxnLst/>
            <a:rect l="l" t="t" r="r" b="b"/>
            <a:pathLst>
              <a:path w="3849496" h="3849496">
                <a:moveTo>
                  <a:pt x="0" y="0"/>
                </a:moveTo>
                <a:lnTo>
                  <a:pt x="3849495" y="0"/>
                </a:lnTo>
                <a:lnTo>
                  <a:pt x="3849495" y="3849496"/>
                </a:lnTo>
                <a:lnTo>
                  <a:pt x="0" y="384949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453074" y="4910834"/>
            <a:ext cx="5387810" cy="3006106"/>
            <a:chOff x="0" y="0"/>
            <a:chExt cx="7183746" cy="4008142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25492"/>
              <a:ext cx="7183746" cy="308265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Ποιος είναι ο κύριος σκοπός του PowerPoint;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1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215175" y="2882662"/>
            <a:ext cx="6300269" cy="630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ΔΗΜΙΟΥΡ</a:t>
            </a:r>
            <a:r>
              <a:rPr lang="el-GR" spc="270" dirty="0">
                <a:solidFill>
                  <a:srgbClr val="000000"/>
                </a:solidFill>
                <a:latin typeface="Telegraf Ultra-Bold"/>
              </a:rPr>
              <a:t>ΓΙΑ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ΕΠΑΓΓΕΛΜΑΤΙΚ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ΩΝ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ΠΑΡΟΥΣΙ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ΑΣΕΩΝ</a:t>
            </a:r>
            <a:endParaRPr lang="en-US" sz="1800" spc="270" dirty="0">
              <a:solidFill>
                <a:srgbClr val="000000"/>
              </a:solidFill>
              <a:latin typeface="Telegraf Ultra-Bold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0158017" y="4423299"/>
            <a:ext cx="6050373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ΕΠΕΞΕΡΓΑΣΙΑ ΒΙΝΤΕΟ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210259" y="5849237"/>
            <a:ext cx="5959727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ΔΗΜΙΟΥΡΓΙΑ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ΑΝΑΡΤΗΣΕΩΝ ΓΙΑ 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BLOG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80530" y="7206060"/>
            <a:ext cx="5907485" cy="32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ΔΕΝ ΞΕΡΩ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453074" y="4101437"/>
            <a:ext cx="5387810" cy="3814196"/>
            <a:chOff x="0" y="-66675"/>
            <a:chExt cx="7183746" cy="5085593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25491"/>
              <a:ext cx="7183746" cy="40934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 dirty="0" err="1">
                  <a:solidFill>
                    <a:srgbClr val="000000"/>
                  </a:solidFill>
                  <a:latin typeface="Telegraf Bold"/>
                </a:rPr>
                <a:t>Πώς</a:t>
              </a:r>
              <a:r>
                <a:rPr lang="en-US" sz="4800" dirty="0">
                  <a:solidFill>
                    <a:srgbClr val="000000"/>
                  </a:solidFill>
                  <a:latin typeface="Telegraf Bold"/>
                </a:rPr>
                <a:t> </a:t>
              </a:r>
              <a:r>
                <a:rPr lang="en-US" sz="4800" dirty="0" err="1">
                  <a:solidFill>
                    <a:srgbClr val="000000"/>
                  </a:solidFill>
                  <a:latin typeface="Telegraf Bold"/>
                </a:rPr>
                <a:t>ονομάζοντ</a:t>
              </a:r>
              <a:r>
                <a:rPr lang="en-US" sz="4800" dirty="0">
                  <a:solidFill>
                    <a:srgbClr val="000000"/>
                  </a:solidFill>
                  <a:latin typeface="Telegraf Bold"/>
                </a:rPr>
                <a:t>αι </a:t>
              </a:r>
              <a:r>
                <a:rPr lang="el-GR" sz="4800" dirty="0">
                  <a:solidFill>
                    <a:srgbClr val="000000"/>
                  </a:solidFill>
                  <a:latin typeface="Telegraf Bold"/>
                </a:rPr>
                <a:t>οι αλλαγές με κίνηση </a:t>
              </a:r>
              <a:r>
                <a:rPr lang="en-US" sz="4800" dirty="0" err="1">
                  <a:solidFill>
                    <a:srgbClr val="000000"/>
                  </a:solidFill>
                  <a:latin typeface="Telegraf Bold"/>
                </a:rPr>
                <a:t>μετ</a:t>
              </a:r>
              <a:r>
                <a:rPr lang="en-US" sz="4800" dirty="0">
                  <a:solidFill>
                    <a:srgbClr val="000000"/>
                  </a:solidFill>
                  <a:latin typeface="Telegraf Bold"/>
                </a:rPr>
                <a:t>αξύ διαφανειών;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2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grpSp>
        <p:nvGrpSpPr>
          <p:cNvPr id="32" name="Group 32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3" name="Group 33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5" name="Group 35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37" name="Group 37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39" name="TextBox 39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0" name="TextBox 40"/>
          <p:cNvSpPr txBox="1"/>
          <p:nvPr/>
        </p:nvSpPr>
        <p:spPr>
          <a:xfrm>
            <a:off x="9502077" y="3083682"/>
            <a:ext cx="7425139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ANIMATIONS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9990186" y="5842746"/>
            <a:ext cx="6448920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ΕΙΚΟΝΕΣ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9836761" y="4429791"/>
            <a:ext cx="6755771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ΜΕΤΑΒΑΣΕΙΣ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9960318" y="7235449"/>
            <a:ext cx="6508656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FORMULAS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289054" y="3393576"/>
            <a:ext cx="5387810" cy="4524889"/>
            <a:chOff x="0" y="0"/>
            <a:chExt cx="7183746" cy="6033186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35017"/>
              <a:ext cx="7183746" cy="509816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5999"/>
                </a:lnSpc>
              </a:pPr>
              <a:r>
                <a:rPr lang="en-US" sz="4799">
                  <a:solidFill>
                    <a:srgbClr val="000000"/>
                  </a:solidFill>
                  <a:latin typeface="Telegraf Bold"/>
                </a:rPr>
                <a:t>Πώς μπορείτε να συνεργάζεστε αποτελεσματικά στο διαδίκτυο με το Google Drive;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3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079485" y="2760783"/>
            <a:ext cx="6455915" cy="91178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380"/>
              </a:lnSpc>
            </a:pPr>
            <a:r>
              <a:rPr lang="en-US" sz="1700" spc="255" dirty="0">
                <a:solidFill>
                  <a:srgbClr val="000000"/>
                </a:solidFill>
                <a:latin typeface="Telegraf Bold"/>
              </a:rPr>
              <a:t>ΑΝΤΑΛΛ</a:t>
            </a:r>
            <a:r>
              <a:rPr lang="el-GR" sz="1700" spc="255" dirty="0">
                <a:solidFill>
                  <a:srgbClr val="000000"/>
                </a:solidFill>
                <a:latin typeface="Telegraf Bold"/>
              </a:rPr>
              <a:t>α</a:t>
            </a:r>
            <a:r>
              <a:rPr lang="en-US" sz="1700" spc="255" dirty="0">
                <a:solidFill>
                  <a:srgbClr val="000000"/>
                </a:solidFill>
                <a:latin typeface="Telegraf Bold"/>
              </a:rPr>
              <a:t>ΣΣΟΝΤΑΣ </a:t>
            </a:r>
            <a:r>
              <a:rPr lang="el-GR" sz="1700" spc="255" dirty="0">
                <a:solidFill>
                  <a:srgbClr val="000000"/>
                </a:solidFill>
                <a:latin typeface="Telegraf Bold"/>
              </a:rPr>
              <a:t>Ε</a:t>
            </a:r>
            <a:r>
              <a:rPr lang="en-US" sz="1700" spc="255" dirty="0">
                <a:solidFill>
                  <a:srgbClr val="000000"/>
                </a:solidFill>
                <a:latin typeface="Telegraf Bold"/>
              </a:rPr>
              <a:t>ΓΓΡΑΦ</a:t>
            </a:r>
            <a:r>
              <a:rPr lang="el-GR" sz="1700" spc="255" dirty="0">
                <a:solidFill>
                  <a:srgbClr val="000000"/>
                </a:solidFill>
                <a:latin typeface="Telegraf Bold"/>
              </a:rPr>
              <a:t>Α</a:t>
            </a:r>
            <a:r>
              <a:rPr lang="en-US" sz="1700" spc="255" dirty="0">
                <a:solidFill>
                  <a:srgbClr val="000000"/>
                </a:solidFill>
                <a:latin typeface="Telegraf Bold"/>
              </a:rPr>
              <a:t> ΜΕ </a:t>
            </a:r>
            <a:r>
              <a:rPr lang="el-GR" sz="1700" spc="255" dirty="0">
                <a:solidFill>
                  <a:srgbClr val="000000"/>
                </a:solidFill>
                <a:latin typeface="Telegraf Bold"/>
              </a:rPr>
              <a:t>Α</a:t>
            </a:r>
            <a:r>
              <a:rPr lang="en-US" sz="1700" spc="255" dirty="0">
                <a:solidFill>
                  <a:srgbClr val="000000"/>
                </a:solidFill>
                <a:latin typeface="Telegraf Bold"/>
              </a:rPr>
              <a:t>ΛΛΟΥΣ </a:t>
            </a:r>
          </a:p>
          <a:p>
            <a:pPr algn="ctr">
              <a:lnSpc>
                <a:spcPts val="2380"/>
              </a:lnSpc>
            </a:pPr>
            <a:r>
              <a:rPr lang="en-US" sz="1700" spc="255" dirty="0">
                <a:solidFill>
                  <a:srgbClr val="000000"/>
                </a:solidFill>
                <a:latin typeface="Telegraf Bold"/>
              </a:rPr>
              <a:t>ΧΡ</a:t>
            </a:r>
            <a:r>
              <a:rPr lang="el-GR" sz="1700" spc="255" dirty="0">
                <a:solidFill>
                  <a:srgbClr val="000000"/>
                </a:solidFill>
                <a:latin typeface="Telegraf Bold"/>
              </a:rPr>
              <a:t>Η</a:t>
            </a:r>
            <a:r>
              <a:rPr lang="en-US" sz="1700" spc="255" dirty="0">
                <a:solidFill>
                  <a:srgbClr val="000000"/>
                </a:solidFill>
                <a:latin typeface="Telegraf Bold"/>
              </a:rPr>
              <a:t>ΣΤΕΣ ΚΑΙ ΕΠΙΤΡ</a:t>
            </a:r>
            <a:r>
              <a:rPr lang="el-GR" sz="1700" spc="255" dirty="0">
                <a:solidFill>
                  <a:srgbClr val="000000"/>
                </a:solidFill>
                <a:latin typeface="Telegraf Bold"/>
              </a:rPr>
              <a:t>Ε</a:t>
            </a:r>
            <a:r>
              <a:rPr lang="en-US" sz="1700" spc="255" dirty="0">
                <a:solidFill>
                  <a:srgbClr val="000000"/>
                </a:solidFill>
                <a:latin typeface="Telegraf Bold"/>
              </a:rPr>
              <a:t>ΠΟΝΤΑΣ ΣΕ ΠΡΑΓΜΑΤΙΚ</a:t>
            </a:r>
            <a:r>
              <a:rPr lang="el-GR" sz="1700" spc="255" dirty="0">
                <a:solidFill>
                  <a:srgbClr val="000000"/>
                </a:solidFill>
                <a:latin typeface="Telegraf Bold"/>
              </a:rPr>
              <a:t>Ο</a:t>
            </a:r>
            <a:r>
              <a:rPr lang="en-US" sz="1700" spc="255" dirty="0">
                <a:solidFill>
                  <a:srgbClr val="000000"/>
                </a:solidFill>
                <a:latin typeface="Telegraf Bold"/>
              </a:rPr>
              <a:t> ΧΡ</a:t>
            </a:r>
            <a:r>
              <a:rPr lang="el-GR" sz="1700" spc="255" dirty="0">
                <a:solidFill>
                  <a:srgbClr val="000000"/>
                </a:solidFill>
                <a:latin typeface="Telegraf Bold"/>
              </a:rPr>
              <a:t>Ο</a:t>
            </a:r>
            <a:r>
              <a:rPr lang="en-US" sz="1700" spc="255" dirty="0">
                <a:solidFill>
                  <a:srgbClr val="000000"/>
                </a:solidFill>
                <a:latin typeface="Telegraf Bold"/>
              </a:rPr>
              <a:t>ΝΟ </a:t>
            </a:r>
            <a:r>
              <a:rPr lang="el-GR" sz="1700" spc="255" dirty="0">
                <a:solidFill>
                  <a:srgbClr val="000000"/>
                </a:solidFill>
                <a:latin typeface="Telegraf Bold"/>
              </a:rPr>
              <a:t> ΤΗΝ ΤΡΟΠΟΠΟΙΗΣΗ ΣΕ ΑΥΤΑ</a:t>
            </a:r>
            <a:endParaRPr lang="en-US" sz="1700" spc="255" dirty="0">
              <a:solidFill>
                <a:srgbClr val="000000"/>
              </a:solidFill>
              <a:latin typeface="Telegraf Bold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0158017" y="4429790"/>
            <a:ext cx="6050373" cy="309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ΜΕ ΤΗΝ ΑΠΟΣΤΟΛ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Η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E-MAIL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328288" y="5739041"/>
            <a:ext cx="5959727" cy="6496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ΜΕ ΤΗΝ ΑΝ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ΡΤΗΣΗ ΦΩΤΟΓΡΑΦΙ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Ω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Ν ΣΤΑ ΚΟΙΝΩΝΙΚ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Α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 Δ</a:t>
            </a:r>
            <a:r>
              <a:rPr lang="el-GR" sz="1800" spc="270" dirty="0">
                <a:solidFill>
                  <a:srgbClr val="000000"/>
                </a:solidFill>
                <a:latin typeface="Telegraf Ultra-Bold"/>
              </a:rPr>
              <a:t>Ι</a:t>
            </a:r>
            <a:r>
              <a:rPr lang="en-US" sz="1800" spc="270" dirty="0">
                <a:solidFill>
                  <a:srgbClr val="000000"/>
                </a:solidFill>
                <a:latin typeface="Telegraf Ultra-Bold"/>
              </a:rPr>
              <a:t>ΚΤΥΑ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54409" y="7206060"/>
            <a:ext cx="5907485" cy="32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Ultra-Bold"/>
              </a:rPr>
              <a:t>ΔΕΝ ΞΕΡΩ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2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7026671" y="9025671"/>
            <a:ext cx="465258" cy="465258"/>
          </a:xfrm>
          <a:custGeom>
            <a:avLst/>
            <a:gdLst/>
            <a:ahLst/>
            <a:cxnLst/>
            <a:rect l="l" t="t" r="r" b="b"/>
            <a:pathLst>
              <a:path w="465258" h="465258">
                <a:moveTo>
                  <a:pt x="0" y="0"/>
                </a:moveTo>
                <a:lnTo>
                  <a:pt x="465258" y="0"/>
                </a:lnTo>
                <a:lnTo>
                  <a:pt x="465258" y="465258"/>
                </a:lnTo>
                <a:lnTo>
                  <a:pt x="0" y="465258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CY"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7965918" cy="10287000"/>
          </a:xfrm>
          <a:prstGeom prst="rect">
            <a:avLst/>
          </a:prstGeom>
          <a:solidFill>
            <a:srgbClr val="FFFFFF"/>
          </a:solidFill>
        </p:spPr>
        <p:txBody>
          <a:bodyPr/>
          <a:lstStyle/>
          <a:p>
            <a:endParaRPr lang="en-CY"/>
          </a:p>
        </p:txBody>
      </p:sp>
      <p:grpSp>
        <p:nvGrpSpPr>
          <p:cNvPr id="4" name="Group 4"/>
          <p:cNvGrpSpPr/>
          <p:nvPr/>
        </p:nvGrpSpPr>
        <p:grpSpPr>
          <a:xfrm>
            <a:off x="9278076" y="5561685"/>
            <a:ext cx="7425139" cy="964078"/>
            <a:chOff x="0" y="0"/>
            <a:chExt cx="9900186" cy="1285437"/>
          </a:xfrm>
        </p:grpSpPr>
        <p:grpSp>
          <p:nvGrpSpPr>
            <p:cNvPr id="5" name="Group 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7" name="Group 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8" name="Freeform 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9" name="Group 9"/>
          <p:cNvGrpSpPr/>
          <p:nvPr/>
        </p:nvGrpSpPr>
        <p:grpSpPr>
          <a:xfrm>
            <a:off x="9278076" y="2750725"/>
            <a:ext cx="7425139" cy="964078"/>
            <a:chOff x="0" y="0"/>
            <a:chExt cx="9900186" cy="1285437"/>
          </a:xfrm>
        </p:grpSpPr>
        <p:grpSp>
          <p:nvGrpSpPr>
            <p:cNvPr id="10" name="Group 10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2" name="Group 12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4" name="Group 14"/>
          <p:cNvGrpSpPr/>
          <p:nvPr/>
        </p:nvGrpSpPr>
        <p:grpSpPr>
          <a:xfrm>
            <a:off x="9278076" y="4142238"/>
            <a:ext cx="7425139" cy="964078"/>
            <a:chOff x="0" y="0"/>
            <a:chExt cx="9900186" cy="1285437"/>
          </a:xfrm>
        </p:grpSpPr>
        <p:grpSp>
          <p:nvGrpSpPr>
            <p:cNvPr id="15" name="Group 15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19" name="Group 19"/>
          <p:cNvGrpSpPr/>
          <p:nvPr/>
        </p:nvGrpSpPr>
        <p:grpSpPr>
          <a:xfrm>
            <a:off x="9411021" y="2859266"/>
            <a:ext cx="746996" cy="746996"/>
            <a:chOff x="0" y="0"/>
            <a:chExt cx="6350000" cy="6350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411021" y="4250779"/>
            <a:ext cx="746996" cy="746996"/>
            <a:chOff x="0" y="0"/>
            <a:chExt cx="6350000" cy="635000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9411021" y="5670225"/>
            <a:ext cx="746996" cy="746996"/>
            <a:chOff x="0" y="0"/>
            <a:chExt cx="6350000" cy="63500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289054" y="3260751"/>
            <a:ext cx="5387810" cy="5284280"/>
            <a:chOff x="0" y="0"/>
            <a:chExt cx="7183746" cy="7045707"/>
          </a:xfrm>
        </p:grpSpPr>
        <p:sp>
          <p:nvSpPr>
            <p:cNvPr id="26" name="TextBox 26"/>
            <p:cNvSpPr txBox="1"/>
            <p:nvPr/>
          </p:nvSpPr>
          <p:spPr>
            <a:xfrm>
              <a:off x="0" y="925492"/>
              <a:ext cx="7183746" cy="612021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000"/>
                </a:lnSpc>
              </a:pPr>
              <a:r>
                <a:rPr lang="en-US" sz="4800">
                  <a:solidFill>
                    <a:srgbClr val="000000"/>
                  </a:solidFill>
                  <a:latin typeface="Telegraf Bold"/>
                </a:rPr>
                <a:t>Πόσος αποθηκευτικός χώρος προσφέρεται γενικά δωρεάν στους χρήστες του Google Drive;</a:t>
              </a: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7183746" cy="41906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520"/>
                </a:lnSpc>
                <a:spcBef>
                  <a:spcPct val="0"/>
                </a:spcBef>
              </a:pPr>
              <a:r>
                <a:rPr lang="en-US" sz="1800" spc="270">
                  <a:solidFill>
                    <a:srgbClr val="000000"/>
                  </a:solidFill>
                  <a:latin typeface="Telegraf Ultra-Bold"/>
                </a:rPr>
                <a:t>ΕΡΩΤΗΣΗ 4</a:t>
              </a:r>
            </a:p>
          </p:txBody>
        </p:sp>
      </p:grpSp>
      <p:sp>
        <p:nvSpPr>
          <p:cNvPr id="28" name="TextBox 28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489554" y="298334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A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9489554" y="4374861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B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9489554" y="5794308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C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0158017" y="3038277"/>
            <a:ext cx="6300269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Bold"/>
              </a:rPr>
              <a:t>5GB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0229461" y="4423299"/>
            <a:ext cx="6050373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15GB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0328288" y="5849237"/>
            <a:ext cx="5959727" cy="3352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  <a:spcBef>
                <a:spcPct val="0"/>
              </a:spcBef>
            </a:pPr>
            <a:r>
              <a:rPr lang="en-US" sz="1800" spc="270">
                <a:solidFill>
                  <a:srgbClr val="000000"/>
                </a:solidFill>
                <a:latin typeface="Telegraf Ultra-Bold"/>
              </a:rPr>
              <a:t>50GB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9330318" y="6954387"/>
            <a:ext cx="7425139" cy="964078"/>
            <a:chOff x="0" y="0"/>
            <a:chExt cx="9900186" cy="1285437"/>
          </a:xfrm>
        </p:grpSpPr>
        <p:grpSp>
          <p:nvGrpSpPr>
            <p:cNvPr id="36" name="Group 36"/>
            <p:cNvGrpSpPr/>
            <p:nvPr/>
          </p:nvGrpSpPr>
          <p:grpSpPr>
            <a:xfrm rot="-5400000">
              <a:off x="7053441" y="-1561308"/>
              <a:ext cx="1285437" cy="4408053"/>
              <a:chOff x="0" y="0"/>
              <a:chExt cx="2354580" cy="8074386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2353310" cy="8074386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8074386">
                    <a:moveTo>
                      <a:pt x="784860" y="8007076"/>
                    </a:moveTo>
                    <a:cubicBezTo>
                      <a:pt x="905510" y="8047717"/>
                      <a:pt x="1042670" y="8074386"/>
                      <a:pt x="1177290" y="8074386"/>
                    </a:cubicBezTo>
                    <a:cubicBezTo>
                      <a:pt x="1311910" y="8074386"/>
                      <a:pt x="1441450" y="8051526"/>
                      <a:pt x="1560830" y="8010886"/>
                    </a:cubicBezTo>
                    <a:cubicBezTo>
                      <a:pt x="1563370" y="8009617"/>
                      <a:pt x="1565910" y="8009617"/>
                      <a:pt x="1568450" y="8008346"/>
                    </a:cubicBezTo>
                    <a:cubicBezTo>
                      <a:pt x="2016760" y="7845786"/>
                      <a:pt x="2346960" y="7416526"/>
                      <a:pt x="2353310" y="689886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6893585"/>
                    </a:lnTo>
                    <a:cubicBezTo>
                      <a:pt x="6350" y="7419067"/>
                      <a:pt x="331470" y="7848326"/>
                      <a:pt x="784860" y="8007076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 rot="5400000">
              <a:off x="2651019" y="-2651019"/>
              <a:ext cx="1285437" cy="6587474"/>
              <a:chOff x="0" y="0"/>
              <a:chExt cx="2354580" cy="12066509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2353310" cy="12066509"/>
              </a:xfrm>
              <a:custGeom>
                <a:avLst/>
                <a:gdLst/>
                <a:ahLst/>
                <a:cxnLst/>
                <a:rect l="l" t="t" r="r" b="b"/>
                <a:pathLst>
                  <a:path w="2353310" h="12066509">
                    <a:moveTo>
                      <a:pt x="784860" y="11999199"/>
                    </a:moveTo>
                    <a:cubicBezTo>
                      <a:pt x="905510" y="12039840"/>
                      <a:pt x="1042670" y="12066509"/>
                      <a:pt x="1177290" y="12066509"/>
                    </a:cubicBezTo>
                    <a:cubicBezTo>
                      <a:pt x="1311910" y="12066509"/>
                      <a:pt x="1441450" y="12043649"/>
                      <a:pt x="1560830" y="12003009"/>
                    </a:cubicBezTo>
                    <a:cubicBezTo>
                      <a:pt x="1563370" y="12001740"/>
                      <a:pt x="1565910" y="12001740"/>
                      <a:pt x="1568450" y="12000470"/>
                    </a:cubicBezTo>
                    <a:cubicBezTo>
                      <a:pt x="2016760" y="11837909"/>
                      <a:pt x="2346960" y="11408649"/>
                      <a:pt x="2353310" y="10878700"/>
                    </a:cubicBezTo>
                    <a:lnTo>
                      <a:pt x="2353310" y="0"/>
                    </a:lnTo>
                    <a:lnTo>
                      <a:pt x="0" y="0"/>
                    </a:lnTo>
                    <a:lnTo>
                      <a:pt x="0" y="10870354"/>
                    </a:lnTo>
                    <a:cubicBezTo>
                      <a:pt x="6350" y="11411190"/>
                      <a:pt x="331470" y="11840449"/>
                      <a:pt x="784860" y="11999199"/>
                    </a:cubicBez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/>
              <a:lstStyle/>
              <a:p>
                <a:endParaRPr lang="en-CY"/>
              </a:p>
            </p:txBody>
          </p:sp>
        </p:grpSp>
      </p:grpSp>
      <p:grpSp>
        <p:nvGrpSpPr>
          <p:cNvPr id="40" name="Group 40"/>
          <p:cNvGrpSpPr/>
          <p:nvPr/>
        </p:nvGrpSpPr>
        <p:grpSpPr>
          <a:xfrm>
            <a:off x="9463263" y="7062928"/>
            <a:ext cx="746996" cy="746996"/>
            <a:chOff x="0" y="0"/>
            <a:chExt cx="6350000" cy="635000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CE0B3D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2" name="TextBox 42"/>
          <p:cNvSpPr txBox="1"/>
          <p:nvPr/>
        </p:nvSpPr>
        <p:spPr>
          <a:xfrm>
            <a:off x="9541795" y="7187010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D</a:t>
            </a:r>
          </a:p>
        </p:txBody>
      </p:sp>
      <p:sp>
        <p:nvSpPr>
          <p:cNvPr id="43" name="TextBox 43"/>
          <p:cNvSpPr txBox="1"/>
          <p:nvPr/>
        </p:nvSpPr>
        <p:spPr>
          <a:xfrm>
            <a:off x="10300905" y="7252642"/>
            <a:ext cx="5907485" cy="323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97"/>
              </a:lnSpc>
              <a:spcBef>
                <a:spcPct val="0"/>
              </a:spcBef>
            </a:pPr>
            <a:r>
              <a:rPr lang="en-US" sz="1784" spc="267">
                <a:solidFill>
                  <a:srgbClr val="000000"/>
                </a:solidFill>
                <a:latin typeface="Telegraf Bold"/>
              </a:rPr>
              <a:t>100GB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9E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61645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ΑΠΑΝΤΗΣΕΙΣ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3042888" y="798920"/>
            <a:ext cx="4216412" cy="2674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spc="210">
                <a:solidFill>
                  <a:srgbClr val="FFFFFF"/>
                </a:solidFill>
                <a:latin typeface="Telegraf Ultra-Bold"/>
              </a:rPr>
              <a:t>ΏΡΑ ΓΙΑ ΚΟΥΊΖ</a:t>
            </a:r>
          </a:p>
        </p:txBody>
      </p:sp>
      <p:grpSp>
        <p:nvGrpSpPr>
          <p:cNvPr id="4" name="Group 4"/>
          <p:cNvGrpSpPr/>
          <p:nvPr/>
        </p:nvGrpSpPr>
        <p:grpSpPr>
          <a:xfrm rot="-5400000">
            <a:off x="5497746" y="3315753"/>
            <a:ext cx="873730" cy="1459727"/>
            <a:chOff x="0" y="0"/>
            <a:chExt cx="2354580" cy="393376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53310" cy="3933762"/>
            </a:xfrm>
            <a:custGeom>
              <a:avLst/>
              <a:gdLst/>
              <a:ahLst/>
              <a:cxnLst/>
              <a:rect l="l" t="t" r="r" b="b"/>
              <a:pathLst>
                <a:path w="2353310" h="3933762">
                  <a:moveTo>
                    <a:pt x="784860" y="3866452"/>
                  </a:moveTo>
                  <a:cubicBezTo>
                    <a:pt x="905510" y="3907092"/>
                    <a:pt x="1042670" y="3933762"/>
                    <a:pt x="1177290" y="3933762"/>
                  </a:cubicBezTo>
                  <a:cubicBezTo>
                    <a:pt x="1311910" y="3933762"/>
                    <a:pt x="1441450" y="3910902"/>
                    <a:pt x="1560830" y="3870262"/>
                  </a:cubicBezTo>
                  <a:cubicBezTo>
                    <a:pt x="1563370" y="3868992"/>
                    <a:pt x="1565910" y="3868992"/>
                    <a:pt x="1568450" y="3867722"/>
                  </a:cubicBezTo>
                  <a:cubicBezTo>
                    <a:pt x="2016760" y="3705162"/>
                    <a:pt x="2346960" y="3275902"/>
                    <a:pt x="2353310" y="277097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768886"/>
                  </a:lnTo>
                  <a:cubicBezTo>
                    <a:pt x="6350" y="3278442"/>
                    <a:pt x="331470" y="3707702"/>
                    <a:pt x="784860" y="386645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6" name="Group 6"/>
          <p:cNvGrpSpPr/>
          <p:nvPr/>
        </p:nvGrpSpPr>
        <p:grpSpPr>
          <a:xfrm rot="-5400000">
            <a:off x="5497746" y="3244441"/>
            <a:ext cx="873730" cy="1459727"/>
            <a:chOff x="0" y="0"/>
            <a:chExt cx="2354580" cy="393376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53310" cy="3933762"/>
            </a:xfrm>
            <a:custGeom>
              <a:avLst/>
              <a:gdLst/>
              <a:ahLst/>
              <a:cxnLst/>
              <a:rect l="l" t="t" r="r" b="b"/>
              <a:pathLst>
                <a:path w="2353310" h="3933762">
                  <a:moveTo>
                    <a:pt x="784860" y="3866452"/>
                  </a:moveTo>
                  <a:cubicBezTo>
                    <a:pt x="905510" y="3907092"/>
                    <a:pt x="1042670" y="3933762"/>
                    <a:pt x="1177290" y="3933762"/>
                  </a:cubicBezTo>
                  <a:cubicBezTo>
                    <a:pt x="1311910" y="3933762"/>
                    <a:pt x="1441450" y="3910902"/>
                    <a:pt x="1560830" y="3870262"/>
                  </a:cubicBezTo>
                  <a:cubicBezTo>
                    <a:pt x="1563370" y="3868992"/>
                    <a:pt x="1565910" y="3868992"/>
                    <a:pt x="1568450" y="3867722"/>
                  </a:cubicBezTo>
                  <a:cubicBezTo>
                    <a:pt x="2016760" y="3705162"/>
                    <a:pt x="2346960" y="3275902"/>
                    <a:pt x="2353310" y="277097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768886"/>
                  </a:lnTo>
                  <a:cubicBezTo>
                    <a:pt x="6350" y="3278442"/>
                    <a:pt x="331470" y="3707702"/>
                    <a:pt x="784860" y="386645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8" name="Group 8"/>
          <p:cNvGrpSpPr/>
          <p:nvPr/>
        </p:nvGrpSpPr>
        <p:grpSpPr>
          <a:xfrm rot="5400000">
            <a:off x="3073911" y="1530140"/>
            <a:ext cx="964078" cy="4940606"/>
            <a:chOff x="0" y="0"/>
            <a:chExt cx="2354580" cy="1206650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0" name="Group 10"/>
          <p:cNvGrpSpPr/>
          <p:nvPr/>
        </p:nvGrpSpPr>
        <p:grpSpPr>
          <a:xfrm rot="5400000">
            <a:off x="3073911" y="1368215"/>
            <a:ext cx="964078" cy="4940606"/>
            <a:chOff x="0" y="0"/>
            <a:chExt cx="2354580" cy="12066509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2" name="Group 12"/>
          <p:cNvGrpSpPr/>
          <p:nvPr/>
        </p:nvGrpSpPr>
        <p:grpSpPr>
          <a:xfrm rot="-5400000">
            <a:off x="5497746" y="3047072"/>
            <a:ext cx="873730" cy="1459727"/>
            <a:chOff x="0" y="0"/>
            <a:chExt cx="2354580" cy="393376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353310" cy="3933762"/>
            </a:xfrm>
            <a:custGeom>
              <a:avLst/>
              <a:gdLst/>
              <a:ahLst/>
              <a:cxnLst/>
              <a:rect l="l" t="t" r="r" b="b"/>
              <a:pathLst>
                <a:path w="2353310" h="3933762">
                  <a:moveTo>
                    <a:pt x="784860" y="3866452"/>
                  </a:moveTo>
                  <a:cubicBezTo>
                    <a:pt x="905510" y="3907092"/>
                    <a:pt x="1042670" y="3933762"/>
                    <a:pt x="1177290" y="3933762"/>
                  </a:cubicBezTo>
                  <a:cubicBezTo>
                    <a:pt x="1311910" y="3933762"/>
                    <a:pt x="1441450" y="3910902"/>
                    <a:pt x="1560830" y="3870262"/>
                  </a:cubicBezTo>
                  <a:cubicBezTo>
                    <a:pt x="1563370" y="3868992"/>
                    <a:pt x="1565910" y="3868992"/>
                    <a:pt x="1568450" y="3867722"/>
                  </a:cubicBezTo>
                  <a:cubicBezTo>
                    <a:pt x="2016760" y="3705162"/>
                    <a:pt x="2346960" y="3275902"/>
                    <a:pt x="2353310" y="277097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768886"/>
                  </a:lnTo>
                  <a:cubicBezTo>
                    <a:pt x="6350" y="3278442"/>
                    <a:pt x="331470" y="3707702"/>
                    <a:pt x="784860" y="3866452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4" name="Group 14"/>
          <p:cNvGrpSpPr/>
          <p:nvPr/>
        </p:nvGrpSpPr>
        <p:grpSpPr>
          <a:xfrm rot="5400000">
            <a:off x="3073911" y="1339640"/>
            <a:ext cx="964078" cy="4940606"/>
            <a:chOff x="0" y="0"/>
            <a:chExt cx="2354580" cy="12066509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218592" y="3518404"/>
            <a:ext cx="746996" cy="746996"/>
            <a:chOff x="0" y="0"/>
            <a:chExt cx="6350000" cy="63500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297125" y="3642487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2</a:t>
            </a:r>
          </a:p>
        </p:txBody>
      </p:sp>
      <p:grpSp>
        <p:nvGrpSpPr>
          <p:cNvPr id="19" name="Group 19"/>
          <p:cNvGrpSpPr/>
          <p:nvPr/>
        </p:nvGrpSpPr>
        <p:grpSpPr>
          <a:xfrm rot="-5400000">
            <a:off x="7469163" y="-339091"/>
            <a:ext cx="921510" cy="5526136"/>
            <a:chOff x="0" y="0"/>
            <a:chExt cx="2354580" cy="14120003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2353310" cy="14120003"/>
            </a:xfrm>
            <a:custGeom>
              <a:avLst/>
              <a:gdLst/>
              <a:ahLst/>
              <a:cxnLst/>
              <a:rect l="l" t="t" r="r" b="b"/>
              <a:pathLst>
                <a:path w="2353310" h="14120003">
                  <a:moveTo>
                    <a:pt x="784860" y="14052693"/>
                  </a:moveTo>
                  <a:cubicBezTo>
                    <a:pt x="905510" y="14093332"/>
                    <a:pt x="1042670" y="14120003"/>
                    <a:pt x="1177290" y="14120003"/>
                  </a:cubicBezTo>
                  <a:cubicBezTo>
                    <a:pt x="1311910" y="14120003"/>
                    <a:pt x="1441450" y="14097143"/>
                    <a:pt x="1560830" y="14056503"/>
                  </a:cubicBezTo>
                  <a:cubicBezTo>
                    <a:pt x="1563370" y="14055232"/>
                    <a:pt x="1565910" y="14055232"/>
                    <a:pt x="1568450" y="14053962"/>
                  </a:cubicBezTo>
                  <a:cubicBezTo>
                    <a:pt x="2016760" y="13891403"/>
                    <a:pt x="2346960" y="13462143"/>
                    <a:pt x="2353310" y="1292587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2915950"/>
                  </a:lnTo>
                  <a:cubicBezTo>
                    <a:pt x="6350" y="13464682"/>
                    <a:pt x="331470" y="13893943"/>
                    <a:pt x="784860" y="14052693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1" name="Group 21"/>
          <p:cNvGrpSpPr/>
          <p:nvPr/>
        </p:nvGrpSpPr>
        <p:grpSpPr>
          <a:xfrm rot="-5400000">
            <a:off x="8447269" y="-1392412"/>
            <a:ext cx="921510" cy="7482351"/>
            <a:chOff x="0" y="0"/>
            <a:chExt cx="2354580" cy="14448877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2353310" cy="14448878"/>
            </a:xfrm>
            <a:custGeom>
              <a:avLst/>
              <a:gdLst/>
              <a:ahLst/>
              <a:cxnLst/>
              <a:rect l="l" t="t" r="r" b="b"/>
              <a:pathLst>
                <a:path w="2353310" h="14448878">
                  <a:moveTo>
                    <a:pt x="784860" y="14381567"/>
                  </a:moveTo>
                  <a:cubicBezTo>
                    <a:pt x="905510" y="14422208"/>
                    <a:pt x="1042670" y="14448878"/>
                    <a:pt x="1177290" y="14448878"/>
                  </a:cubicBezTo>
                  <a:cubicBezTo>
                    <a:pt x="1311910" y="14448878"/>
                    <a:pt x="1441450" y="14426017"/>
                    <a:pt x="1560830" y="14385378"/>
                  </a:cubicBezTo>
                  <a:cubicBezTo>
                    <a:pt x="1563370" y="14384108"/>
                    <a:pt x="1565910" y="14384108"/>
                    <a:pt x="1568450" y="14382838"/>
                  </a:cubicBezTo>
                  <a:cubicBezTo>
                    <a:pt x="2016760" y="14220278"/>
                    <a:pt x="2346960" y="13791017"/>
                    <a:pt x="2353310" y="1325373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3243559"/>
                  </a:lnTo>
                  <a:cubicBezTo>
                    <a:pt x="6350" y="13793558"/>
                    <a:pt x="331470" y="14222817"/>
                    <a:pt x="784860" y="1438156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3" name="Group 23"/>
          <p:cNvGrpSpPr/>
          <p:nvPr/>
        </p:nvGrpSpPr>
        <p:grpSpPr>
          <a:xfrm rot="5400000">
            <a:off x="3036014" y="-67610"/>
            <a:ext cx="964078" cy="4940606"/>
            <a:chOff x="0" y="0"/>
            <a:chExt cx="2354580" cy="12066509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5" name="Group 25"/>
          <p:cNvGrpSpPr/>
          <p:nvPr/>
        </p:nvGrpSpPr>
        <p:grpSpPr>
          <a:xfrm rot="5400000">
            <a:off x="3036014" y="-229535"/>
            <a:ext cx="964078" cy="4940606"/>
            <a:chOff x="0" y="0"/>
            <a:chExt cx="2354580" cy="12066509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7" name="Group 27"/>
          <p:cNvGrpSpPr/>
          <p:nvPr/>
        </p:nvGrpSpPr>
        <p:grpSpPr>
          <a:xfrm rot="-5400000">
            <a:off x="8523471" y="-1676775"/>
            <a:ext cx="921510" cy="7634753"/>
            <a:chOff x="0" y="0"/>
            <a:chExt cx="2354580" cy="14448877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2353310" cy="14448878"/>
            </a:xfrm>
            <a:custGeom>
              <a:avLst/>
              <a:gdLst/>
              <a:ahLst/>
              <a:cxnLst/>
              <a:rect l="l" t="t" r="r" b="b"/>
              <a:pathLst>
                <a:path w="2353310" h="14448878">
                  <a:moveTo>
                    <a:pt x="784860" y="14381567"/>
                  </a:moveTo>
                  <a:cubicBezTo>
                    <a:pt x="905510" y="14422208"/>
                    <a:pt x="1042670" y="14448878"/>
                    <a:pt x="1177290" y="14448878"/>
                  </a:cubicBezTo>
                  <a:cubicBezTo>
                    <a:pt x="1311910" y="14448878"/>
                    <a:pt x="1441450" y="14426017"/>
                    <a:pt x="1560830" y="14385378"/>
                  </a:cubicBezTo>
                  <a:cubicBezTo>
                    <a:pt x="1563370" y="14384108"/>
                    <a:pt x="1565910" y="14384108"/>
                    <a:pt x="1568450" y="14382838"/>
                  </a:cubicBezTo>
                  <a:cubicBezTo>
                    <a:pt x="2016760" y="14220278"/>
                    <a:pt x="2346960" y="13791017"/>
                    <a:pt x="2353310" y="1325373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3243559"/>
                  </a:lnTo>
                  <a:cubicBezTo>
                    <a:pt x="6350" y="13793558"/>
                    <a:pt x="331470" y="14222817"/>
                    <a:pt x="784860" y="14381567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29" name="Group 29"/>
          <p:cNvGrpSpPr/>
          <p:nvPr/>
        </p:nvGrpSpPr>
        <p:grpSpPr>
          <a:xfrm rot="5400000">
            <a:off x="3036014" y="-304247"/>
            <a:ext cx="964078" cy="4940606"/>
            <a:chOff x="0" y="0"/>
            <a:chExt cx="2354580" cy="12066509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180695" y="1920655"/>
            <a:ext cx="746996" cy="746996"/>
            <a:chOff x="0" y="0"/>
            <a:chExt cx="6350000" cy="635000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33" name="TextBox 33"/>
          <p:cNvSpPr txBox="1"/>
          <p:nvPr/>
        </p:nvSpPr>
        <p:spPr>
          <a:xfrm>
            <a:off x="1259227" y="2044737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1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2242597" y="1971069"/>
            <a:ext cx="14150845" cy="5449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4268"/>
              </a:lnSpc>
              <a:spcBef>
                <a:spcPct val="0"/>
              </a:spcBef>
            </a:pP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Δημιουργ</a:t>
            </a:r>
            <a:r>
              <a:rPr lang="el-GR" sz="3414" dirty="0">
                <a:solidFill>
                  <a:srgbClr val="000000"/>
                </a:solidFill>
                <a:latin typeface="Telegraf Bold"/>
              </a:rPr>
              <a:t>ία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επα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γγελμ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ατικ</a:t>
            </a:r>
            <a:r>
              <a:rPr lang="el-GR" sz="3414" dirty="0" err="1">
                <a:solidFill>
                  <a:srgbClr val="000000"/>
                </a:solidFill>
                <a:latin typeface="Telegraf Bold"/>
              </a:rPr>
              <a:t>ών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πα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ρουσιάσ</a:t>
            </a:r>
            <a:r>
              <a:rPr lang="el-GR" sz="3414" dirty="0" err="1">
                <a:solidFill>
                  <a:srgbClr val="000000"/>
                </a:solidFill>
                <a:latin typeface="Telegraf Bold"/>
              </a:rPr>
              <a:t>εων</a:t>
            </a:r>
            <a:r>
              <a:rPr lang="el-GR" sz="3414" dirty="0">
                <a:solidFill>
                  <a:srgbClr val="000000"/>
                </a:solidFill>
                <a:latin typeface="Telegraf Bold"/>
              </a:rPr>
              <a:t>.</a:t>
            </a:r>
            <a:endParaRPr lang="en-US" sz="3414" dirty="0">
              <a:solidFill>
                <a:srgbClr val="000000"/>
              </a:solidFill>
              <a:latin typeface="Telegraf Bold"/>
            </a:endParaRPr>
          </a:p>
        </p:txBody>
      </p:sp>
      <p:grpSp>
        <p:nvGrpSpPr>
          <p:cNvPr id="35" name="Group 35"/>
          <p:cNvGrpSpPr/>
          <p:nvPr/>
        </p:nvGrpSpPr>
        <p:grpSpPr>
          <a:xfrm rot="-5400000">
            <a:off x="5473855" y="6544185"/>
            <a:ext cx="921510" cy="1459727"/>
            <a:chOff x="0" y="0"/>
            <a:chExt cx="2354580" cy="3729794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2353310" cy="3729794"/>
            </a:xfrm>
            <a:custGeom>
              <a:avLst/>
              <a:gdLst/>
              <a:ahLst/>
              <a:cxnLst/>
              <a:rect l="l" t="t" r="r" b="b"/>
              <a:pathLst>
                <a:path w="2353310" h="3729794">
                  <a:moveTo>
                    <a:pt x="784860" y="3662484"/>
                  </a:moveTo>
                  <a:cubicBezTo>
                    <a:pt x="905510" y="3703124"/>
                    <a:pt x="1042670" y="3729794"/>
                    <a:pt x="1177290" y="3729794"/>
                  </a:cubicBezTo>
                  <a:cubicBezTo>
                    <a:pt x="1311910" y="3729794"/>
                    <a:pt x="1441450" y="3706934"/>
                    <a:pt x="1560830" y="3666294"/>
                  </a:cubicBezTo>
                  <a:cubicBezTo>
                    <a:pt x="1563370" y="3665024"/>
                    <a:pt x="1565910" y="3665024"/>
                    <a:pt x="1568450" y="3663754"/>
                  </a:cubicBezTo>
                  <a:cubicBezTo>
                    <a:pt x="2016760" y="3501194"/>
                    <a:pt x="2346960" y="3071934"/>
                    <a:pt x="2353310" y="256763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565703"/>
                  </a:lnTo>
                  <a:cubicBezTo>
                    <a:pt x="6350" y="3074474"/>
                    <a:pt x="331470" y="3503734"/>
                    <a:pt x="784860" y="366248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7" name="Group 37"/>
          <p:cNvGrpSpPr/>
          <p:nvPr/>
        </p:nvGrpSpPr>
        <p:grpSpPr>
          <a:xfrm rot="-5400000">
            <a:off x="5473855" y="6468972"/>
            <a:ext cx="921510" cy="1459727"/>
            <a:chOff x="0" y="0"/>
            <a:chExt cx="2354580" cy="3729794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2353310" cy="3729794"/>
            </a:xfrm>
            <a:custGeom>
              <a:avLst/>
              <a:gdLst/>
              <a:ahLst/>
              <a:cxnLst/>
              <a:rect l="l" t="t" r="r" b="b"/>
              <a:pathLst>
                <a:path w="2353310" h="3729794">
                  <a:moveTo>
                    <a:pt x="784860" y="3662484"/>
                  </a:moveTo>
                  <a:cubicBezTo>
                    <a:pt x="905510" y="3703124"/>
                    <a:pt x="1042670" y="3729794"/>
                    <a:pt x="1177290" y="3729794"/>
                  </a:cubicBezTo>
                  <a:cubicBezTo>
                    <a:pt x="1311910" y="3729794"/>
                    <a:pt x="1441450" y="3706934"/>
                    <a:pt x="1560830" y="3666294"/>
                  </a:cubicBezTo>
                  <a:cubicBezTo>
                    <a:pt x="1563370" y="3665024"/>
                    <a:pt x="1565910" y="3665024"/>
                    <a:pt x="1568450" y="3663754"/>
                  </a:cubicBezTo>
                  <a:cubicBezTo>
                    <a:pt x="2016760" y="3501194"/>
                    <a:pt x="2346960" y="3071934"/>
                    <a:pt x="2353310" y="256763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565703"/>
                  </a:lnTo>
                  <a:cubicBezTo>
                    <a:pt x="6350" y="3074474"/>
                    <a:pt x="331470" y="3503734"/>
                    <a:pt x="784860" y="366248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39" name="Group 39"/>
          <p:cNvGrpSpPr/>
          <p:nvPr/>
        </p:nvGrpSpPr>
        <p:grpSpPr>
          <a:xfrm rot="5400000">
            <a:off x="3073911" y="4782462"/>
            <a:ext cx="964078" cy="4940606"/>
            <a:chOff x="0" y="0"/>
            <a:chExt cx="2354580" cy="12066509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1" name="Group 41"/>
          <p:cNvGrpSpPr/>
          <p:nvPr/>
        </p:nvGrpSpPr>
        <p:grpSpPr>
          <a:xfrm rot="5400000">
            <a:off x="3073911" y="4620537"/>
            <a:ext cx="964078" cy="4940606"/>
            <a:chOff x="0" y="0"/>
            <a:chExt cx="2354580" cy="12066509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3" name="Group 43"/>
          <p:cNvGrpSpPr/>
          <p:nvPr/>
        </p:nvGrpSpPr>
        <p:grpSpPr>
          <a:xfrm rot="-5400000">
            <a:off x="5473855" y="6260810"/>
            <a:ext cx="921510" cy="1459727"/>
            <a:chOff x="0" y="0"/>
            <a:chExt cx="2354580" cy="3729794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353310" cy="3729794"/>
            </a:xfrm>
            <a:custGeom>
              <a:avLst/>
              <a:gdLst/>
              <a:ahLst/>
              <a:cxnLst/>
              <a:rect l="l" t="t" r="r" b="b"/>
              <a:pathLst>
                <a:path w="2353310" h="3729794">
                  <a:moveTo>
                    <a:pt x="784860" y="3662484"/>
                  </a:moveTo>
                  <a:cubicBezTo>
                    <a:pt x="905510" y="3703124"/>
                    <a:pt x="1042670" y="3729794"/>
                    <a:pt x="1177290" y="3729794"/>
                  </a:cubicBezTo>
                  <a:cubicBezTo>
                    <a:pt x="1311910" y="3729794"/>
                    <a:pt x="1441450" y="3706934"/>
                    <a:pt x="1560830" y="3666294"/>
                  </a:cubicBezTo>
                  <a:cubicBezTo>
                    <a:pt x="1563370" y="3665024"/>
                    <a:pt x="1565910" y="3665024"/>
                    <a:pt x="1568450" y="3663754"/>
                  </a:cubicBezTo>
                  <a:cubicBezTo>
                    <a:pt x="2016760" y="3501194"/>
                    <a:pt x="2346960" y="3071934"/>
                    <a:pt x="2353310" y="2567635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565703"/>
                  </a:lnTo>
                  <a:cubicBezTo>
                    <a:pt x="6350" y="3074474"/>
                    <a:pt x="331470" y="3503734"/>
                    <a:pt x="784860" y="3662484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45" name="Group 45"/>
          <p:cNvGrpSpPr/>
          <p:nvPr/>
        </p:nvGrpSpPr>
        <p:grpSpPr>
          <a:xfrm rot="5400000">
            <a:off x="3073911" y="4545825"/>
            <a:ext cx="964078" cy="4940606"/>
            <a:chOff x="0" y="0"/>
            <a:chExt cx="2354580" cy="12066509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47" name="TextBox 47"/>
          <p:cNvSpPr txBox="1"/>
          <p:nvPr/>
        </p:nvSpPr>
        <p:spPr>
          <a:xfrm>
            <a:off x="2147550" y="6827632"/>
            <a:ext cx="3994396" cy="579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15GB.</a:t>
            </a:r>
          </a:p>
        </p:txBody>
      </p:sp>
      <p:grpSp>
        <p:nvGrpSpPr>
          <p:cNvPr id="48" name="Group 48"/>
          <p:cNvGrpSpPr/>
          <p:nvPr/>
        </p:nvGrpSpPr>
        <p:grpSpPr>
          <a:xfrm>
            <a:off x="1218592" y="6770726"/>
            <a:ext cx="746996" cy="746996"/>
            <a:chOff x="0" y="0"/>
            <a:chExt cx="6350000" cy="63500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50" name="TextBox 50"/>
          <p:cNvSpPr txBox="1"/>
          <p:nvPr/>
        </p:nvSpPr>
        <p:spPr>
          <a:xfrm>
            <a:off x="1297125" y="6894809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4</a:t>
            </a:r>
          </a:p>
        </p:txBody>
      </p:sp>
      <p:grpSp>
        <p:nvGrpSpPr>
          <p:cNvPr id="51" name="Group 51"/>
          <p:cNvGrpSpPr/>
          <p:nvPr/>
        </p:nvGrpSpPr>
        <p:grpSpPr>
          <a:xfrm rot="-5400000">
            <a:off x="10494464" y="-118585"/>
            <a:ext cx="921510" cy="11576739"/>
            <a:chOff x="0" y="0"/>
            <a:chExt cx="2354580" cy="29580084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3" name="Group 53"/>
          <p:cNvGrpSpPr/>
          <p:nvPr/>
        </p:nvGrpSpPr>
        <p:grpSpPr>
          <a:xfrm rot="-5400000">
            <a:off x="10494464" y="-193798"/>
            <a:ext cx="921510" cy="11576739"/>
            <a:chOff x="0" y="0"/>
            <a:chExt cx="2354580" cy="29580084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5" name="Group 55"/>
          <p:cNvGrpSpPr/>
          <p:nvPr/>
        </p:nvGrpSpPr>
        <p:grpSpPr>
          <a:xfrm rot="5400000">
            <a:off x="3036014" y="3178198"/>
            <a:ext cx="964078" cy="4940606"/>
            <a:chOff x="0" y="0"/>
            <a:chExt cx="2354580" cy="12066509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7" name="Group 57"/>
          <p:cNvGrpSpPr/>
          <p:nvPr/>
        </p:nvGrpSpPr>
        <p:grpSpPr>
          <a:xfrm rot="5400000">
            <a:off x="3036014" y="3016273"/>
            <a:ext cx="964078" cy="4940606"/>
            <a:chOff x="0" y="0"/>
            <a:chExt cx="2354580" cy="12066509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59" name="Group 59"/>
          <p:cNvGrpSpPr/>
          <p:nvPr/>
        </p:nvGrpSpPr>
        <p:grpSpPr>
          <a:xfrm rot="-5400000">
            <a:off x="10494464" y="-401960"/>
            <a:ext cx="921510" cy="11576739"/>
            <a:chOff x="0" y="0"/>
            <a:chExt cx="2354580" cy="29580084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2353310" cy="29580083"/>
            </a:xfrm>
            <a:custGeom>
              <a:avLst/>
              <a:gdLst/>
              <a:ahLst/>
              <a:cxnLst/>
              <a:rect l="l" t="t" r="r" b="b"/>
              <a:pathLst>
                <a:path w="2353310" h="29580083">
                  <a:moveTo>
                    <a:pt x="784860" y="29512775"/>
                  </a:moveTo>
                  <a:cubicBezTo>
                    <a:pt x="905510" y="29553415"/>
                    <a:pt x="1042670" y="29580083"/>
                    <a:pt x="1177290" y="29580083"/>
                  </a:cubicBezTo>
                  <a:cubicBezTo>
                    <a:pt x="1311910" y="29580083"/>
                    <a:pt x="1441450" y="29557225"/>
                    <a:pt x="1560830" y="29516583"/>
                  </a:cubicBezTo>
                  <a:cubicBezTo>
                    <a:pt x="1563370" y="29515315"/>
                    <a:pt x="1565910" y="29515315"/>
                    <a:pt x="1568450" y="29514043"/>
                  </a:cubicBezTo>
                  <a:cubicBezTo>
                    <a:pt x="2016760" y="29351483"/>
                    <a:pt x="2346960" y="28922225"/>
                    <a:pt x="2353310" y="28338388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28316569"/>
                  </a:lnTo>
                  <a:cubicBezTo>
                    <a:pt x="6350" y="28924765"/>
                    <a:pt x="331470" y="29354025"/>
                    <a:pt x="784860" y="29512775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61" name="Group 61"/>
          <p:cNvGrpSpPr/>
          <p:nvPr/>
        </p:nvGrpSpPr>
        <p:grpSpPr>
          <a:xfrm rot="5400000">
            <a:off x="3036014" y="2941560"/>
            <a:ext cx="964078" cy="4940606"/>
            <a:chOff x="0" y="0"/>
            <a:chExt cx="2354580" cy="12066509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2353310" cy="12066509"/>
            </a:xfrm>
            <a:custGeom>
              <a:avLst/>
              <a:gdLst/>
              <a:ahLst/>
              <a:cxnLst/>
              <a:rect l="l" t="t" r="r" b="b"/>
              <a:pathLst>
                <a:path w="2353310" h="12066509">
                  <a:moveTo>
                    <a:pt x="784860" y="11999199"/>
                  </a:moveTo>
                  <a:cubicBezTo>
                    <a:pt x="905510" y="12039840"/>
                    <a:pt x="1042670" y="12066509"/>
                    <a:pt x="1177290" y="12066509"/>
                  </a:cubicBezTo>
                  <a:cubicBezTo>
                    <a:pt x="1311910" y="12066509"/>
                    <a:pt x="1441450" y="12043649"/>
                    <a:pt x="1560830" y="12003009"/>
                  </a:cubicBezTo>
                  <a:cubicBezTo>
                    <a:pt x="1563370" y="12001740"/>
                    <a:pt x="1565910" y="12001740"/>
                    <a:pt x="1568450" y="12000470"/>
                  </a:cubicBezTo>
                  <a:cubicBezTo>
                    <a:pt x="2016760" y="11837909"/>
                    <a:pt x="2346960" y="11408649"/>
                    <a:pt x="2353310" y="10878700"/>
                  </a:cubicBezTo>
                  <a:lnTo>
                    <a:pt x="2353310" y="0"/>
                  </a:lnTo>
                  <a:lnTo>
                    <a:pt x="0" y="0"/>
                  </a:lnTo>
                  <a:lnTo>
                    <a:pt x="0" y="10870354"/>
                  </a:lnTo>
                  <a:cubicBezTo>
                    <a:pt x="6350" y="11411190"/>
                    <a:pt x="331470" y="11840449"/>
                    <a:pt x="784860" y="11999199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CY"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1180695" y="5166462"/>
            <a:ext cx="746996" cy="746996"/>
            <a:chOff x="0" y="0"/>
            <a:chExt cx="6350000" cy="63500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DD3434"/>
            </a:solidFill>
          </p:spPr>
          <p:txBody>
            <a:bodyPr/>
            <a:lstStyle/>
            <a:p>
              <a:endParaRPr lang="en-CY"/>
            </a:p>
          </p:txBody>
        </p:sp>
      </p:grpSp>
      <p:sp>
        <p:nvSpPr>
          <p:cNvPr id="65" name="TextBox 65"/>
          <p:cNvSpPr txBox="1"/>
          <p:nvPr/>
        </p:nvSpPr>
        <p:spPr>
          <a:xfrm>
            <a:off x="1259227" y="5290544"/>
            <a:ext cx="589931" cy="435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</a:pPr>
            <a:r>
              <a:rPr lang="en-US" sz="2400" spc="360">
                <a:solidFill>
                  <a:srgbClr val="FFFFFF"/>
                </a:solidFill>
                <a:latin typeface="Telegraf Ultra-Bold"/>
              </a:rPr>
              <a:t>3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2147550" y="3568819"/>
            <a:ext cx="4516924" cy="5794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4268"/>
              </a:lnSpc>
              <a:spcBef>
                <a:spcPct val="0"/>
              </a:spcBef>
            </a:pPr>
            <a:r>
              <a:rPr lang="en-US" sz="3414">
                <a:solidFill>
                  <a:srgbClr val="000000"/>
                </a:solidFill>
                <a:latin typeface="Telegraf Bold"/>
              </a:rPr>
              <a:t>Μεταβάσεις.</a:t>
            </a:r>
          </a:p>
        </p:txBody>
      </p:sp>
      <p:sp>
        <p:nvSpPr>
          <p:cNvPr id="67" name="TextBox 67"/>
          <p:cNvSpPr txBox="1"/>
          <p:nvPr/>
        </p:nvSpPr>
        <p:spPr>
          <a:xfrm>
            <a:off x="2147550" y="4937862"/>
            <a:ext cx="15035753" cy="16451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68"/>
              </a:lnSpc>
            </a:pP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Με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την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κοινή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χρήση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εγγράφων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με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άλλους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χρήστες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 και επ</a:t>
            </a:r>
            <a:r>
              <a:rPr lang="en-US" sz="3414" dirty="0" err="1">
                <a:solidFill>
                  <a:srgbClr val="000000"/>
                </a:solidFill>
                <a:latin typeface="Telegraf Bold"/>
              </a:rPr>
              <a:t>ιτρέ</a:t>
            </a:r>
            <a:r>
              <a:rPr lang="en-US" sz="3414" dirty="0">
                <a:solidFill>
                  <a:srgbClr val="000000"/>
                </a:solidFill>
                <a:latin typeface="Telegraf Bold"/>
              </a:rPr>
              <a:t>ποντας την τροποποίηση </a:t>
            </a:r>
            <a:r>
              <a:rPr lang="en-US" sz="3414">
                <a:solidFill>
                  <a:srgbClr val="000000"/>
                </a:solidFill>
                <a:latin typeface="Telegraf Bold"/>
              </a:rPr>
              <a:t>σε πραγματικό.</a:t>
            </a:r>
            <a:endParaRPr lang="en-US" sz="3414" dirty="0">
              <a:solidFill>
                <a:srgbClr val="000000"/>
              </a:solidFill>
              <a:latin typeface="Telegraf Bold"/>
            </a:endParaRPr>
          </a:p>
          <a:p>
            <a:pPr marL="0" lvl="0" indent="0">
              <a:lnSpc>
                <a:spcPts val="4268"/>
              </a:lnSpc>
              <a:spcBef>
                <a:spcPct val="0"/>
              </a:spcBef>
            </a:pPr>
            <a:endParaRPr lang="en-US" sz="3414" dirty="0">
              <a:solidFill>
                <a:srgbClr val="000000"/>
              </a:solidFill>
              <a:latin typeface="Telegraf Bol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194</Words>
  <Application>Microsoft Office PowerPoint</Application>
  <PresentationFormat>Custom</PresentationFormat>
  <Paragraphs>59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Telegraf Ultra-Bold</vt:lpstr>
      <vt:lpstr>Calibri</vt:lpstr>
      <vt:lpstr>Arial</vt:lpstr>
      <vt:lpstr>Telegraf</vt:lpstr>
      <vt:lpstr>Telegraf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Greek Assessment test - Module 5</dc:title>
  <cp:keywords>, docId:D3063E74560AF362D824F4B882304252</cp:keywords>
  <cp:lastModifiedBy>Georgina Karaoli</cp:lastModifiedBy>
  <cp:revision>2</cp:revision>
  <dcterms:created xsi:type="dcterms:W3CDTF">2006-08-16T00:00:00Z</dcterms:created>
  <dcterms:modified xsi:type="dcterms:W3CDTF">2023-12-04T15:14:21Z</dcterms:modified>
  <dc:identifier>DAF2B7efaWo</dc:identifier>
</cp:coreProperties>
</file>