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8288000" cy="10287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Telegraf" panose="020B0604020202020204" charset="0"/>
      <p:regular r:id="rId12"/>
    </p:embeddedFont>
    <p:embeddedFont>
      <p:font typeface="Telegraf Bold" panose="020B0604020202020204" charset="0"/>
      <p:regular r:id="rId13"/>
    </p:embeddedFont>
    <p:embeddedFont>
      <p:font typeface="Telegraf Ultra-Bold" panose="020B0604020202020204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Κάντε κλικ για να επεξεργαστείτε το στυλ του κύριου τίτλου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Κάντε κλικ για να επεξεργαστείτε τα στυλ κύριου κειμένου</a:t>
            </a:r>
          </a:p>
          <a:p>
            <a:pPr lvl="1"/>
            <a:r>
              <a:rPr lang="en-US"/>
              <a:t>Δεύτερο επίπεδο</a:t>
            </a:r>
          </a:p>
          <a:p>
            <a:pPr lvl="2"/>
            <a:r>
              <a:rPr lang="en-US"/>
              <a:t>Τρίτο επίπεδο</a:t>
            </a:r>
          </a:p>
          <a:p>
            <a:pPr lvl="3"/>
            <a:r>
              <a:rPr lang="en-US"/>
              <a:t>Τέταρτο επίπεδο</a:t>
            </a:r>
          </a:p>
          <a:p>
            <a:pPr lvl="4"/>
            <a:r>
              <a:rPr lang="en-US"/>
              <a:t>Πέμπτο επίπεδο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9E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142156" y="-1858344"/>
            <a:ext cx="14003688" cy="14003688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" name="Freeform 4"/>
          <p:cNvSpPr/>
          <p:nvPr/>
        </p:nvSpPr>
        <p:spPr>
          <a:xfrm>
            <a:off x="9994992" y="8599451"/>
            <a:ext cx="658849" cy="658849"/>
          </a:xfrm>
          <a:custGeom>
            <a:avLst/>
            <a:gdLst/>
            <a:ahLst/>
            <a:cxnLst/>
            <a:rect l="l" t="t" r="r" b="b"/>
            <a:pathLst>
              <a:path w="658849" h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grpSp>
        <p:nvGrpSpPr>
          <p:cNvPr id="5" name="Group 5"/>
          <p:cNvGrpSpPr/>
          <p:nvPr/>
        </p:nvGrpSpPr>
        <p:grpSpPr>
          <a:xfrm>
            <a:off x="2935147" y="3403776"/>
            <a:ext cx="12417706" cy="4053330"/>
            <a:chOff x="0" y="-47625"/>
            <a:chExt cx="16556941" cy="5404440"/>
          </a:xfrm>
        </p:grpSpPr>
        <p:sp>
          <p:nvSpPr>
            <p:cNvPr id="6" name="Freeform 6"/>
            <p:cNvSpPr/>
            <p:nvPr/>
          </p:nvSpPr>
          <p:spPr>
            <a:xfrm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l="l" t="t" r="r" b="b"/>
              <a:pathLst>
                <a:path w="1339741" h="66987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Y"/>
            </a:p>
          </p:txBody>
        </p:sp>
        <p:sp>
          <p:nvSpPr>
            <p:cNvPr id="7" name="Freeform 7"/>
            <p:cNvSpPr/>
            <p:nvPr/>
          </p:nvSpPr>
          <p:spPr>
            <a:xfrm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l="l" t="t" r="r" b="b"/>
              <a:pathLst>
                <a:path w="1339741" h="66987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Y"/>
            </a:p>
          </p:txBody>
        </p:sp>
        <p:grpSp>
          <p:nvGrpSpPr>
            <p:cNvPr id="8" name="Group 8"/>
            <p:cNvGrpSpPr/>
            <p:nvPr/>
          </p:nvGrpSpPr>
          <p:grpSpPr>
            <a:xfrm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5445042" cy="682173"/>
              </a:xfrm>
              <a:custGeom>
                <a:avLst/>
                <a:gdLst/>
                <a:ahLst/>
                <a:cxnLst/>
                <a:rect l="l" t="t" r="r" b="b"/>
                <a:pathLst>
                  <a:path w="5445042" h="682173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sp>
          <p:nvSpPr>
            <p:cNvPr id="10" name="TextBox 10"/>
            <p:cNvSpPr txBox="1"/>
            <p:nvPr/>
          </p:nvSpPr>
          <p:spPr>
            <a:xfrm>
              <a:off x="0" y="-47625"/>
              <a:ext cx="16556941" cy="39064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173"/>
                </a:lnSpc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ΑΞΙΟΛΟΓΗΣΗ </a:t>
              </a:r>
            </a:p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3006656" y="4120275"/>
              <a:ext cx="10615493" cy="1080637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000" spc="83" dirty="0" err="1">
                  <a:solidFill>
                    <a:srgbClr val="FFFFFF"/>
                  </a:solidFill>
                  <a:latin typeface="Telegraf"/>
                </a:rPr>
                <a:t>Ενότητ</a:t>
              </a:r>
              <a:r>
                <a:rPr lang="en-US" sz="2000" spc="83" dirty="0">
                  <a:solidFill>
                    <a:srgbClr val="FFFFFF"/>
                  </a:solidFill>
                  <a:latin typeface="Telegraf"/>
                </a:rPr>
                <a:t>α 6 - Διαχειριστείτε το πρόγραμμά σας </a:t>
              </a:r>
              <a:r>
                <a:rPr lang="el-GR" sz="2000" spc="83" dirty="0">
                  <a:solidFill>
                    <a:srgbClr val="FFFFFF"/>
                  </a:solidFill>
                  <a:latin typeface="Telegraf"/>
                </a:rPr>
                <a:t>αποτελεσματικά</a:t>
              </a:r>
              <a:r>
                <a:rPr lang="en-US" sz="2000" spc="83" dirty="0">
                  <a:solidFill>
                    <a:srgbClr val="FFFFFF"/>
                  </a:solidFill>
                  <a:latin typeface="Telegraf"/>
                </a:rPr>
                <a:t> με το Ημερολόγιο Google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8648656" y="8672431"/>
            <a:ext cx="2692672" cy="4938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3647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Έναρξη</a:t>
            </a:r>
          </a:p>
        </p:txBody>
      </p:sp>
      <p:sp>
        <p:nvSpPr>
          <p:cNvPr id="13" name="Freeform 13"/>
          <p:cNvSpPr/>
          <p:nvPr/>
        </p:nvSpPr>
        <p:spPr>
          <a:xfrm>
            <a:off x="6962806" y="98900"/>
            <a:ext cx="3849496" cy="3849496"/>
          </a:xfrm>
          <a:custGeom>
            <a:avLst/>
            <a:gdLst/>
            <a:ahLst/>
            <a:cxnLst/>
            <a:rect l="l" t="t" r="r" b="b"/>
            <a:pathLst>
              <a:path w="3849496" h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98487" y="557945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04500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453074" y="4151443"/>
            <a:ext cx="5387810" cy="3765498"/>
            <a:chOff x="0" y="0"/>
            <a:chExt cx="7183746" cy="5020664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25492"/>
              <a:ext cx="7183746" cy="40951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Ποιος είναι ο κύριος σκοπός του Ημερολογίου Google;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1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184138" y="3038277"/>
            <a:ext cx="6300269" cy="630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ΔΗΜΙΟΥΡΓΙΑ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ΕΠΑΓΓΕΛΜΑΤΙΚ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ΩΝ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ΠΑΡΟΥΣΙΑΣΕΩΝ</a:t>
            </a:r>
            <a:endParaRPr lang="en-US" sz="1800" spc="270" dirty="0">
              <a:solidFill>
                <a:srgbClr val="000000"/>
              </a:solidFill>
              <a:latin typeface="Telegraf Ultra-Bold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0158017" y="4423299"/>
            <a:ext cx="6050373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ONLINE ΠΑΙΧΝΊΔΙΑ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328288" y="5849237"/>
            <a:ext cx="5959727" cy="630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ΝΑ ΔΙΑΧΕΙΡ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ΖΕΣΤΕ ΑΠΟΤΕΛΕΣΜΑΤΙΚ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ΤΟ ΧΡ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ΝΟ ΣΑΣ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80530" y="7206060"/>
            <a:ext cx="5907485" cy="32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ΔΕΝ ΞΕΡΩ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453074" y="3392051"/>
            <a:ext cx="5387810" cy="4524889"/>
            <a:chOff x="0" y="0"/>
            <a:chExt cx="7183746" cy="6033185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25492"/>
              <a:ext cx="7183746" cy="510769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Ποια είναι η κύρια λειτουργία των έγχρωμων ετικετών στο Ημερολόγιο Google;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2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id="32" name="Group 32"/>
          <p:cNvGrpSpPr/>
          <p:nvPr/>
        </p:nvGrpSpPr>
        <p:grpSpPr>
          <a:xfrm>
            <a:off x="9278076" y="6922778"/>
            <a:ext cx="7425139" cy="964078"/>
            <a:chOff x="0" y="0"/>
            <a:chExt cx="9900186" cy="1285437"/>
          </a:xfrm>
        </p:grpSpPr>
        <p:grpSp>
          <p:nvGrpSpPr>
            <p:cNvPr id="33" name="Group 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5" name="Group 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37" name="Group 37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9999686" y="5534912"/>
            <a:ext cx="6448920" cy="96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ΠΡΟΣΘ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Ε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ΤΟΥΝ ΜΙΑ ΑΙΣΘΗΤΙΚ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ΠΙΝΕΛΙ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ΣΤΙΣ ΕΚΔΗΛ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Ω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ΣΕΙΣ, ΧΩΡ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 ΝΑ ΕΠΗΡΕ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ΖΟΥΝ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ΣΧΕΤΙΚ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ΜΕ ΤΗΝ ΟΡΓ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ΝΩΣΗ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9999686" y="4266137"/>
            <a:ext cx="6755771" cy="64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ΝΑ ΤΑΞΙΝΟΜΕΊ ΤΑ ΓΕΓΟΝΌΤΑ ΣΎΜΦΩΝΑ ΜΕ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ΤΗΝ ΗΜΕΡΟΜΗΝΙΑ</a:t>
            </a:r>
            <a:endParaRPr lang="en-US" sz="1800" spc="270" dirty="0">
              <a:solidFill>
                <a:srgbClr val="000000"/>
              </a:solidFill>
              <a:latin typeface="Telegraf Ultra-Bold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10079485" y="6916287"/>
            <a:ext cx="6947186" cy="9509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ΒΟΗΘΟ</a:t>
            </a:r>
            <a:r>
              <a:rPr lang="el-GR" spc="270" dirty="0">
                <a:solidFill>
                  <a:srgbClr val="000000"/>
                </a:solidFill>
                <a:latin typeface="Telegraf Ultra-Bold"/>
              </a:rPr>
              <a:t>Υ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 ΣΤΗΝ ΚΑΤΗΓΟΡΙΟΠΟ</a:t>
            </a:r>
            <a:r>
              <a:rPr lang="el-GR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ΗΣΗ ΚΑΙ ΤΗΝ ΟΡΓ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ΝΩΣΗ ΑΝ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ΛΟΓΑ ΜΕ ΤΗ Φ</a:t>
            </a:r>
            <a:r>
              <a:rPr lang="el-GR" spc="270" dirty="0">
                <a:solidFill>
                  <a:srgbClr val="000000"/>
                </a:solidFill>
                <a:latin typeface="Telegraf Ultra-Bold"/>
              </a:rPr>
              <a:t>Υ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ΣΗ ΤΟΥΣ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Ή ΣΗΜΑΣΙΑ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9999686" y="2874624"/>
            <a:ext cx="6755771" cy="64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ΑΛΛΑΓ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ΤΟΥ ΧΡ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Ω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ΜΑΤΟΣ Φ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ΝΤΟΥ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ΤΟΥ ΗΜΕΡΟΛΟΓ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ΟΥ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289054" y="3640447"/>
            <a:ext cx="5387810" cy="4524889"/>
            <a:chOff x="0" y="0"/>
            <a:chExt cx="7183746" cy="6033186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35017"/>
              <a:ext cx="7183746" cy="50981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Πώς μπορείτε να ορίσετε μια υπενθύμιση στο Ημερολόγιο Google για ένα συγκεκριμένο συμβάν;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3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9860679" y="2898895"/>
            <a:ext cx="6894945" cy="64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ΠΛΗΚΤΡΟΛΟΓΏΝΤΑΣ "REMINDER" ΣΤΟ ΠΕΔΊΟ </a:t>
            </a:r>
          </a:p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ΓΡΑΜΜΉ ΑΝΑΖΉΤΗΣΗΣ ΗΜΕΡΟΛΟΓΊΟΥ GOOGLE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282965" y="4266137"/>
            <a:ext cx="6050373" cy="64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ΣΤΈΛΝΟΝΤΑΣ ΈΝΑ E-MAIL ΣΤΗ ΔΙΕΎΘΥΝΣΗ ΥΠΕΝΘΎΜΙΣΗΣ ΤΟΥ ΗΜΕΡΟΛΟΓΊΟΥ ΤΗΣ GOOGLE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282965" y="5534912"/>
            <a:ext cx="5959727" cy="96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l-GR" spc="270" dirty="0">
                <a:solidFill>
                  <a:srgbClr val="000000"/>
                </a:solidFill>
                <a:latin typeface="Telegraf Ultra-Bold"/>
              </a:rPr>
              <a:t>ΔΗΜΙΟΥΡΓΙΑ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ΜΙΑΣ ΣΥΝΑΝΤΗΣΗΣ 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ΟΡΊΖΟΝΤΑΣ ΜΙΑ ΕΙΔΟΠΟΊΗΣΗ ΥΠΕΝΘΎΜΙΣΗΣ ΣΕ ΣΥΓΚΕΚΡΙΜΈΝΗ ΏΡΑ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54409" y="7087332"/>
            <a:ext cx="5907485" cy="64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ΚΆΝΟΝΤΑΣ ΚΛΙΚ ΣΤΟ "ΗΜΕΡΟΛΌΓΙΟ" ΣΤΟ GOOGLE DRIVE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289054" y="5538925"/>
            <a:ext cx="5387810" cy="3006106"/>
            <a:chOff x="0" y="0"/>
            <a:chExt cx="7183746" cy="4008142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25492"/>
              <a:ext cx="7183746" cy="30826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Ποιος είναι ο κύριος στόχος της διαχείρισης του χρόνου;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4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131726" y="2874624"/>
            <a:ext cx="6300269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Bold"/>
              </a:rPr>
              <a:t>Α</a:t>
            </a:r>
            <a:r>
              <a:rPr lang="el-GR" spc="270" dirty="0">
                <a:solidFill>
                  <a:srgbClr val="000000"/>
                </a:solidFill>
                <a:latin typeface="Telegraf Bold"/>
              </a:rPr>
              <a:t>Υ</a:t>
            </a:r>
            <a:r>
              <a:rPr lang="en-US" sz="1800" spc="270" dirty="0">
                <a:solidFill>
                  <a:srgbClr val="000000"/>
                </a:solidFill>
                <a:latin typeface="Telegraf Bold"/>
              </a:rPr>
              <a:t>ΞΗΣΗ ΤΟΥ ΑΡΙΘΜΟ</a:t>
            </a:r>
            <a:r>
              <a:rPr lang="el-GR" sz="1800" spc="270" dirty="0">
                <a:solidFill>
                  <a:srgbClr val="000000"/>
                </a:solidFill>
                <a:latin typeface="Telegraf Bold"/>
              </a:rPr>
              <a:t>Υ</a:t>
            </a:r>
            <a:r>
              <a:rPr lang="en-US" sz="1800" spc="270" dirty="0">
                <a:solidFill>
                  <a:srgbClr val="000000"/>
                </a:solidFill>
                <a:latin typeface="Telegraf Bold"/>
              </a:rPr>
              <a:t> ΤΩΝ ΩΡ</a:t>
            </a:r>
            <a:r>
              <a:rPr lang="el-GR" sz="1800" spc="270" dirty="0">
                <a:solidFill>
                  <a:srgbClr val="000000"/>
                </a:solidFill>
                <a:latin typeface="Telegraf Bold"/>
              </a:rPr>
              <a:t>Ω</a:t>
            </a:r>
            <a:r>
              <a:rPr lang="en-US" sz="1800" spc="270" dirty="0">
                <a:solidFill>
                  <a:srgbClr val="000000"/>
                </a:solidFill>
                <a:latin typeface="Telegraf Bold"/>
              </a:rPr>
              <a:t>Ν ΤΗΣ ΗΜ</a:t>
            </a:r>
            <a:r>
              <a:rPr lang="el-GR" sz="1800" spc="270" dirty="0">
                <a:solidFill>
                  <a:srgbClr val="000000"/>
                </a:solidFill>
                <a:latin typeface="Telegraf Bold"/>
              </a:rPr>
              <a:t>Ε</a:t>
            </a:r>
            <a:r>
              <a:rPr lang="en-US" sz="1800" spc="270" dirty="0">
                <a:solidFill>
                  <a:srgbClr val="000000"/>
                </a:solidFill>
                <a:latin typeface="Telegraf Bold"/>
              </a:rPr>
              <a:t>ΡΑΣ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229461" y="4423299"/>
            <a:ext cx="6050373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ΕΞΑΛΕ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ΨΤΕ </a:t>
            </a:r>
            <a:r>
              <a:rPr lang="el-GR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ΛΟΥΣ ΤΟΥΣ ΠΕΡΙΣΠΑΣΜΟ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Υ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Σ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320107" y="5692074"/>
            <a:ext cx="5959727" cy="64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ΜΕΓΙΣΤΟΠΟ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ΗΣΗ ΤΗΣ ΠΑΡΑΓΩΓΙΚ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ΤΗΤΑΣ ΚΑΙ ΤΗΣ ΑΠΟΔΟΤΙΚ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ΤΗΤΑΣ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46228" y="7243117"/>
            <a:ext cx="5907485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Bold"/>
              </a:rPr>
              <a:t>ΜΕΊΩΣΗ ΤΟΥ ΧΡ</a:t>
            </a:r>
            <a:r>
              <a:rPr lang="el-GR" sz="1800" spc="270" dirty="0">
                <a:solidFill>
                  <a:srgbClr val="000000"/>
                </a:solidFill>
                <a:latin typeface="Telegraf Bold"/>
              </a:rPr>
              <a:t>Ο</a:t>
            </a:r>
            <a:r>
              <a:rPr lang="en-US" sz="1800" spc="270" dirty="0">
                <a:solidFill>
                  <a:srgbClr val="000000"/>
                </a:solidFill>
                <a:latin typeface="Telegraf Bold"/>
              </a:rPr>
              <a:t>ΝΟΥ ΕΡΓΑΣ</a:t>
            </a:r>
            <a:r>
              <a:rPr lang="el-GR" sz="1800" spc="270" dirty="0">
                <a:solidFill>
                  <a:srgbClr val="000000"/>
                </a:solidFill>
                <a:latin typeface="Telegraf 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Bold"/>
              </a:rPr>
              <a:t>ΑΣ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9E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61645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ΑΠΑΝΤΗΣΕΙΣ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grpSp>
        <p:nvGrpSpPr>
          <p:cNvPr id="4" name="Group 4"/>
          <p:cNvGrpSpPr/>
          <p:nvPr/>
        </p:nvGrpSpPr>
        <p:grpSpPr>
          <a:xfrm rot="-5400000">
            <a:off x="10537303" y="-1723804"/>
            <a:ext cx="873730" cy="11538841"/>
            <a:chOff x="0" y="0"/>
            <a:chExt cx="2354580" cy="3109557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53310" cy="31095575"/>
            </a:xfrm>
            <a:custGeom>
              <a:avLst/>
              <a:gdLst/>
              <a:ahLst/>
              <a:cxnLst/>
              <a:rect l="l" t="t" r="r" b="b"/>
              <a:pathLst>
                <a:path w="2353310" h="31095575">
                  <a:moveTo>
                    <a:pt x="784860" y="31028264"/>
                  </a:moveTo>
                  <a:cubicBezTo>
                    <a:pt x="905510" y="31068904"/>
                    <a:pt x="1042670" y="31095575"/>
                    <a:pt x="1177290" y="31095575"/>
                  </a:cubicBezTo>
                  <a:cubicBezTo>
                    <a:pt x="1311910" y="31095575"/>
                    <a:pt x="1441450" y="31072714"/>
                    <a:pt x="1560830" y="31032075"/>
                  </a:cubicBezTo>
                  <a:cubicBezTo>
                    <a:pt x="1563370" y="31030804"/>
                    <a:pt x="1565910" y="31030804"/>
                    <a:pt x="1568450" y="31029535"/>
                  </a:cubicBezTo>
                  <a:cubicBezTo>
                    <a:pt x="2016760" y="30866975"/>
                    <a:pt x="2346960" y="30437714"/>
                    <a:pt x="2353310" y="29849214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9826229"/>
                  </a:lnTo>
                  <a:cubicBezTo>
                    <a:pt x="6350" y="30440254"/>
                    <a:pt x="331470" y="30869514"/>
                    <a:pt x="784860" y="3102826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6" name="Group 6"/>
          <p:cNvGrpSpPr/>
          <p:nvPr/>
        </p:nvGrpSpPr>
        <p:grpSpPr>
          <a:xfrm rot="-5400000">
            <a:off x="10537303" y="-1795117"/>
            <a:ext cx="873730" cy="11538841"/>
            <a:chOff x="0" y="0"/>
            <a:chExt cx="2354580" cy="3109557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53310" cy="31095575"/>
            </a:xfrm>
            <a:custGeom>
              <a:avLst/>
              <a:gdLst/>
              <a:ahLst/>
              <a:cxnLst/>
              <a:rect l="l" t="t" r="r" b="b"/>
              <a:pathLst>
                <a:path w="2353310" h="31095575">
                  <a:moveTo>
                    <a:pt x="784860" y="31028264"/>
                  </a:moveTo>
                  <a:cubicBezTo>
                    <a:pt x="905510" y="31068904"/>
                    <a:pt x="1042670" y="31095575"/>
                    <a:pt x="1177290" y="31095575"/>
                  </a:cubicBezTo>
                  <a:cubicBezTo>
                    <a:pt x="1311910" y="31095575"/>
                    <a:pt x="1441450" y="31072714"/>
                    <a:pt x="1560830" y="31032075"/>
                  </a:cubicBezTo>
                  <a:cubicBezTo>
                    <a:pt x="1563370" y="31030804"/>
                    <a:pt x="1565910" y="31030804"/>
                    <a:pt x="1568450" y="31029535"/>
                  </a:cubicBezTo>
                  <a:cubicBezTo>
                    <a:pt x="2016760" y="30866975"/>
                    <a:pt x="2346960" y="30437714"/>
                    <a:pt x="2353310" y="29849214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9826229"/>
                  </a:lnTo>
                  <a:cubicBezTo>
                    <a:pt x="6350" y="30440254"/>
                    <a:pt x="331470" y="30869514"/>
                    <a:pt x="784860" y="3102826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8" name="Group 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0" name="Group 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2" name="Group 12"/>
          <p:cNvGrpSpPr/>
          <p:nvPr/>
        </p:nvGrpSpPr>
        <p:grpSpPr>
          <a:xfrm rot="-5400000">
            <a:off x="10537303" y="-1992485"/>
            <a:ext cx="873730" cy="11538841"/>
            <a:chOff x="0" y="0"/>
            <a:chExt cx="2354580" cy="3109557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353310" cy="31095575"/>
            </a:xfrm>
            <a:custGeom>
              <a:avLst/>
              <a:gdLst/>
              <a:ahLst/>
              <a:cxnLst/>
              <a:rect l="l" t="t" r="r" b="b"/>
              <a:pathLst>
                <a:path w="2353310" h="31095575">
                  <a:moveTo>
                    <a:pt x="784860" y="31028264"/>
                  </a:moveTo>
                  <a:cubicBezTo>
                    <a:pt x="905510" y="31068904"/>
                    <a:pt x="1042670" y="31095575"/>
                    <a:pt x="1177290" y="31095575"/>
                  </a:cubicBezTo>
                  <a:cubicBezTo>
                    <a:pt x="1311910" y="31095575"/>
                    <a:pt x="1441450" y="31072714"/>
                    <a:pt x="1560830" y="31032075"/>
                  </a:cubicBezTo>
                  <a:cubicBezTo>
                    <a:pt x="1563370" y="31030804"/>
                    <a:pt x="1565910" y="31030804"/>
                    <a:pt x="1568450" y="31029535"/>
                  </a:cubicBezTo>
                  <a:cubicBezTo>
                    <a:pt x="2016760" y="30866975"/>
                    <a:pt x="2346960" y="30437714"/>
                    <a:pt x="2353310" y="29849214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9826229"/>
                  </a:lnTo>
                  <a:cubicBezTo>
                    <a:pt x="6350" y="30440254"/>
                    <a:pt x="331470" y="30869514"/>
                    <a:pt x="784860" y="3102826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4" name="Group 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218592" y="3518404"/>
            <a:ext cx="746996" cy="746996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297125" y="3642487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id="19" name="Group 19"/>
          <p:cNvGrpSpPr/>
          <p:nvPr/>
        </p:nvGrpSpPr>
        <p:grpSpPr>
          <a:xfrm rot="-5400000">
            <a:off x="10177951" y="-3330758"/>
            <a:ext cx="1204390" cy="11226592"/>
            <a:chOff x="0" y="0"/>
            <a:chExt cx="2354580" cy="12316566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53310" cy="12316567"/>
            </a:xfrm>
            <a:custGeom>
              <a:avLst/>
              <a:gdLst/>
              <a:ahLst/>
              <a:cxnLst/>
              <a:rect l="l" t="t" r="r" b="b"/>
              <a:pathLst>
                <a:path w="2353310" h="12316567">
                  <a:moveTo>
                    <a:pt x="784860" y="12249256"/>
                  </a:moveTo>
                  <a:cubicBezTo>
                    <a:pt x="905510" y="12289896"/>
                    <a:pt x="1042670" y="12316567"/>
                    <a:pt x="1177290" y="12316567"/>
                  </a:cubicBezTo>
                  <a:cubicBezTo>
                    <a:pt x="1311910" y="12316567"/>
                    <a:pt x="1441450" y="12293706"/>
                    <a:pt x="1560830" y="12253067"/>
                  </a:cubicBezTo>
                  <a:cubicBezTo>
                    <a:pt x="1563370" y="12251796"/>
                    <a:pt x="1565910" y="12251796"/>
                    <a:pt x="1568450" y="12250527"/>
                  </a:cubicBezTo>
                  <a:cubicBezTo>
                    <a:pt x="2016760" y="12087967"/>
                    <a:pt x="2346960" y="11658706"/>
                    <a:pt x="2353310" y="1112798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1119449"/>
                  </a:lnTo>
                  <a:cubicBezTo>
                    <a:pt x="6350" y="11661246"/>
                    <a:pt x="331470" y="12090506"/>
                    <a:pt x="784860" y="1224925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 rot="-5400000">
            <a:off x="7116258" y="-61399"/>
            <a:ext cx="921510" cy="4820327"/>
            <a:chOff x="0" y="0"/>
            <a:chExt cx="2354580" cy="12316566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353310" cy="12316567"/>
            </a:xfrm>
            <a:custGeom>
              <a:avLst/>
              <a:gdLst/>
              <a:ahLst/>
              <a:cxnLst/>
              <a:rect l="l" t="t" r="r" b="b"/>
              <a:pathLst>
                <a:path w="2353310" h="12316567">
                  <a:moveTo>
                    <a:pt x="784860" y="12249256"/>
                  </a:moveTo>
                  <a:cubicBezTo>
                    <a:pt x="905510" y="12289896"/>
                    <a:pt x="1042670" y="12316567"/>
                    <a:pt x="1177290" y="12316567"/>
                  </a:cubicBezTo>
                  <a:cubicBezTo>
                    <a:pt x="1311910" y="12316567"/>
                    <a:pt x="1441450" y="12293706"/>
                    <a:pt x="1560830" y="12253067"/>
                  </a:cubicBezTo>
                  <a:cubicBezTo>
                    <a:pt x="1563370" y="12251796"/>
                    <a:pt x="1565910" y="12251796"/>
                    <a:pt x="1568450" y="12250527"/>
                  </a:cubicBezTo>
                  <a:cubicBezTo>
                    <a:pt x="2016760" y="12087967"/>
                    <a:pt x="2346960" y="11658706"/>
                    <a:pt x="2353310" y="1112798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1119449"/>
                  </a:lnTo>
                  <a:cubicBezTo>
                    <a:pt x="6350" y="11661246"/>
                    <a:pt x="331470" y="12090506"/>
                    <a:pt x="784860" y="1224925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7" name="Group 27"/>
          <p:cNvGrpSpPr/>
          <p:nvPr/>
        </p:nvGrpSpPr>
        <p:grpSpPr>
          <a:xfrm rot="-5400000">
            <a:off x="7116258" y="-269561"/>
            <a:ext cx="921510" cy="4820327"/>
            <a:chOff x="0" y="0"/>
            <a:chExt cx="2354580" cy="12316566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353310" cy="12316567"/>
            </a:xfrm>
            <a:custGeom>
              <a:avLst/>
              <a:gdLst/>
              <a:ahLst/>
              <a:cxnLst/>
              <a:rect l="l" t="t" r="r" b="b"/>
              <a:pathLst>
                <a:path w="2353310" h="12316567">
                  <a:moveTo>
                    <a:pt x="784860" y="12249256"/>
                  </a:moveTo>
                  <a:cubicBezTo>
                    <a:pt x="905510" y="12289896"/>
                    <a:pt x="1042670" y="12316567"/>
                    <a:pt x="1177290" y="12316567"/>
                  </a:cubicBezTo>
                  <a:cubicBezTo>
                    <a:pt x="1311910" y="12316567"/>
                    <a:pt x="1441450" y="12293706"/>
                    <a:pt x="1560830" y="12253067"/>
                  </a:cubicBezTo>
                  <a:cubicBezTo>
                    <a:pt x="1563370" y="12251796"/>
                    <a:pt x="1565910" y="12251796"/>
                    <a:pt x="1568450" y="12250527"/>
                  </a:cubicBezTo>
                  <a:cubicBezTo>
                    <a:pt x="2016760" y="12087967"/>
                    <a:pt x="2346960" y="11658706"/>
                    <a:pt x="2353310" y="11127987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1119449"/>
                  </a:lnTo>
                  <a:cubicBezTo>
                    <a:pt x="6350" y="11661246"/>
                    <a:pt x="331470" y="12090506"/>
                    <a:pt x="784860" y="12249256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9" name="Group 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180695" y="1920655"/>
            <a:ext cx="746996" cy="746996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1259227" y="2044737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2195073" y="2087241"/>
            <a:ext cx="14150845" cy="332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  <a:spcBef>
                <a:spcPct val="0"/>
              </a:spcBef>
            </a:pP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ΝΑ ΔΙΑΧΕΙΡ</a:t>
            </a:r>
            <a:r>
              <a:rPr lang="el-GR" sz="24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ΖΕΣΤΕ ΑΠΟΤΕΛΕΣΜΑΤΙΚ</a:t>
            </a:r>
            <a:r>
              <a:rPr lang="el-GR" sz="24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 ΤΟ ΧΡ</a:t>
            </a:r>
            <a:r>
              <a:rPr lang="el-GR" sz="24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ΝΟ ΣΑΣ</a:t>
            </a:r>
          </a:p>
        </p:txBody>
      </p:sp>
      <p:grpSp>
        <p:nvGrpSpPr>
          <p:cNvPr id="35" name="Group 35"/>
          <p:cNvGrpSpPr/>
          <p:nvPr/>
        </p:nvGrpSpPr>
        <p:grpSpPr>
          <a:xfrm rot="-5400000">
            <a:off x="10338339" y="1679700"/>
            <a:ext cx="921510" cy="11188695"/>
            <a:chOff x="0" y="0"/>
            <a:chExt cx="2354580" cy="16171129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2353310" cy="16171129"/>
            </a:xfrm>
            <a:custGeom>
              <a:avLst/>
              <a:gdLst/>
              <a:ahLst/>
              <a:cxnLst/>
              <a:rect l="l" t="t" r="r" b="b"/>
              <a:pathLst>
                <a:path w="2353310" h="16171129">
                  <a:moveTo>
                    <a:pt x="784860" y="16103819"/>
                  </a:moveTo>
                  <a:cubicBezTo>
                    <a:pt x="905510" y="16144458"/>
                    <a:pt x="1042670" y="16171129"/>
                    <a:pt x="1177290" y="16171129"/>
                  </a:cubicBezTo>
                  <a:cubicBezTo>
                    <a:pt x="1311910" y="16171129"/>
                    <a:pt x="1441450" y="16148269"/>
                    <a:pt x="1560830" y="16107629"/>
                  </a:cubicBezTo>
                  <a:cubicBezTo>
                    <a:pt x="1563370" y="16106358"/>
                    <a:pt x="1565910" y="16106358"/>
                    <a:pt x="1568450" y="16105088"/>
                  </a:cubicBezTo>
                  <a:cubicBezTo>
                    <a:pt x="2016760" y="15942529"/>
                    <a:pt x="2346960" y="15513269"/>
                    <a:pt x="2353310" y="14970689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4959186"/>
                  </a:lnTo>
                  <a:cubicBezTo>
                    <a:pt x="6350" y="15515808"/>
                    <a:pt x="331470" y="15945069"/>
                    <a:pt x="784860" y="1610381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7" name="Group 37"/>
          <p:cNvGrpSpPr/>
          <p:nvPr/>
        </p:nvGrpSpPr>
        <p:grpSpPr>
          <a:xfrm rot="-5400000">
            <a:off x="10338339" y="1604488"/>
            <a:ext cx="921510" cy="11188695"/>
            <a:chOff x="0" y="0"/>
            <a:chExt cx="2354580" cy="16171129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353310" cy="16171129"/>
            </a:xfrm>
            <a:custGeom>
              <a:avLst/>
              <a:gdLst/>
              <a:ahLst/>
              <a:cxnLst/>
              <a:rect l="l" t="t" r="r" b="b"/>
              <a:pathLst>
                <a:path w="2353310" h="16171129">
                  <a:moveTo>
                    <a:pt x="784860" y="16103819"/>
                  </a:moveTo>
                  <a:cubicBezTo>
                    <a:pt x="905510" y="16144458"/>
                    <a:pt x="1042670" y="16171129"/>
                    <a:pt x="1177290" y="16171129"/>
                  </a:cubicBezTo>
                  <a:cubicBezTo>
                    <a:pt x="1311910" y="16171129"/>
                    <a:pt x="1441450" y="16148269"/>
                    <a:pt x="1560830" y="16107629"/>
                  </a:cubicBezTo>
                  <a:cubicBezTo>
                    <a:pt x="1563370" y="16106358"/>
                    <a:pt x="1565910" y="16106358"/>
                    <a:pt x="1568450" y="16105088"/>
                  </a:cubicBezTo>
                  <a:cubicBezTo>
                    <a:pt x="2016760" y="15942529"/>
                    <a:pt x="2346960" y="15513269"/>
                    <a:pt x="2353310" y="14970689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4959186"/>
                  </a:lnTo>
                  <a:cubicBezTo>
                    <a:pt x="6350" y="15515808"/>
                    <a:pt x="331470" y="15945069"/>
                    <a:pt x="784860" y="1610381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9" name="Group 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1" name="Group 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3" name="Group 43"/>
          <p:cNvGrpSpPr/>
          <p:nvPr/>
        </p:nvGrpSpPr>
        <p:grpSpPr>
          <a:xfrm rot="-5400000">
            <a:off x="10338339" y="1396326"/>
            <a:ext cx="921510" cy="11188695"/>
            <a:chOff x="0" y="0"/>
            <a:chExt cx="2354580" cy="16171129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353310" cy="16171129"/>
            </a:xfrm>
            <a:custGeom>
              <a:avLst/>
              <a:gdLst/>
              <a:ahLst/>
              <a:cxnLst/>
              <a:rect l="l" t="t" r="r" b="b"/>
              <a:pathLst>
                <a:path w="2353310" h="16171129">
                  <a:moveTo>
                    <a:pt x="784860" y="16103819"/>
                  </a:moveTo>
                  <a:cubicBezTo>
                    <a:pt x="905510" y="16144458"/>
                    <a:pt x="1042670" y="16171129"/>
                    <a:pt x="1177290" y="16171129"/>
                  </a:cubicBezTo>
                  <a:cubicBezTo>
                    <a:pt x="1311910" y="16171129"/>
                    <a:pt x="1441450" y="16148269"/>
                    <a:pt x="1560830" y="16107629"/>
                  </a:cubicBezTo>
                  <a:cubicBezTo>
                    <a:pt x="1563370" y="16106358"/>
                    <a:pt x="1565910" y="16106358"/>
                    <a:pt x="1568450" y="16105088"/>
                  </a:cubicBezTo>
                  <a:cubicBezTo>
                    <a:pt x="2016760" y="15942529"/>
                    <a:pt x="2346960" y="15513269"/>
                    <a:pt x="2353310" y="14970689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4959186"/>
                  </a:lnTo>
                  <a:cubicBezTo>
                    <a:pt x="6350" y="15515808"/>
                    <a:pt x="331470" y="15945069"/>
                    <a:pt x="784860" y="1610381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5" name="Group 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7" name="TextBox 47"/>
          <p:cNvSpPr txBox="1"/>
          <p:nvPr/>
        </p:nvSpPr>
        <p:spPr>
          <a:xfrm>
            <a:off x="2195073" y="6839602"/>
            <a:ext cx="14245892" cy="5212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268"/>
              </a:lnSpc>
              <a:spcBef>
                <a:spcPct val="0"/>
              </a:spcBef>
            </a:pP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ΜΕΓΙΣΤΟΠΟ</a:t>
            </a:r>
            <a:r>
              <a:rPr lang="el-GR" sz="24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ΗΣΗ ΤΗΣ ΠΑΡΑΓΩΓΙΚ</a:t>
            </a:r>
            <a:r>
              <a:rPr lang="el-GR" sz="24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ΤΗΤΑΣ ΚΑΙ ΤΗΣ ΑΠΟΔΟΤΙΚ</a:t>
            </a:r>
            <a:r>
              <a:rPr lang="el-GR" sz="2400" spc="270" dirty="0">
                <a:solidFill>
                  <a:srgbClr val="000000"/>
                </a:solidFill>
                <a:latin typeface="Telegraf Ultra-Bold"/>
              </a:rPr>
              <a:t>Ο</a:t>
            </a: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ΤΗΤΑΣ</a:t>
            </a:r>
            <a:r>
              <a:rPr lang="en-US" sz="2400" dirty="0">
                <a:solidFill>
                  <a:srgbClr val="000000"/>
                </a:solidFill>
                <a:latin typeface="Telegraf Bold"/>
              </a:rPr>
              <a:t>.</a:t>
            </a:r>
          </a:p>
        </p:txBody>
      </p:sp>
      <p:grpSp>
        <p:nvGrpSpPr>
          <p:cNvPr id="48" name="Group 48"/>
          <p:cNvGrpSpPr/>
          <p:nvPr/>
        </p:nvGrpSpPr>
        <p:grpSpPr>
          <a:xfrm>
            <a:off x="1218592" y="6770726"/>
            <a:ext cx="746996" cy="746996"/>
            <a:chOff x="0" y="0"/>
            <a:chExt cx="6350000" cy="63500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50" name="TextBox 50"/>
          <p:cNvSpPr txBox="1"/>
          <p:nvPr/>
        </p:nvSpPr>
        <p:spPr>
          <a:xfrm>
            <a:off x="1297125" y="6894809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id="51" name="Group 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3" name="Group 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5" name="Group 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7" name="Group 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9" name="Group 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61" name="Group 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1180695" y="5166462"/>
            <a:ext cx="746996" cy="746996"/>
            <a:chOff x="0" y="0"/>
            <a:chExt cx="6350000" cy="63500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65" name="TextBox 65"/>
          <p:cNvSpPr txBox="1"/>
          <p:nvPr/>
        </p:nvSpPr>
        <p:spPr>
          <a:xfrm>
            <a:off x="1259227" y="5290544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2242596" y="3642486"/>
            <a:ext cx="15283403" cy="11703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520"/>
              </a:lnSpc>
            </a:pP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ΒΟΗΘΟ</a:t>
            </a:r>
            <a:r>
              <a:rPr lang="el-GR" sz="2400" spc="270" dirty="0">
                <a:solidFill>
                  <a:srgbClr val="000000"/>
                </a:solidFill>
                <a:latin typeface="Telegraf Ultra-Bold"/>
              </a:rPr>
              <a:t>Υ</a:t>
            </a: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Ν ΣΤΗΝ ΚΑΤΗΓΟΡΙΟΠΟ</a:t>
            </a:r>
            <a:r>
              <a:rPr lang="el-GR" sz="24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ΗΣΗ ΚΑΙ ΤΗΝ ΟΡΓ</a:t>
            </a:r>
            <a:r>
              <a:rPr lang="el-GR" sz="24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ΝΩΣΗ ΑΝ</a:t>
            </a:r>
            <a:r>
              <a:rPr lang="el-GR" sz="24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ΛΟΓΑ ΜΕ ΤΗ Φ</a:t>
            </a:r>
            <a:r>
              <a:rPr lang="el-GR" sz="2400" spc="270" dirty="0">
                <a:solidFill>
                  <a:srgbClr val="000000"/>
                </a:solidFill>
                <a:latin typeface="Telegraf Ultra-Bold"/>
              </a:rPr>
              <a:t>Υ</a:t>
            </a: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ΣΗ ΤΟΥΣ </a:t>
            </a:r>
          </a:p>
          <a:p>
            <a:pPr>
              <a:lnSpc>
                <a:spcPts val="2520"/>
              </a:lnSpc>
              <a:spcBef>
                <a:spcPct val="0"/>
              </a:spcBef>
            </a:pP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Ή ΣΗΜΑΣΙΑ</a:t>
            </a:r>
          </a:p>
          <a:p>
            <a:pPr marL="0" lvl="0" indent="0">
              <a:lnSpc>
                <a:spcPts val="4268"/>
              </a:lnSpc>
              <a:spcBef>
                <a:spcPct val="0"/>
              </a:spcBef>
            </a:pPr>
            <a:endParaRPr lang="en-US" sz="3414" dirty="0">
              <a:solidFill>
                <a:srgbClr val="000000"/>
              </a:solidFill>
              <a:latin typeface="Telegraf Bold"/>
            </a:endParaRPr>
          </a:p>
        </p:txBody>
      </p:sp>
      <p:sp>
        <p:nvSpPr>
          <p:cNvPr id="67" name="TextBox 67"/>
          <p:cNvSpPr txBox="1"/>
          <p:nvPr/>
        </p:nvSpPr>
        <p:spPr>
          <a:xfrm>
            <a:off x="2142634" y="5202337"/>
            <a:ext cx="14425910" cy="6687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520"/>
              </a:lnSpc>
              <a:spcBef>
                <a:spcPct val="0"/>
              </a:spcBef>
            </a:pPr>
            <a:r>
              <a:rPr lang="el-GR" sz="2400" spc="270" dirty="0">
                <a:solidFill>
                  <a:srgbClr val="000000"/>
                </a:solidFill>
                <a:latin typeface="Telegraf Ultra-Bold"/>
              </a:rPr>
              <a:t>ΔΗΜΙΟΥΡΓΙΑ</a:t>
            </a: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 </a:t>
            </a:r>
            <a:r>
              <a:rPr lang="el-GR" sz="2400" spc="270" dirty="0">
                <a:solidFill>
                  <a:srgbClr val="000000"/>
                </a:solidFill>
                <a:latin typeface="Telegraf Ultra-Bold"/>
              </a:rPr>
              <a:t>ΜΙΑΣ ΣΥΝΑΝΤΗΣΗΣ </a:t>
            </a: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ΟΡΊΖΟΝΤΑΣ ΜΙΑ ΕΙΔΟΠΟΊΗΣΗ ΥΠΕΝΘΎΜΙΣΗΣ ΣΕ ΣΥΓΚΕΚΡΙΜ</a:t>
            </a:r>
            <a:r>
              <a:rPr lang="el-GR" sz="2400" spc="270" dirty="0">
                <a:solidFill>
                  <a:srgbClr val="000000"/>
                </a:solidFill>
                <a:latin typeface="Telegraf Ultra-Bold"/>
              </a:rPr>
              <a:t>Ε</a:t>
            </a:r>
            <a:r>
              <a:rPr lang="en-US" sz="2400" spc="270" dirty="0">
                <a:solidFill>
                  <a:srgbClr val="000000"/>
                </a:solidFill>
                <a:latin typeface="Telegraf Ultra-Bold"/>
              </a:rPr>
              <a:t>ΝΗ ΏΡΑ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335</Words>
  <Application>Microsoft Office PowerPoint</Application>
  <PresentationFormat>Custom</PresentationFormat>
  <Paragraphs>64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Telegraf</vt:lpstr>
      <vt:lpstr>Calibri</vt:lpstr>
      <vt:lpstr>Arial</vt:lpstr>
      <vt:lpstr>Telegraf Bold</vt:lpstr>
      <vt:lpstr>Telegraf Ultra-Bold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Greek Assessment test - Module 6</dc:title>
  <cp:keywords>, docId:082B6678BBB4AA554E28E9ACC8CEA8FB</cp:keywords>
  <cp:lastModifiedBy>Georgina Karaoli</cp:lastModifiedBy>
  <cp:revision>2</cp:revision>
  <dcterms:created xsi:type="dcterms:W3CDTF">2006-08-16T00:00:00Z</dcterms:created>
  <dcterms:modified xsi:type="dcterms:W3CDTF">2023-12-04T15:40:25Z</dcterms:modified>
  <dc:identifier>DAF2B1mZZzU</dc:identifier>
</cp:coreProperties>
</file>