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Telegraf" panose="020B0604020202020204" charset="0"/>
      <p:regular r:id="rId15"/>
    </p:embeddedFont>
    <p:embeddedFont>
      <p:font typeface="Telegraf Bold" panose="020B0604020202020204" charset="0"/>
      <p:regular r:id="rId16"/>
    </p:embeddedFont>
    <p:embeddedFont>
      <p:font typeface="Telegraf Medium" panose="020B0604020202020204" charset="0"/>
      <p:regular r:id="rId17"/>
    </p:embeddedFont>
    <p:embeddedFont>
      <p:font typeface="Telegraf Ultra-Bold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898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bbc.com/news/world-us-canada-6673323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nypost.com/2019/09/30/bird-arrested-by-dutch-cops-after-owner-busted-for-shopliftin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056436" y="-2171700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 dirty="0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4953001" y="3238500"/>
            <a:ext cx="8534400" cy="5217323"/>
            <a:chOff x="337979" y="-1836901"/>
            <a:chExt cx="16198122" cy="9660983"/>
          </a:xfrm>
        </p:grpSpPr>
        <p:sp>
          <p:nvSpPr>
            <p:cNvPr id="6" name="Freeform 6"/>
            <p:cNvSpPr/>
            <p:nvPr/>
          </p:nvSpPr>
          <p:spPr>
            <a:xfrm rot="5400000">
              <a:off x="1993636" y="6819276"/>
              <a:ext cx="1339740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16200000">
              <a:off x="13357194" y="6819275"/>
              <a:ext cx="1339742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1"/>
                  </a:lnTo>
                  <a:lnTo>
                    <a:pt x="0" y="66987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98442" y="6484340"/>
              <a:ext cx="10693687" cy="1339741"/>
              <a:chOff x="35632" y="1744056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35632" y="1744056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337979" y="-1836901"/>
              <a:ext cx="16198122" cy="784094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 dirty="0">
                  <a:solidFill>
                    <a:srgbClr val="000000"/>
                  </a:solidFill>
                  <a:latin typeface="Telegraf Bold"/>
                </a:rPr>
                <a:t>ΏΡΑ ΓΙΑ </a:t>
              </a:r>
              <a:r>
                <a:rPr lang="el-GR" sz="14399" dirty="0">
                  <a:solidFill>
                    <a:srgbClr val="000000"/>
                  </a:solidFill>
                  <a:latin typeface="Telegraf Bold"/>
                </a:rPr>
                <a:t>ΚΟΥΙΖ</a:t>
              </a:r>
              <a:endParaRPr lang="en-US" sz="14399" dirty="0">
                <a:solidFill>
                  <a:srgbClr val="000000"/>
                </a:solidFill>
                <a:latin typeface="Telegraf Bold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857904" y="6309555"/>
              <a:ext cx="10543627" cy="6464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 dirty="0" err="1">
                  <a:solidFill>
                    <a:srgbClr val="FFFFFF"/>
                  </a:solidFill>
                  <a:latin typeface="Telegraf Medium"/>
                </a:rPr>
                <a:t>Αληθινές</a:t>
              </a:r>
              <a:r>
                <a:rPr lang="en-US" sz="3199" spc="95" dirty="0">
                  <a:solidFill>
                    <a:srgbClr val="FFFFFF"/>
                  </a:solidFill>
                  <a:latin typeface="Telegraf Medium"/>
                </a:rPr>
                <a:t> ή </a:t>
              </a:r>
              <a:r>
                <a:rPr lang="en-US" sz="3199" spc="95" dirty="0" err="1">
                  <a:solidFill>
                    <a:srgbClr val="FFFFFF"/>
                  </a:solidFill>
                  <a:latin typeface="Telegraf Medium"/>
                </a:rPr>
                <a:t>ψεύτικες</a:t>
              </a:r>
              <a:r>
                <a:rPr lang="en-US" sz="3199" spc="95" dirty="0">
                  <a:solidFill>
                    <a:srgbClr val="FFFFFF"/>
                  </a:solidFill>
                  <a:latin typeface="Telegraf Medium"/>
                </a:rPr>
                <a:t> </a:t>
              </a:r>
              <a:r>
                <a:rPr lang="en-US" sz="3199" spc="95" dirty="0" err="1">
                  <a:solidFill>
                    <a:srgbClr val="FFFFFF"/>
                  </a:solidFill>
                  <a:latin typeface="Telegraf Medium"/>
                </a:rPr>
                <a:t>ειδήσεις</a:t>
              </a:r>
              <a:r>
                <a:rPr lang="en-US" sz="3199" spc="95" dirty="0">
                  <a:solidFill>
                    <a:srgbClr val="FFFFFF"/>
                  </a:solidFill>
                  <a:latin typeface="Telegraf Medium"/>
                </a:rPr>
                <a:t>; 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039006" y="8669034"/>
            <a:ext cx="2692672" cy="50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5408517" y="0"/>
            <a:ext cx="10817035" cy="10287000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879483" y="0"/>
            <a:ext cx="10817035" cy="10287000"/>
            <a:chOff x="0" y="0"/>
            <a:chExt cx="6350000" cy="6038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0C9EE0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876603" y="914400"/>
            <a:ext cx="6534794" cy="3372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 b="1" dirty="0">
                <a:solidFill>
                  <a:srgbClr val="000000"/>
                </a:solidFill>
                <a:latin typeface="Telegraf Ultra-Bold"/>
              </a:rPr>
              <a:t>ΑΛΗΘ</a:t>
            </a:r>
            <a:r>
              <a:rPr lang="el-GR" sz="7000" b="1" dirty="0">
                <a:solidFill>
                  <a:srgbClr val="000000"/>
                </a:solidFill>
                <a:latin typeface="Telegraf Ultra-Bold"/>
              </a:rPr>
              <a:t>ΕΙΣ Η</a:t>
            </a:r>
            <a:r>
              <a:rPr lang="en-US" sz="7000" b="1" dirty="0">
                <a:solidFill>
                  <a:srgbClr val="000000"/>
                </a:solidFill>
                <a:latin typeface="Telegraf Ultra-Bold"/>
              </a:rPr>
              <a:t> ΨΕ</a:t>
            </a:r>
            <a:r>
              <a:rPr lang="el-GR" sz="7000" b="1" dirty="0">
                <a:solidFill>
                  <a:srgbClr val="000000"/>
                </a:solidFill>
                <a:latin typeface="Telegraf Ultra-Bold"/>
              </a:rPr>
              <a:t>ΥΔΕΙΣ</a:t>
            </a:r>
            <a:r>
              <a:rPr lang="en-US" sz="7000" b="1" dirty="0">
                <a:solidFill>
                  <a:srgbClr val="000000"/>
                </a:solidFill>
                <a:latin typeface="Telegraf Ultra-Bold"/>
              </a:rPr>
              <a:t> ΕΙ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Δ</a:t>
            </a:r>
            <a:r>
              <a:rPr lang="el-GR" sz="7000" b="1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7000" b="1" dirty="0">
                <a:solidFill>
                  <a:srgbClr val="000000"/>
                </a:solidFill>
                <a:latin typeface="Telegraf Ultra-Bold"/>
              </a:rPr>
              <a:t>ΣΕΙΣ; </a:t>
            </a:r>
          </a:p>
        </p:txBody>
      </p:sp>
      <p:sp>
        <p:nvSpPr>
          <p:cNvPr id="7" name="Freeform 7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8" name="Group 8"/>
          <p:cNvGrpSpPr/>
          <p:nvPr/>
        </p:nvGrpSpPr>
        <p:grpSpPr>
          <a:xfrm>
            <a:off x="6066819" y="4716202"/>
            <a:ext cx="6512515" cy="4542098"/>
            <a:chOff x="0" y="0"/>
            <a:chExt cx="8683353" cy="6056131"/>
          </a:xfrm>
        </p:grpSpPr>
        <p:sp>
          <p:nvSpPr>
            <p:cNvPr id="9" name="TextBox 9"/>
            <p:cNvSpPr txBox="1"/>
            <p:nvPr/>
          </p:nvSpPr>
          <p:spPr>
            <a:xfrm>
              <a:off x="0" y="-66675"/>
              <a:ext cx="8683353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ΈΝΑ ΠΑΡΆΞΕΝΟ ΣΚΆΦΟΣ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48437"/>
              <a:ext cx="8683353" cy="5107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Συνελήφθη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 α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φού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 π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ροσ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πάθησε να διασχίσει τον Ατλαντικό με μια βάρκα που έμοιαζε με τροχό χάμστερ.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57275" y="1852188"/>
            <a:ext cx="8284473" cy="58789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 dirty="0">
                <a:solidFill>
                  <a:srgbClr val="FFFFFF"/>
                </a:solidFill>
                <a:latin typeface="Telegraf"/>
              </a:rPr>
              <a:t>Ο </a:t>
            </a:r>
            <a:r>
              <a:rPr lang="en-US" sz="4200" dirty="0" err="1">
                <a:solidFill>
                  <a:srgbClr val="FFFFFF"/>
                </a:solidFill>
                <a:latin typeface="Telegraf"/>
              </a:rPr>
              <a:t>άνδρ</a:t>
            </a:r>
            <a:r>
              <a:rPr lang="en-US" sz="4200" dirty="0">
                <a:solidFill>
                  <a:srgbClr val="FFFFFF"/>
                </a:solidFill>
                <a:latin typeface="Telegraf"/>
              </a:rPr>
              <a:t>ας ανακόπηκε από την αμερικανική ακτοφυλακή ενώ προσπαθούσε να φτάσει στο Ηνωμένο Βασίλειο με μια βάρκα που έμοιαζε με τροχό χάμστερ. </a:t>
            </a:r>
            <a:r>
              <a:rPr lang="en-US" sz="4200" dirty="0" err="1">
                <a:solidFill>
                  <a:srgbClr val="FFFFFF"/>
                </a:solidFill>
                <a:latin typeface="Telegraf"/>
              </a:rPr>
              <a:t>Αφού</a:t>
            </a:r>
            <a:r>
              <a:rPr lang="en-US" sz="4200" dirty="0">
                <a:solidFill>
                  <a:srgbClr val="FFFFFF"/>
                </a:solidFill>
                <a:latin typeface="Telegraf"/>
              </a:rPr>
              <a:t> α</a:t>
            </a:r>
            <a:r>
              <a:rPr lang="en-US" sz="4200" dirty="0" err="1">
                <a:solidFill>
                  <a:srgbClr val="FFFFFF"/>
                </a:solidFill>
                <a:latin typeface="Telegraf"/>
              </a:rPr>
              <a:t>ρχικά</a:t>
            </a:r>
            <a:r>
              <a:rPr lang="en-US" sz="4200" dirty="0">
                <a:solidFill>
                  <a:srgbClr val="FFFFFF"/>
                </a:solidFill>
                <a:latin typeface="Telegraf"/>
              </a:rPr>
              <a:t> α</a:t>
            </a:r>
            <a:r>
              <a:rPr lang="en-US" sz="4200" dirty="0" err="1">
                <a:solidFill>
                  <a:srgbClr val="FFFFFF"/>
                </a:solidFill>
                <a:latin typeface="Telegraf"/>
              </a:rPr>
              <a:t>ρνήθηκε</a:t>
            </a:r>
            <a:r>
              <a:rPr lang="en-US" sz="4200" dirty="0">
                <a:solidFill>
                  <a:srgbClr val="FFFFFF"/>
                </a:solidFill>
                <a:latin typeface="Telegraf"/>
              </a:rPr>
              <a:t> να κα</a:t>
            </a:r>
            <a:r>
              <a:rPr lang="en-US" sz="4200" dirty="0" err="1">
                <a:solidFill>
                  <a:srgbClr val="FFFFFF"/>
                </a:solidFill>
                <a:latin typeface="Telegraf"/>
              </a:rPr>
              <a:t>τέ</a:t>
            </a:r>
            <a:r>
              <a:rPr lang="en-US" sz="4200" dirty="0">
                <a:solidFill>
                  <a:srgbClr val="FFFFFF"/>
                </a:solidFill>
                <a:latin typeface="Telegraf"/>
              </a:rPr>
              <a:t>βει από το σκάφος, τελικά εγκατέλειψε το σκάφος του.</a:t>
            </a:r>
          </a:p>
          <a:p>
            <a:pPr>
              <a:lnSpc>
                <a:spcPts val="5250"/>
              </a:lnSpc>
            </a:pPr>
            <a:endParaRPr lang="en-US" sz="4200" dirty="0">
              <a:solidFill>
                <a:srgbClr val="FFFFFF"/>
              </a:solidFill>
              <a:latin typeface="Telegraf"/>
            </a:endParaRPr>
          </a:p>
          <a:p>
            <a:pPr>
              <a:lnSpc>
                <a:spcPts val="5250"/>
              </a:lnSpc>
            </a:pPr>
            <a:endParaRPr lang="en-US" sz="4200" dirty="0">
              <a:solidFill>
                <a:srgbClr val="FFFFFF"/>
              </a:solidFill>
              <a:latin typeface="Telegraf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872871" y="1852188"/>
            <a:ext cx="4688128" cy="4458409"/>
            <a:chOff x="0" y="0"/>
            <a:chExt cx="6350000" cy="60388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" name="Freeform 5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6" name="Group 6"/>
          <p:cNvGrpSpPr/>
          <p:nvPr/>
        </p:nvGrpSpPr>
        <p:grpSpPr>
          <a:xfrm>
            <a:off x="1057275" y="8936920"/>
            <a:ext cx="14913628" cy="177502"/>
            <a:chOff x="0" y="0"/>
            <a:chExt cx="48017069" cy="571500"/>
          </a:xfrm>
        </p:grpSpPr>
        <p:sp>
          <p:nvSpPr>
            <p:cNvPr id="7" name="Freeform 7"/>
            <p:cNvSpPr/>
            <p:nvPr/>
          </p:nvSpPr>
          <p:spPr>
            <a:xfrm>
              <a:off x="0" y="255270"/>
              <a:ext cx="48017069" cy="69850"/>
            </a:xfrm>
            <a:custGeom>
              <a:avLst/>
              <a:gdLst/>
              <a:ahLst/>
              <a:cxnLst/>
              <a:rect l="l" t="t" r="r" b="b"/>
              <a:pathLst>
                <a:path w="48017069" h="69850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071470" y="3122771"/>
            <a:ext cx="4290929" cy="12984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 dirty="0">
                <a:solidFill>
                  <a:srgbClr val="000000"/>
                </a:solidFill>
                <a:latin typeface="Telegraf Ultra-Bold"/>
              </a:rPr>
              <a:t>ΑΛΗΘΙΝΟ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172200" y="8528096"/>
            <a:ext cx="10515599" cy="3370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dirty="0">
                <a:solidFill>
                  <a:srgbClr val="FFFFFF"/>
                </a:solidFill>
                <a:latin typeface="Telegraf"/>
              </a:rPr>
              <a:t>LINK</a:t>
            </a:r>
            <a:r>
              <a:rPr lang="en-GB" sz="1999" spc="299" dirty="0">
                <a:solidFill>
                  <a:srgbClr val="FFFFFF"/>
                </a:solidFill>
                <a:latin typeface="Telegraf"/>
              </a:rPr>
              <a:t>: </a:t>
            </a:r>
            <a:r>
              <a:rPr lang="en-GB" sz="1999" spc="299" dirty="0">
                <a:solidFill>
                  <a:srgbClr val="FFFFFF"/>
                </a:solidFill>
                <a:latin typeface="Telegraf"/>
                <a:hlinkClick r:id="rId4"/>
              </a:rPr>
              <a:t>https://www.bbc.com/news/world-us-canada-66733230</a:t>
            </a:r>
            <a:r>
              <a:rPr lang="en-GB" sz="1999" spc="299" dirty="0">
                <a:solidFill>
                  <a:srgbClr val="FFFFFF"/>
                </a:solidFill>
                <a:latin typeface="Telegraf"/>
              </a:rPr>
              <a:t> </a:t>
            </a:r>
            <a:endParaRPr lang="en-US" sz="1999" spc="299" dirty="0">
              <a:solidFill>
                <a:srgbClr val="FFFFFF"/>
              </a:solidFill>
              <a:latin typeface="Telegraf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5408517" y="0"/>
            <a:ext cx="10817035" cy="10287000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879483" y="0"/>
            <a:ext cx="10817035" cy="10287000"/>
            <a:chOff x="0" y="0"/>
            <a:chExt cx="6350000" cy="6038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861613" y="723900"/>
            <a:ext cx="6534794" cy="3372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ΑΛΗΘ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ΕΙΣ 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Ή 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ΨΕΥΔΕΙΣ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 ΕΙΔ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ΣΕΙΣ; </a:t>
            </a:r>
          </a:p>
        </p:txBody>
      </p:sp>
      <p:sp>
        <p:nvSpPr>
          <p:cNvPr id="7" name="Freeform 7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8" name="Group 8"/>
          <p:cNvGrpSpPr/>
          <p:nvPr/>
        </p:nvGrpSpPr>
        <p:grpSpPr>
          <a:xfrm>
            <a:off x="5746113" y="4647543"/>
            <a:ext cx="7133370" cy="4044871"/>
            <a:chOff x="0" y="0"/>
            <a:chExt cx="8683353" cy="5043609"/>
          </a:xfrm>
        </p:grpSpPr>
        <p:sp>
          <p:nvSpPr>
            <p:cNvPr id="9" name="TextBox 9"/>
            <p:cNvSpPr txBox="1"/>
            <p:nvPr/>
          </p:nvSpPr>
          <p:spPr>
            <a:xfrm>
              <a:off x="0" y="-66675"/>
              <a:ext cx="8683353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ΧΟΡΕΎΟΝΤΑΣ ΣΤΗ ΒΡΟΧΉ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7962"/>
              <a:ext cx="8683353" cy="40856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999"/>
                </a:lnSpc>
              </a:pPr>
              <a:r>
                <a:rPr lang="en-US" sz="4799" dirty="0" err="1">
                  <a:solidFill>
                    <a:srgbClr val="000000"/>
                  </a:solidFill>
                  <a:latin typeface="Telegraf Ultra-Bold"/>
                </a:rPr>
                <a:t>Έν</a:t>
              </a:r>
              <a:r>
                <a:rPr lang="en-US" sz="4799" dirty="0">
                  <a:solidFill>
                    <a:srgbClr val="000000"/>
                  </a:solidFill>
                  <a:latin typeface="Telegraf Ultra-Bold"/>
                </a:rPr>
                <a:t>ας άνδρας που χόρευε σε μια καταιγίδα χτυπήθηκε από κεραυνό. </a:t>
              </a:r>
            </a:p>
            <a:p>
              <a:pPr algn="ctr">
                <a:lnSpc>
                  <a:spcPts val="6000"/>
                </a:lnSpc>
              </a:pP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(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Διέφυγε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σώος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 και αβλαβ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ής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)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0B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800268" y="1638300"/>
            <a:ext cx="6687464" cy="6359777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1057275" y="8936920"/>
            <a:ext cx="14913628" cy="177502"/>
            <a:chOff x="0" y="0"/>
            <a:chExt cx="48017069" cy="571500"/>
          </a:xfrm>
        </p:grpSpPr>
        <p:sp>
          <p:nvSpPr>
            <p:cNvPr id="6" name="Freeform 6"/>
            <p:cNvSpPr/>
            <p:nvPr/>
          </p:nvSpPr>
          <p:spPr>
            <a:xfrm>
              <a:off x="0" y="255270"/>
              <a:ext cx="48017069" cy="69850"/>
            </a:xfrm>
            <a:custGeom>
              <a:avLst/>
              <a:gdLst/>
              <a:ahLst/>
              <a:cxnLst/>
              <a:rect l="l" t="t" r="r" b="b"/>
              <a:pathLst>
                <a:path w="48017069" h="69850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6152849" y="3495710"/>
            <a:ext cx="5982301" cy="26449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l-GR" sz="7500" dirty="0">
                <a:solidFill>
                  <a:srgbClr val="000000"/>
                </a:solidFill>
                <a:latin typeface="Telegraf Ultra-Bold"/>
              </a:rPr>
              <a:t>ΨΕΥΔΕΙΣ ΕΙΔΗΣΕΙΣ</a:t>
            </a:r>
            <a:endParaRPr lang="en-US" sz="750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5408517" y="0"/>
            <a:ext cx="10817035" cy="10287000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879483" y="0"/>
            <a:ext cx="10817035" cy="10287000"/>
            <a:chOff x="0" y="0"/>
            <a:chExt cx="6350000" cy="6038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645227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" name="Freeform 6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5876603" y="1504283"/>
            <a:ext cx="6534794" cy="3372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ΑΛΗΘ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ΕΙΣ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 Ή ΨΕ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ΥΔΕΙΣ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 ΕΙΔΉΣΕΙΣ;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876603" y="5924975"/>
            <a:ext cx="6512515" cy="3333325"/>
            <a:chOff x="0" y="0"/>
            <a:chExt cx="8683353" cy="4444433"/>
          </a:xfrm>
        </p:grpSpPr>
        <p:sp>
          <p:nvSpPr>
            <p:cNvPr id="9" name="TextBox 9"/>
            <p:cNvSpPr txBox="1"/>
            <p:nvPr/>
          </p:nvSpPr>
          <p:spPr>
            <a:xfrm>
              <a:off x="0" y="-66675"/>
              <a:ext cx="8683353" cy="83240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9"/>
                </a:lnSpc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ΔΩΡΕΑΝ ΠΑΡΟΝΤΟΣ</a:t>
              </a:r>
            </a:p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endParaRPr lang="en-US" sz="1799" spc="269">
                <a:solidFill>
                  <a:srgbClr val="000000"/>
                </a:solidFill>
                <a:latin typeface="Telegraf Ultra-Bold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361783"/>
              <a:ext cx="8683353" cy="30826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Ultra-Bold"/>
                </a:rPr>
                <a:t>Στις Κάτω Χώρες, ένας παπαγάλος τέθηκε υπό κράτηση.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452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292300"/>
            <a:ext cx="8953500" cy="88080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250"/>
              </a:lnSpc>
            </a:pP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Έν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α αχώριστο ήταν στον ώμο του ιδιοκτήτη του όταν συνελήφθη από την αστυνομία της Ουτρέχτης για κλοπή από κατάστημα. </a:t>
            </a:r>
          </a:p>
          <a:p>
            <a:pPr>
              <a:lnSpc>
                <a:spcPts val="5250"/>
              </a:lnSpc>
            </a:pPr>
            <a:r>
              <a:rPr lang="en-US" sz="4200" dirty="0">
                <a:solidFill>
                  <a:srgbClr val="FFFFFF"/>
                </a:solidFill>
                <a:latin typeface="Telegraf Medium"/>
              </a:rPr>
              <a:t>Κα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θώς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δεν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είχ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αν κλουβί για πουλιά, τον έβαλαν σε ένα κελί.</a:t>
            </a:r>
          </a:p>
          <a:p>
            <a:pPr>
              <a:lnSpc>
                <a:spcPts val="5250"/>
              </a:lnSpc>
            </a:pPr>
            <a:r>
              <a:rPr lang="en-US" sz="4200" dirty="0">
                <a:solidFill>
                  <a:srgbClr val="FFFFFF"/>
                </a:solidFill>
                <a:latin typeface="Telegraf Medium"/>
              </a:rPr>
              <a:t>Ο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ιδιοκτήτης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α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φέθηκε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ελεύθερος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την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 </a:t>
            </a:r>
            <a:r>
              <a:rPr lang="en-US" sz="4200" dirty="0" err="1">
                <a:solidFill>
                  <a:srgbClr val="FFFFFF"/>
                </a:solidFill>
                <a:latin typeface="Telegraf Medium"/>
              </a:rPr>
              <a:t>ίδι</a:t>
            </a:r>
            <a:r>
              <a:rPr lang="en-US" sz="4200" dirty="0">
                <a:solidFill>
                  <a:srgbClr val="FFFFFF"/>
                </a:solidFill>
                <a:latin typeface="Telegraf Medium"/>
              </a:rPr>
              <a:t>α ημέρα και έφυγε με το πουλί στον ώμο του.</a:t>
            </a:r>
          </a:p>
          <a:p>
            <a:pPr>
              <a:lnSpc>
                <a:spcPts val="5250"/>
              </a:lnSpc>
            </a:pPr>
            <a:endParaRPr lang="en-US" sz="4200" dirty="0">
              <a:solidFill>
                <a:srgbClr val="FFFFFF"/>
              </a:solidFill>
              <a:latin typeface="Telegraf Medium"/>
            </a:endParaRPr>
          </a:p>
          <a:p>
            <a:pPr>
              <a:lnSpc>
                <a:spcPts val="5250"/>
              </a:lnSpc>
            </a:pPr>
            <a:endParaRPr lang="en-US" sz="4200" dirty="0">
              <a:solidFill>
                <a:srgbClr val="FFFFFF"/>
              </a:solidFill>
              <a:latin typeface="Telegraf Medium"/>
            </a:endParaRPr>
          </a:p>
          <a:p>
            <a:pPr>
              <a:lnSpc>
                <a:spcPts val="5250"/>
              </a:lnSpc>
            </a:pPr>
            <a:endParaRPr lang="en-US" sz="4200" dirty="0">
              <a:solidFill>
                <a:srgbClr val="FFFFFF"/>
              </a:solidFill>
              <a:latin typeface="Telegraf Medium"/>
            </a:endParaRPr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10872871" y="1852188"/>
            <a:ext cx="4688128" cy="4458409"/>
            <a:chOff x="0" y="0"/>
            <a:chExt cx="6350000" cy="60388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" name="Freeform 5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6" name="Group 6"/>
          <p:cNvGrpSpPr/>
          <p:nvPr/>
        </p:nvGrpSpPr>
        <p:grpSpPr>
          <a:xfrm>
            <a:off x="1057275" y="8936920"/>
            <a:ext cx="14913628" cy="177502"/>
            <a:chOff x="0" y="0"/>
            <a:chExt cx="48017069" cy="571500"/>
          </a:xfrm>
        </p:grpSpPr>
        <p:sp>
          <p:nvSpPr>
            <p:cNvPr id="7" name="Freeform 7"/>
            <p:cNvSpPr/>
            <p:nvPr/>
          </p:nvSpPr>
          <p:spPr>
            <a:xfrm>
              <a:off x="0" y="255270"/>
              <a:ext cx="48017069" cy="69850"/>
            </a:xfrm>
            <a:custGeom>
              <a:avLst/>
              <a:gdLst/>
              <a:ahLst/>
              <a:cxnLst/>
              <a:rect l="l" t="t" r="r" b="b"/>
              <a:pathLst>
                <a:path w="48017069" h="69850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1046817" y="3210291"/>
            <a:ext cx="4340235" cy="12984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n-US" sz="7500" dirty="0">
                <a:solidFill>
                  <a:srgbClr val="000000"/>
                </a:solidFill>
                <a:latin typeface="Telegraf Ultra-Bold"/>
              </a:rPr>
              <a:t>ΑΛΗΘΙΝΟ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71600" y="9221081"/>
            <a:ext cx="10092471" cy="6960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799"/>
              </a:lnSpc>
            </a:pPr>
            <a:r>
              <a:rPr lang="en-US" sz="1999" spc="299" dirty="0">
                <a:solidFill>
                  <a:srgbClr val="FFFFFF"/>
                </a:solidFill>
                <a:latin typeface="Telegraf"/>
              </a:rPr>
              <a:t>LINK</a:t>
            </a:r>
            <a:r>
              <a:rPr lang="en-GB" sz="1999" spc="299" dirty="0">
                <a:solidFill>
                  <a:srgbClr val="FFFFFF"/>
                </a:solidFill>
                <a:latin typeface="Telegraf"/>
              </a:rPr>
              <a:t>: </a:t>
            </a:r>
            <a:r>
              <a:rPr lang="en-GB" sz="1999" spc="299" dirty="0">
                <a:solidFill>
                  <a:schemeClr val="bg1"/>
                </a:solidFill>
                <a:latin typeface="Telegraf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https://nypost.com/2019/09/30/bird-arrested-by-dutch-cops-after-owner-busted-for-shoplifting/</a:t>
            </a:r>
            <a:r>
              <a:rPr lang="en-GB" sz="1999" spc="299" dirty="0">
                <a:solidFill>
                  <a:schemeClr val="bg1"/>
                </a:solidFill>
                <a:latin typeface="Telegraf"/>
              </a:rPr>
              <a:t> </a:t>
            </a:r>
            <a:endParaRPr lang="en-US" sz="1999" spc="299" dirty="0">
              <a:solidFill>
                <a:schemeClr val="bg1"/>
              </a:solidFill>
              <a:latin typeface="Telegraf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5408517" y="0"/>
            <a:ext cx="10817035" cy="10287000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2879483" y="0"/>
            <a:ext cx="10817035" cy="10287000"/>
            <a:chOff x="0" y="0"/>
            <a:chExt cx="6350000" cy="6038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9B2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5876603" y="1504283"/>
            <a:ext cx="6534794" cy="3372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50"/>
              </a:lnSpc>
            </a:pP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ΑΛΗΘ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ΕΙΣ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 Ή ΨΕ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ΥΔΕΙΣ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 ΕΙΔ</a:t>
            </a:r>
            <a:r>
              <a:rPr lang="el-GR" sz="700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7000" dirty="0">
                <a:solidFill>
                  <a:srgbClr val="000000"/>
                </a:solidFill>
                <a:latin typeface="Telegraf Ultra-Bold"/>
              </a:rPr>
              <a:t>ΣΕΙΣ; </a:t>
            </a:r>
          </a:p>
        </p:txBody>
      </p:sp>
      <p:sp>
        <p:nvSpPr>
          <p:cNvPr id="7" name="Freeform 7"/>
          <p:cNvSpPr/>
          <p:nvPr/>
        </p:nvSpPr>
        <p:spPr>
          <a:xfrm>
            <a:off x="16794042" y="8793042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8" name="Group 8"/>
          <p:cNvGrpSpPr/>
          <p:nvPr/>
        </p:nvGrpSpPr>
        <p:grpSpPr>
          <a:xfrm>
            <a:off x="5876603" y="6234985"/>
            <a:ext cx="6512515" cy="3023315"/>
            <a:chOff x="0" y="0"/>
            <a:chExt cx="8683353" cy="4031087"/>
          </a:xfrm>
        </p:grpSpPr>
        <p:sp>
          <p:nvSpPr>
            <p:cNvPr id="9" name="TextBox 9"/>
            <p:cNvSpPr txBox="1"/>
            <p:nvPr/>
          </p:nvSpPr>
          <p:spPr>
            <a:xfrm>
              <a:off x="0" y="-66675"/>
              <a:ext cx="8683353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519"/>
                </a:lnSpc>
                <a:spcBef>
                  <a:spcPct val="0"/>
                </a:spcBef>
              </a:pPr>
              <a:r>
                <a:rPr lang="en-US" sz="1799" spc="269">
                  <a:solidFill>
                    <a:srgbClr val="000000"/>
                  </a:solidFill>
                  <a:latin typeface="Telegraf Ultra-Bold"/>
                </a:rPr>
                <a:t>ΈΝΑ ΠΟΛΎ ΙΣΟΡΡΟΠΗΜΈΝΟ ΆΤΟΜΟ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48437"/>
              <a:ext cx="8683353" cy="30826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Το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 2008, </a:t>
              </a:r>
              <a:r>
                <a:rPr lang="en-US" sz="4800" dirty="0" err="1">
                  <a:solidFill>
                    <a:srgbClr val="000000"/>
                  </a:solidFill>
                  <a:latin typeface="Telegraf Ultra-Bold"/>
                </a:rPr>
                <a:t>έν</a:t>
              </a:r>
              <a:r>
                <a:rPr lang="en-US" sz="4800" dirty="0">
                  <a:solidFill>
                    <a:srgbClr val="000000"/>
                  </a:solidFill>
                  <a:latin typeface="Telegraf Ultra-Bold"/>
                </a:rPr>
                <a:t>ας άνδρας έκανε σερφ, όρθιος σε ένα αερόπλοιο.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E0B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5381168" y="1267536"/>
            <a:ext cx="7525664" cy="7156905"/>
            <a:chOff x="0" y="0"/>
            <a:chExt cx="6350000" cy="6038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038850"/>
            </a:xfrm>
            <a:custGeom>
              <a:avLst/>
              <a:gdLst/>
              <a:ahLst/>
              <a:cxnLst/>
              <a:rect l="l" t="t" r="r" b="b"/>
              <a:pathLst>
                <a:path w="6350000" h="6038850">
                  <a:moveTo>
                    <a:pt x="1212850" y="6038850"/>
                  </a:moveTo>
                  <a:lnTo>
                    <a:pt x="0" y="2306320"/>
                  </a:lnTo>
                  <a:lnTo>
                    <a:pt x="3175000" y="0"/>
                  </a:lnTo>
                  <a:lnTo>
                    <a:pt x="6350000" y="2306320"/>
                  </a:lnTo>
                  <a:lnTo>
                    <a:pt x="5137150" y="6038850"/>
                  </a:lnTo>
                  <a:lnTo>
                    <a:pt x="1212850" y="60388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057275" y="8936920"/>
            <a:ext cx="14913628" cy="177502"/>
            <a:chOff x="0" y="0"/>
            <a:chExt cx="48017069" cy="571500"/>
          </a:xfrm>
        </p:grpSpPr>
        <p:sp>
          <p:nvSpPr>
            <p:cNvPr id="5" name="Freeform 5"/>
            <p:cNvSpPr/>
            <p:nvPr/>
          </p:nvSpPr>
          <p:spPr>
            <a:xfrm>
              <a:off x="0" y="255270"/>
              <a:ext cx="48017069" cy="69850"/>
            </a:xfrm>
            <a:custGeom>
              <a:avLst/>
              <a:gdLst/>
              <a:ahLst/>
              <a:cxnLst/>
              <a:rect l="l" t="t" r="r" b="b"/>
              <a:pathLst>
                <a:path w="48017069" h="69850">
                  <a:moveTo>
                    <a:pt x="47726240" y="0"/>
                  </a:moveTo>
                  <a:lnTo>
                    <a:pt x="0" y="0"/>
                  </a:lnTo>
                  <a:lnTo>
                    <a:pt x="0" y="69850"/>
                  </a:lnTo>
                  <a:lnTo>
                    <a:pt x="48017069" y="69850"/>
                  </a:lnTo>
                  <a:lnTo>
                    <a:pt x="4801706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6443133" y="3523510"/>
            <a:ext cx="5401733" cy="26449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00"/>
              </a:lnSpc>
              <a:spcBef>
                <a:spcPct val="0"/>
              </a:spcBef>
            </a:pPr>
            <a:r>
              <a:rPr lang="el-GR" sz="7500" dirty="0">
                <a:solidFill>
                  <a:srgbClr val="000000"/>
                </a:solidFill>
                <a:latin typeface="Telegraf Ultra-Bold"/>
              </a:rPr>
              <a:t>ΨΕΥΔΕΙΣ ΕΙΔΗΣΕΙΣ</a:t>
            </a:r>
            <a:endParaRPr lang="en-US" sz="750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240</Words>
  <Application>Microsoft Office PowerPoint</Application>
  <PresentationFormat>Custom</PresentationFormat>
  <Paragraphs>31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Calibri</vt:lpstr>
      <vt:lpstr>Arial</vt:lpstr>
      <vt:lpstr>Telegraf Ultra-Bold</vt:lpstr>
      <vt:lpstr>Telegraf Medium</vt:lpstr>
      <vt:lpstr>Telegraf Bold</vt:lpstr>
      <vt:lpstr>Telegraf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Fake news Quiz</dc:title>
  <cp:keywords>, docId:2D767C964446E393A4B6251135C1A4D4</cp:keywords>
  <cp:lastModifiedBy>Georgina Karaoli</cp:lastModifiedBy>
  <cp:revision>2</cp:revision>
  <dcterms:created xsi:type="dcterms:W3CDTF">2006-08-16T00:00:00Z</dcterms:created>
  <dcterms:modified xsi:type="dcterms:W3CDTF">2023-12-01T15:13:30Z</dcterms:modified>
  <dc:identifier>DAF1vyCM8GE</dc:identifier>
</cp:coreProperties>
</file>