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Telegraf" panose="020B0604020202020204" charset="0"/>
      <p:regular r:id="rId12"/>
    </p:embeddedFont>
    <p:embeddedFont>
      <p:font typeface="Telegraf Bold" panose="020B0604020202020204" charset="0"/>
      <p:regular r:id="rId13"/>
    </p:embeddedFont>
    <p:embeddedFont>
      <p:font typeface="Telegraf Ultra-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42156" y="-1858344"/>
            <a:ext cx="14003688" cy="1400368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" name="Freeform 4"/>
          <p:cNvSpPr/>
          <p:nvPr/>
        </p:nvSpPr>
        <p:spPr>
          <a:xfrm>
            <a:off x="9994992" y="8599451"/>
            <a:ext cx="658849" cy="658849"/>
          </a:xfrm>
          <a:custGeom>
            <a:avLst/>
            <a:gdLst/>
            <a:ahLst/>
            <a:cxnLst/>
            <a:rect l="l" t="t" r="r" b="b"/>
            <a:pathLst>
              <a:path w="658849" h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2935147" y="3403776"/>
            <a:ext cx="12417706" cy="4053331"/>
            <a:chOff x="0" y="-47625"/>
            <a:chExt cx="16556941" cy="5404440"/>
          </a:xfrm>
        </p:grpSpPr>
        <p:sp>
          <p:nvSpPr>
            <p:cNvPr id="6" name="Freeform 6"/>
            <p:cNvSpPr/>
            <p:nvPr/>
          </p:nvSpPr>
          <p:spPr>
            <a:xfrm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Freeform 7"/>
            <p:cNvSpPr/>
            <p:nvPr/>
          </p:nvSpPr>
          <p:spPr>
            <a:xfrm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445042" cy="682173"/>
              </a:xfrm>
              <a:custGeom>
                <a:avLst/>
                <a:gdLst/>
                <a:ahLst/>
                <a:cxnLst/>
                <a:rect l="l" t="t" r="r" b="b"/>
                <a:pathLst>
                  <a:path w="5445042" h="682173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0" y="-47625"/>
              <a:ext cx="16556941" cy="19389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 dirty="0">
                  <a:solidFill>
                    <a:srgbClr val="000000"/>
                  </a:solidFill>
                  <a:latin typeface="Telegraf Bold"/>
                </a:rPr>
                <a:t>ΑΞΙΟΛΟΓΗΣΗ 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006657" y="4120274"/>
              <a:ext cx="10543627" cy="11142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Ενότητ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α 4 - Διαχείριση </a:t>
              </a:r>
              <a:r>
                <a:rPr lang="el-GR" sz="2799" spc="83" dirty="0">
                  <a:solidFill>
                    <a:srgbClr val="FFFFFF"/>
                  </a:solidFill>
                  <a:latin typeface="Telegraf"/>
                </a:rPr>
                <a:t>εξ αποστάσεως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συνεδριών με το Google Meet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7077641" y="8669034"/>
            <a:ext cx="2692672" cy="500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Έναρξη</a:t>
            </a:r>
          </a:p>
        </p:txBody>
      </p:sp>
      <p:sp>
        <p:nvSpPr>
          <p:cNvPr id="13" name="Freeform 13"/>
          <p:cNvSpPr/>
          <p:nvPr/>
        </p:nvSpPr>
        <p:spPr>
          <a:xfrm>
            <a:off x="6962806" y="98900"/>
            <a:ext cx="3849496" cy="3849496"/>
          </a:xfrm>
          <a:custGeom>
            <a:avLst/>
            <a:gdLst/>
            <a:ahLst/>
            <a:cxnLst/>
            <a:rect l="l" t="t" r="r" b="b"/>
            <a:pathLst>
              <a:path w="3849496" h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3392051"/>
            <a:ext cx="5740876" cy="4524889"/>
            <a:chOff x="0" y="0"/>
            <a:chExt cx="7654502" cy="6033185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654502" cy="5107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Ποια από αυτές τις εφαρμογές ΔΕΝ είναι υπηρεσία τηλεδιάσκεψης;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654502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1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31726" y="3038277"/>
            <a:ext cx="6300269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MEET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423299"/>
            <a:ext cx="6050373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ΟΜΆΔΕΣ MICROSOFT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210259" y="5849237"/>
            <a:ext cx="5959727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ZOOM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80530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4910834"/>
            <a:ext cx="5387810" cy="3006106"/>
            <a:chOff x="0" y="0"/>
            <a:chExt cx="7183746" cy="4008142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30826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Ποια είναι η κύρια λειτουργία του Google Meet;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2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3" name="Group 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37" name="Group 37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9541795" y="3073533"/>
            <a:ext cx="7425139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ΕΠΕΞΕΡΓΑΣΙΑ ΦΩΤΟΓΡΑΦΙΩΝ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10210259" y="5842746"/>
            <a:ext cx="6448920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ΑΠΟΣΤΟΛΗ E-MAILS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9836761" y="4423299"/>
            <a:ext cx="6755771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ΟΡΓΑΝ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ΝΕΙ ΣΥΝΑΝΤ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ΣΕΙΣ 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ΣΩ Β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ΝΤΕΟ 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000037" y="7235449"/>
            <a:ext cx="6508656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ΔΗΜΙΟΥΡΓ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Α ΕΓΓΡ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ΦΩΝ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85450" y="2761473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44171" y="2085325"/>
            <a:ext cx="5432693" cy="7691219"/>
            <a:chOff x="-59844" y="-866674"/>
            <a:chExt cx="7243590" cy="10254959"/>
          </a:xfrm>
        </p:grpSpPr>
        <p:sp>
          <p:nvSpPr>
            <p:cNvPr id="26" name="TextBox 26"/>
            <p:cNvSpPr txBox="1"/>
            <p:nvPr/>
          </p:nvSpPr>
          <p:spPr>
            <a:xfrm>
              <a:off x="-59844" y="165247"/>
              <a:ext cx="7183746" cy="92230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 dirty="0" err="1">
                  <a:solidFill>
                    <a:srgbClr val="000000"/>
                  </a:solidFill>
                  <a:latin typeface="Telegraf Bold"/>
                </a:rPr>
                <a:t>Γι</a:t>
              </a:r>
              <a:r>
                <a:rPr lang="en-US" sz="4799" dirty="0">
                  <a:solidFill>
                    <a:srgbClr val="000000"/>
                  </a:solidFill>
                  <a:latin typeface="Telegraf Bold"/>
                </a:rPr>
                <a:t>ατί είναι σημαντικό να </a:t>
              </a:r>
              <a:r>
                <a:rPr lang="el-GR" sz="4799" dirty="0">
                  <a:solidFill>
                    <a:srgbClr val="000000"/>
                  </a:solidFill>
                  <a:latin typeface="Telegraf Bold"/>
                </a:rPr>
                <a:t>γνωρίζετε τις λειτουργίες </a:t>
              </a:r>
              <a:r>
                <a:rPr lang="en-US" sz="4799" dirty="0" err="1">
                  <a:solidFill>
                    <a:srgbClr val="000000"/>
                  </a:solidFill>
                  <a:latin typeface="Telegraf Bold"/>
                </a:rPr>
                <a:t>του</a:t>
              </a:r>
              <a:r>
                <a:rPr lang="en-US" sz="4799" dirty="0">
                  <a:solidFill>
                    <a:srgbClr val="000000"/>
                  </a:solidFill>
                  <a:latin typeface="Telegraf Bold"/>
                </a:rPr>
                <a:t> Google Meet κατά τη διεξαγωγή διαδικτυακών συνεδριών;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866674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 dirty="0">
                  <a:solidFill>
                    <a:srgbClr val="000000"/>
                  </a:solidFill>
                  <a:latin typeface="Telegraf Ultra-Bold"/>
                </a:rPr>
                <a:t>ΕΡΩΤΗΣΗ 3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31726" y="3038277"/>
            <a:ext cx="6300269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ΔΕΝ </a:t>
            </a:r>
            <a:r>
              <a:rPr lang="el-GR" spc="270" dirty="0">
                <a:solidFill>
                  <a:srgbClr val="000000"/>
                </a:solidFill>
                <a:latin typeface="Telegraf Bold"/>
              </a:rPr>
              <a:t>Έ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ΧΕΙ </a:t>
            </a:r>
            <a:r>
              <a:rPr lang="el-GR" sz="1800" spc="270" dirty="0">
                <a:solidFill>
                  <a:srgbClr val="000000"/>
                </a:solidFill>
                <a:latin typeface="Telegraf Bold"/>
              </a:rPr>
              <a:t>ΚΑΠΟΙΟ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l-GR" spc="270" dirty="0">
                <a:solidFill>
                  <a:srgbClr val="000000"/>
                </a:solidFill>
                <a:latin typeface="Telegraf Bold"/>
              </a:rPr>
              <a:t>ΟΦΕΛΟΣ</a:t>
            </a:r>
            <a:endParaRPr lang="en-US" sz="1800" spc="270" dirty="0">
              <a:solidFill>
                <a:srgbClr val="000000"/>
              </a:solidFill>
              <a:latin typeface="Telegraf Bo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0293456" y="4167309"/>
            <a:ext cx="6050373" cy="96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ΕΝΘΑΡΡ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ΝΕΙ 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ΠΙΟ ΕΛΚΥΣΤΙΚ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ΚΑΙ ΔΙΑΔΡΑΣΤΙΚΌ ΠΕΡΙΒ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ΛΛΟΝ ΕΞ ΑΠΟΣΤ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ΣΕΩΣ ΕΚΠΑ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ΔΕΥΣΗΣ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739041"/>
            <a:ext cx="5959727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ΕΠΕΙΔ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Η GOOGLE MEET 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ΝΑΙ 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ΣΚΟΛΟ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ΕΡΓΑΛΕΙΟ ΓΙΑ 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ΧΡΗΣΙΜΟΠΟΙΗΘΕΊ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54409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ΔΕΝ ΞΕΡΩ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1873269"/>
            <a:ext cx="5387810" cy="6043672"/>
            <a:chOff x="0" y="0"/>
            <a:chExt cx="7183746" cy="8058229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7132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Ποια είναι μια από τις συνιστώμενες βέλτιστες πρακτικές για την οργάνωση αποτελεσματικών διαδικτυακών συνεδριάσεων;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4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8017" y="2927317"/>
            <a:ext cx="6300269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ΜΗ ΚΑΘΟΡΙΣΜ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 ΗΜΕΡΉΣΙΑΣ ΔΙ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ΤΑΞΗΣ ΓΙΑ ΤΗ ΣΥΝΕΔΡΊΑΣΗ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149641"/>
            <a:ext cx="6050373" cy="950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ΠΡΟΣΚΑΛ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ΣΕΤΕ ΌΣΟ ΤΟ ΔΥΝΑΤ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 ΠΕΡΙΣΣ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ΤΕΡΟΥΣ ΣΥΜΜΕΤ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ΧΟΝΤΕΣ ΓΙΑ ΝΑ ΜΕΓΙΣΤΟΠΟΙ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ΣΕΤΕ ΤΗ ΣΥΜΜΕΤΟΧ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328288" y="5672211"/>
            <a:ext cx="5959727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ΚΑΤΑΓΡ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ΦΕΙ ΤΗ ΣΥΝ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ΝΤΗΣΗ ΓΙΑ ΜΕΛΛΟΝΤΙΚ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ΑΝΑΦΟΡ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00905" y="7097262"/>
            <a:ext cx="5907485" cy="634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ΑΓΝΟΟ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Υ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Ν ΤΑ ΣΧ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Ο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ΛΙΑ ΤΩΝ ΣΥΜΜΕΤΕΧ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Ο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ΝΤΩΝ ΚΑΤΆ ΤΗ ΔΙ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ΡΚΕΙΑ ΤΗΣ ΣΥΝ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ΝΤΗΣΗΣ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1645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ΑΠΑΝΤΗΣΕΙΣ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grpSp>
        <p:nvGrpSpPr>
          <p:cNvPr id="4" name="Group 4"/>
          <p:cNvGrpSpPr/>
          <p:nvPr/>
        </p:nvGrpSpPr>
        <p:grpSpPr>
          <a:xfrm rot="-5400000">
            <a:off x="6737509" y="2075991"/>
            <a:ext cx="873730" cy="3939253"/>
            <a:chOff x="0" y="0"/>
            <a:chExt cx="2354580" cy="1061574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10615740"/>
            </a:xfrm>
            <a:custGeom>
              <a:avLst/>
              <a:gdLst/>
              <a:ahLst/>
              <a:cxnLst/>
              <a:rect l="l" t="t" r="r" b="b"/>
              <a:pathLst>
                <a:path w="2353310" h="1061574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6737509" y="2004678"/>
            <a:ext cx="873730" cy="3939253"/>
            <a:chOff x="0" y="0"/>
            <a:chExt cx="2354580" cy="1061574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53310" cy="10615740"/>
            </a:xfrm>
            <a:custGeom>
              <a:avLst/>
              <a:gdLst/>
              <a:ahLst/>
              <a:cxnLst/>
              <a:rect l="l" t="t" r="r" b="b"/>
              <a:pathLst>
                <a:path w="2353310" h="1061574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2" name="Group 12"/>
          <p:cNvGrpSpPr/>
          <p:nvPr/>
        </p:nvGrpSpPr>
        <p:grpSpPr>
          <a:xfrm rot="-5400000">
            <a:off x="7778505" y="754267"/>
            <a:ext cx="1153937" cy="6301452"/>
            <a:chOff x="0" y="0"/>
            <a:chExt cx="2354580" cy="1061574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10615740"/>
            </a:xfrm>
            <a:custGeom>
              <a:avLst/>
              <a:gdLst/>
              <a:ahLst/>
              <a:cxnLst/>
              <a:rect l="l" t="t" r="r" b="b"/>
              <a:pathLst>
                <a:path w="2353310" h="10615740">
                  <a:moveTo>
                    <a:pt x="784860" y="10548430"/>
                  </a:moveTo>
                  <a:cubicBezTo>
                    <a:pt x="905510" y="10589070"/>
                    <a:pt x="1042670" y="10615740"/>
                    <a:pt x="1177290" y="10615740"/>
                  </a:cubicBezTo>
                  <a:cubicBezTo>
                    <a:pt x="1311910" y="10615740"/>
                    <a:pt x="1441450" y="10592880"/>
                    <a:pt x="1560830" y="10552240"/>
                  </a:cubicBezTo>
                  <a:cubicBezTo>
                    <a:pt x="1563370" y="10550970"/>
                    <a:pt x="1565910" y="10550970"/>
                    <a:pt x="1568450" y="10549699"/>
                  </a:cubicBezTo>
                  <a:cubicBezTo>
                    <a:pt x="2016760" y="10387140"/>
                    <a:pt x="2346960" y="9957880"/>
                    <a:pt x="2353310" y="943239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9425164"/>
                  </a:lnTo>
                  <a:cubicBezTo>
                    <a:pt x="6350" y="9960420"/>
                    <a:pt x="331470" y="10389680"/>
                    <a:pt x="784860" y="1054843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18592" y="3518404"/>
            <a:ext cx="746996" cy="74699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97125" y="364248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id="19" name="Group 19"/>
          <p:cNvGrpSpPr/>
          <p:nvPr/>
        </p:nvGrpSpPr>
        <p:grpSpPr>
          <a:xfrm rot="-5400000">
            <a:off x="5816331" y="1313741"/>
            <a:ext cx="921510" cy="2220472"/>
            <a:chOff x="0" y="0"/>
            <a:chExt cx="2354580" cy="5673598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53310" cy="5673598"/>
            </a:xfrm>
            <a:custGeom>
              <a:avLst/>
              <a:gdLst/>
              <a:ahLst/>
              <a:cxnLst/>
              <a:rect l="l" t="t" r="r" b="b"/>
              <a:pathLst>
                <a:path w="2353310" h="5673598">
                  <a:moveTo>
                    <a:pt x="784860" y="5606288"/>
                  </a:moveTo>
                  <a:cubicBezTo>
                    <a:pt x="905510" y="5646928"/>
                    <a:pt x="1042670" y="5673598"/>
                    <a:pt x="1177290" y="5673598"/>
                  </a:cubicBezTo>
                  <a:cubicBezTo>
                    <a:pt x="1311910" y="5673598"/>
                    <a:pt x="1441450" y="5650738"/>
                    <a:pt x="1560830" y="5610098"/>
                  </a:cubicBezTo>
                  <a:cubicBezTo>
                    <a:pt x="1563370" y="5608828"/>
                    <a:pt x="1565910" y="5608828"/>
                    <a:pt x="1568450" y="5607558"/>
                  </a:cubicBezTo>
                  <a:cubicBezTo>
                    <a:pt x="2016760" y="5444998"/>
                    <a:pt x="2346960" y="5015738"/>
                    <a:pt x="2353310" y="450545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502031"/>
                  </a:lnTo>
                  <a:cubicBezTo>
                    <a:pt x="6350" y="5018278"/>
                    <a:pt x="331470" y="5447538"/>
                    <a:pt x="784860" y="5606288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 rot="-5400000">
            <a:off x="5864476" y="1190383"/>
            <a:ext cx="921510" cy="2316763"/>
            <a:chOff x="0" y="0"/>
            <a:chExt cx="2354580" cy="591963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53310" cy="5919634"/>
            </a:xfrm>
            <a:custGeom>
              <a:avLst/>
              <a:gdLst/>
              <a:ahLst/>
              <a:cxnLst/>
              <a:rect l="l" t="t" r="r" b="b"/>
              <a:pathLst>
                <a:path w="2353310" h="5919634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7" name="Group 27"/>
          <p:cNvGrpSpPr/>
          <p:nvPr/>
        </p:nvGrpSpPr>
        <p:grpSpPr>
          <a:xfrm rot="-5400000">
            <a:off x="5864476" y="982220"/>
            <a:ext cx="921510" cy="2316763"/>
            <a:chOff x="0" y="0"/>
            <a:chExt cx="2354580" cy="591963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353310" cy="5919634"/>
            </a:xfrm>
            <a:custGeom>
              <a:avLst/>
              <a:gdLst/>
              <a:ahLst/>
              <a:cxnLst/>
              <a:rect l="l" t="t" r="r" b="b"/>
              <a:pathLst>
                <a:path w="2353310" h="5919634">
                  <a:moveTo>
                    <a:pt x="784860" y="5852324"/>
                  </a:moveTo>
                  <a:cubicBezTo>
                    <a:pt x="905510" y="5892964"/>
                    <a:pt x="1042670" y="5919634"/>
                    <a:pt x="1177290" y="5919634"/>
                  </a:cubicBezTo>
                  <a:cubicBezTo>
                    <a:pt x="1311910" y="5919634"/>
                    <a:pt x="1441450" y="5896774"/>
                    <a:pt x="1560830" y="5856134"/>
                  </a:cubicBezTo>
                  <a:cubicBezTo>
                    <a:pt x="1563370" y="5854864"/>
                    <a:pt x="1565910" y="5854864"/>
                    <a:pt x="1568450" y="5853594"/>
                  </a:cubicBezTo>
                  <a:cubicBezTo>
                    <a:pt x="2016760" y="5691034"/>
                    <a:pt x="2346960" y="5261774"/>
                    <a:pt x="2353310" y="475073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4747120"/>
                  </a:lnTo>
                  <a:cubicBezTo>
                    <a:pt x="6350" y="5264314"/>
                    <a:pt x="331470" y="5693574"/>
                    <a:pt x="784860" y="585232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9" name="Group 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180695" y="1920655"/>
            <a:ext cx="746996" cy="746996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259227" y="204473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242597" y="1971069"/>
            <a:ext cx="14150845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Adobe Photoshop.</a:t>
            </a:r>
          </a:p>
        </p:txBody>
      </p:sp>
      <p:grpSp>
        <p:nvGrpSpPr>
          <p:cNvPr id="35" name="Group 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7" name="Group 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9" name="Group 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1" name="Group 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3" name="Group 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5" name="Group 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2147550" y="6778239"/>
            <a:ext cx="15035753" cy="544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>
                <a:solidFill>
                  <a:srgbClr val="000000"/>
                </a:solidFill>
                <a:latin typeface="Telegraf Bold"/>
              </a:rPr>
              <a:t>Κατα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γρά</a:t>
            </a:r>
            <a:r>
              <a:rPr lang="el-GR" sz="3414">
                <a:solidFill>
                  <a:srgbClr val="000000"/>
                </a:solidFill>
                <a:latin typeface="Telegraf Bold"/>
              </a:rPr>
              <a:t>φει</a:t>
            </a:r>
            <a:r>
              <a:rPr lang="en-US" sz="3414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τη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συνάντηση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γι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α μελλοντική αναφορά.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1218592" y="6770726"/>
            <a:ext cx="746996" cy="746996"/>
            <a:chOff x="0" y="0"/>
            <a:chExt cx="6350000" cy="6350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297125" y="6894809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id="51" name="Group 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3" name="Group 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5" name="Group 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7" name="Group 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9" name="Group 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1" name="Group 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3" name="TextBox 63"/>
          <p:cNvSpPr txBox="1"/>
          <p:nvPr/>
        </p:nvSpPr>
        <p:spPr>
          <a:xfrm>
            <a:off x="2147550" y="4975663"/>
            <a:ext cx="15035753" cy="1113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Ενθάρρυνση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ενός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π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ιο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ελκυστικού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και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δι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αδραστικού περιβάλλοντος εξ αποστάσεως εκπαίδευσης.</a:t>
            </a:r>
          </a:p>
        </p:txBody>
      </p:sp>
      <p:grpSp>
        <p:nvGrpSpPr>
          <p:cNvPr id="64" name="Group 64"/>
          <p:cNvGrpSpPr/>
          <p:nvPr/>
        </p:nvGrpSpPr>
        <p:grpSpPr>
          <a:xfrm>
            <a:off x="1180695" y="5166462"/>
            <a:ext cx="746996" cy="746996"/>
            <a:chOff x="0" y="0"/>
            <a:chExt cx="6350000" cy="63500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6" name="TextBox 66"/>
          <p:cNvSpPr txBox="1"/>
          <p:nvPr/>
        </p:nvSpPr>
        <p:spPr>
          <a:xfrm>
            <a:off x="1259227" y="5290544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2147550" y="3568819"/>
            <a:ext cx="15035753" cy="544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l-GR" sz="3414" dirty="0">
                <a:solidFill>
                  <a:srgbClr val="000000"/>
                </a:solidFill>
                <a:latin typeface="Telegraf Bold"/>
              </a:rPr>
              <a:t>Να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Οργ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ανώ</a:t>
            </a:r>
            <a:r>
              <a:rPr lang="el-GR" sz="3414" dirty="0">
                <a:solidFill>
                  <a:srgbClr val="000000"/>
                </a:solidFill>
                <a:latin typeface="Telegraf Bold"/>
              </a:rPr>
              <a:t>ν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ε</a:t>
            </a:r>
            <a:r>
              <a:rPr lang="el-GR" sz="3414" dirty="0" err="1">
                <a:solidFill>
                  <a:srgbClr val="000000"/>
                </a:solidFill>
                <a:latin typeface="Telegraf Bold"/>
              </a:rPr>
              <a:t>ται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συναντήσεις μέσω βίντεο.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277</Words>
  <Application>Microsoft Office PowerPoint</Application>
  <PresentationFormat>Custom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Telegraf Bold</vt:lpstr>
      <vt:lpstr>Calibri</vt:lpstr>
      <vt:lpstr>Arial</vt:lpstr>
      <vt:lpstr>Telegraf</vt:lpstr>
      <vt:lpstr>Telegraf Ultra-Bold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Assessment test - Module 4</dc:title>
  <cp:keywords>, docId:2477E830BE9A0D972937B2AD3F0E3630</cp:keywords>
  <cp:lastModifiedBy>Georgina Karaoli</cp:lastModifiedBy>
  <cp:revision>2</cp:revision>
  <dcterms:created xsi:type="dcterms:W3CDTF">2006-08-16T00:00:00Z</dcterms:created>
  <dcterms:modified xsi:type="dcterms:W3CDTF">2023-12-04T14:58:07Z</dcterms:modified>
  <dc:identifier>DAF2BjlHkIg</dc:identifier>
</cp:coreProperties>
</file>