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8288000" cy="10287000"/>
  <p:notesSz cx="6858000" cy="9144000"/>
  <p:embeddedFontLst>
    <p:embeddedFont>
      <p:font typeface="Calibri" panose="020F0502020204030204" pitchFamily="34" charset="0"/>
      <p:regular r:id="rId8"/>
      <p:bold r:id="rId9"/>
      <p:italic r:id="rId10"/>
      <p:boldItalic r:id="rId11"/>
    </p:embeddedFont>
    <p:embeddedFont>
      <p:font typeface="Telegraf" panose="020B0604020202020204" charset="0"/>
      <p:regular r:id="rId12"/>
    </p:embeddedFont>
    <p:embeddedFont>
      <p:font typeface="Telegraf Bold" panose="020B0604020202020204" charset="0"/>
      <p:regular r:id="rId13"/>
    </p:embeddedFont>
    <p:embeddedFont>
      <p:font typeface="Telegraf Ultra-Bold" panose="020B0604020202020204" charset="0"/>
      <p:regular r:id="rId1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 varScale="1">
        <p:scale>
          <a:sx n="52" d="100"/>
          <a:sy n="52" d="100"/>
        </p:scale>
        <p:origin x="850" y="6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12/4/2023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12/4/2023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12/4/2023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Κάντε κλικ για να επεξεργαστείτε το στυλ του κύριου τίτλου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Κάντε κλικ για να επεξεργαστείτε τα στυλ κύριου κειμένου</a:t>
            </a:r>
          </a:p>
          <a:p>
            <a:pPr lvl="1"/>
            <a:r>
              <a:rPr lang="en-US"/>
              <a:t>Δεύτερο επίπεδο</a:t>
            </a:r>
          </a:p>
          <a:p>
            <a:pPr lvl="2"/>
            <a:r>
              <a:rPr lang="en-US"/>
              <a:t>Τρίτο επίπεδο</a:t>
            </a:r>
          </a:p>
          <a:p>
            <a:pPr lvl="3"/>
            <a:r>
              <a:rPr lang="en-US"/>
              <a:t>Τέταρτο επίπεδο</a:t>
            </a:r>
          </a:p>
          <a:p>
            <a:pPr lvl="4"/>
            <a:r>
              <a:rPr lang="en-US"/>
              <a:t>Πέμπτο επίπεδο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t>12/4/2023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C9EE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2142156" y="-1858344"/>
            <a:ext cx="14003688" cy="14003688"/>
            <a:chOff x="0" y="0"/>
            <a:chExt cx="6350000" cy="63500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CY"/>
            </a:p>
          </p:txBody>
        </p:sp>
      </p:grpSp>
      <p:sp>
        <p:nvSpPr>
          <p:cNvPr id="4" name="Freeform 4"/>
          <p:cNvSpPr/>
          <p:nvPr/>
        </p:nvSpPr>
        <p:spPr>
          <a:xfrm>
            <a:off x="9994992" y="8599451"/>
            <a:ext cx="658849" cy="658849"/>
          </a:xfrm>
          <a:custGeom>
            <a:avLst/>
            <a:gdLst/>
            <a:ahLst/>
            <a:cxnLst/>
            <a:rect l="l" t="t" r="r" b="b"/>
            <a:pathLst>
              <a:path w="658849" h="658849">
                <a:moveTo>
                  <a:pt x="0" y="0"/>
                </a:moveTo>
                <a:lnTo>
                  <a:pt x="658848" y="0"/>
                </a:lnTo>
                <a:lnTo>
                  <a:pt x="658848" y="658849"/>
                </a:lnTo>
                <a:lnTo>
                  <a:pt x="0" y="65884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Y"/>
          </a:p>
        </p:txBody>
      </p:sp>
      <p:grpSp>
        <p:nvGrpSpPr>
          <p:cNvPr id="5" name="Group 5"/>
          <p:cNvGrpSpPr/>
          <p:nvPr/>
        </p:nvGrpSpPr>
        <p:grpSpPr>
          <a:xfrm>
            <a:off x="2935147" y="3403776"/>
            <a:ext cx="12417706" cy="4109653"/>
            <a:chOff x="0" y="-47625"/>
            <a:chExt cx="16556941" cy="5479536"/>
          </a:xfrm>
        </p:grpSpPr>
        <p:sp>
          <p:nvSpPr>
            <p:cNvPr id="6" name="Freeform 6"/>
            <p:cNvSpPr/>
            <p:nvPr/>
          </p:nvSpPr>
          <p:spPr>
            <a:xfrm rot="5400000">
              <a:off x="1617951" y="4039974"/>
              <a:ext cx="1648226" cy="985456"/>
            </a:xfrm>
            <a:custGeom>
              <a:avLst/>
              <a:gdLst/>
              <a:ahLst/>
              <a:cxnLst/>
              <a:rect l="l" t="t" r="r" b="b"/>
              <a:pathLst>
                <a:path w="1339741" h="669871">
                  <a:moveTo>
                    <a:pt x="0" y="0"/>
                  </a:moveTo>
                  <a:lnTo>
                    <a:pt x="1339741" y="0"/>
                  </a:lnTo>
                  <a:lnTo>
                    <a:pt x="1339741" y="669870"/>
                  </a:lnTo>
                  <a:lnTo>
                    <a:pt x="0" y="66987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CY"/>
            </a:p>
          </p:txBody>
        </p:sp>
        <p:sp>
          <p:nvSpPr>
            <p:cNvPr id="7" name="Freeform 7"/>
            <p:cNvSpPr/>
            <p:nvPr/>
          </p:nvSpPr>
          <p:spPr>
            <a:xfrm rot="16200000">
              <a:off x="13215524" y="4115211"/>
              <a:ext cx="1648230" cy="834977"/>
            </a:xfrm>
            <a:custGeom>
              <a:avLst/>
              <a:gdLst/>
              <a:ahLst/>
              <a:cxnLst/>
              <a:rect l="l" t="t" r="r" b="b"/>
              <a:pathLst>
                <a:path w="1339741" h="669871">
                  <a:moveTo>
                    <a:pt x="0" y="0"/>
                  </a:moveTo>
                  <a:lnTo>
                    <a:pt x="1339741" y="0"/>
                  </a:lnTo>
                  <a:lnTo>
                    <a:pt x="1339741" y="669870"/>
                  </a:lnTo>
                  <a:lnTo>
                    <a:pt x="0" y="66987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CY"/>
            </a:p>
          </p:txBody>
        </p:sp>
        <p:grpSp>
          <p:nvGrpSpPr>
            <p:cNvPr id="8" name="Group 8"/>
            <p:cNvGrpSpPr/>
            <p:nvPr/>
          </p:nvGrpSpPr>
          <p:grpSpPr>
            <a:xfrm>
              <a:off x="2784309" y="3708585"/>
              <a:ext cx="10837843" cy="1648229"/>
              <a:chOff x="-73401" y="-157077"/>
              <a:chExt cx="5518444" cy="839250"/>
            </a:xfrm>
          </p:grpSpPr>
          <p:sp>
            <p:nvSpPr>
              <p:cNvPr id="9" name="Freeform 9"/>
              <p:cNvSpPr/>
              <p:nvPr/>
            </p:nvSpPr>
            <p:spPr>
              <a:xfrm>
                <a:off x="-73401" y="-157077"/>
                <a:ext cx="5518444" cy="839250"/>
              </a:xfrm>
              <a:custGeom>
                <a:avLst/>
                <a:gdLst/>
                <a:ahLst/>
                <a:cxnLst/>
                <a:rect l="l" t="t" r="r" b="b"/>
                <a:pathLst>
                  <a:path w="5445042" h="682173">
                    <a:moveTo>
                      <a:pt x="0" y="0"/>
                    </a:moveTo>
                    <a:lnTo>
                      <a:pt x="5445042" y="0"/>
                    </a:lnTo>
                    <a:lnTo>
                      <a:pt x="5445042" y="682173"/>
                    </a:lnTo>
                    <a:lnTo>
                      <a:pt x="0" y="682173"/>
                    </a:lnTo>
                    <a:close/>
                  </a:path>
                </a:pathLst>
              </a:custGeom>
              <a:solidFill>
                <a:srgbClr val="CE0B3D"/>
              </a:solidFill>
            </p:spPr>
            <p:txBody>
              <a:bodyPr/>
              <a:lstStyle/>
              <a:p>
                <a:endParaRPr lang="en-CY"/>
              </a:p>
            </p:txBody>
          </p:sp>
        </p:grpSp>
        <p:sp>
          <p:nvSpPr>
            <p:cNvPr id="10" name="TextBox 10"/>
            <p:cNvSpPr txBox="1"/>
            <p:nvPr/>
          </p:nvSpPr>
          <p:spPr>
            <a:xfrm>
              <a:off x="0" y="-47625"/>
              <a:ext cx="16556941" cy="390640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1173"/>
                </a:lnSpc>
              </a:pPr>
              <a:r>
                <a:rPr lang="en-US" sz="9801">
                  <a:solidFill>
                    <a:srgbClr val="000000"/>
                  </a:solidFill>
                  <a:latin typeface="Telegraf Bold"/>
                </a:rPr>
                <a:t>ΑΞΙΟΛΟΓΗΣΗ </a:t>
              </a:r>
            </a:p>
            <a:p>
              <a:pPr algn="ctr">
                <a:lnSpc>
                  <a:spcPts val="11173"/>
                </a:lnSpc>
                <a:spcBef>
                  <a:spcPct val="0"/>
                </a:spcBef>
              </a:pPr>
              <a:r>
                <a:rPr lang="en-US" sz="9801">
                  <a:solidFill>
                    <a:srgbClr val="000000"/>
                  </a:solidFill>
                  <a:latin typeface="Telegraf Bold"/>
                </a:rPr>
                <a:t>TEST</a:t>
              </a:r>
            </a:p>
          </p:txBody>
        </p:sp>
        <p:sp>
          <p:nvSpPr>
            <p:cNvPr id="11" name="TextBox 11"/>
            <p:cNvSpPr txBox="1"/>
            <p:nvPr/>
          </p:nvSpPr>
          <p:spPr>
            <a:xfrm>
              <a:off x="2758088" y="3783682"/>
              <a:ext cx="11063013" cy="1648229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3190"/>
                </a:lnSpc>
                <a:spcBef>
                  <a:spcPct val="0"/>
                </a:spcBef>
              </a:pPr>
              <a:r>
                <a:rPr lang="en-US" sz="2799" spc="83" dirty="0" err="1">
                  <a:solidFill>
                    <a:srgbClr val="FFFFFF"/>
                  </a:solidFill>
                  <a:latin typeface="Telegraf"/>
                </a:rPr>
                <a:t>Ενότητ</a:t>
              </a:r>
              <a:r>
                <a:rPr lang="en-US" sz="2799" spc="83" dirty="0">
                  <a:solidFill>
                    <a:srgbClr val="FFFFFF"/>
                  </a:solidFill>
                  <a:latin typeface="Telegraf"/>
                </a:rPr>
                <a:t>α 3 – </a:t>
              </a:r>
              <a:r>
                <a:rPr lang="el-GR" sz="2799" spc="83" dirty="0">
                  <a:solidFill>
                    <a:srgbClr val="FFFFFF"/>
                  </a:solidFill>
                  <a:latin typeface="Telegraf"/>
                </a:rPr>
                <a:t>Αποκτήστε γνώσεις για το </a:t>
              </a:r>
              <a:r>
                <a:rPr lang="en-US" sz="2799" spc="83" dirty="0" err="1">
                  <a:solidFill>
                    <a:srgbClr val="FFFFFF"/>
                  </a:solidFill>
                  <a:latin typeface="Telegraf"/>
                </a:rPr>
                <a:t>λογισμικό</a:t>
              </a:r>
              <a:r>
                <a:rPr lang="en-US" sz="2799" spc="83" dirty="0">
                  <a:solidFill>
                    <a:srgbClr val="FFFFFF"/>
                  </a:solidFill>
                  <a:latin typeface="Telegraf"/>
                </a:rPr>
                <a:t> επ</a:t>
              </a:r>
              <a:r>
                <a:rPr lang="en-US" sz="2799" spc="83" dirty="0" err="1">
                  <a:solidFill>
                    <a:srgbClr val="FFFFFF"/>
                  </a:solidFill>
                  <a:latin typeface="Telegraf"/>
                </a:rPr>
                <a:t>εξεργ</a:t>
              </a:r>
              <a:r>
                <a:rPr lang="en-US" sz="2799" spc="83" dirty="0">
                  <a:solidFill>
                    <a:srgbClr val="FFFFFF"/>
                  </a:solidFill>
                  <a:latin typeface="Telegraf"/>
                </a:rPr>
                <a:t>ασίας κειμένου</a:t>
              </a:r>
              <a:r>
                <a:rPr lang="el-GR" sz="2799" spc="83" dirty="0">
                  <a:solidFill>
                    <a:srgbClr val="FFFFFF"/>
                  </a:solidFill>
                  <a:latin typeface="Telegraf"/>
                </a:rPr>
                <a:t> (</a:t>
              </a:r>
              <a:r>
                <a:rPr lang="en-GB" sz="2799" spc="83" dirty="0">
                  <a:solidFill>
                    <a:srgbClr val="FFFFFF"/>
                  </a:solidFill>
                  <a:latin typeface="Telegraf"/>
                </a:rPr>
                <a:t>Word)</a:t>
              </a:r>
              <a:r>
                <a:rPr lang="en-US" sz="2799" spc="83" dirty="0">
                  <a:solidFill>
                    <a:srgbClr val="FFFFFF"/>
                  </a:solidFill>
                  <a:latin typeface="Telegraf"/>
                </a:rPr>
                <a:t> και </a:t>
              </a:r>
              <a:r>
                <a:rPr lang="en-US" sz="2799" spc="83" dirty="0" err="1">
                  <a:solidFill>
                    <a:srgbClr val="FFFFFF"/>
                  </a:solidFill>
                  <a:latin typeface="Telegraf"/>
                </a:rPr>
                <a:t>λογιστικών</a:t>
              </a:r>
              <a:r>
                <a:rPr lang="en-US" sz="2799" spc="83" dirty="0">
                  <a:solidFill>
                    <a:srgbClr val="FFFFFF"/>
                  </a:solidFill>
                  <a:latin typeface="Telegraf"/>
                </a:rPr>
                <a:t> </a:t>
              </a:r>
              <a:r>
                <a:rPr lang="en-US" sz="2799" spc="83" dirty="0" err="1">
                  <a:solidFill>
                    <a:srgbClr val="FFFFFF"/>
                  </a:solidFill>
                  <a:latin typeface="Telegraf"/>
                </a:rPr>
                <a:t>φύλλων</a:t>
              </a:r>
              <a:r>
                <a:rPr lang="en-US" sz="2799" spc="83" dirty="0">
                  <a:solidFill>
                    <a:srgbClr val="FFFFFF"/>
                  </a:solidFill>
                  <a:latin typeface="Telegraf"/>
                </a:rPr>
                <a:t> (Excel)</a:t>
              </a:r>
            </a:p>
          </p:txBody>
        </p:sp>
      </p:grpSp>
      <p:sp>
        <p:nvSpPr>
          <p:cNvPr id="12" name="TextBox 12"/>
          <p:cNvSpPr txBox="1"/>
          <p:nvPr/>
        </p:nvSpPr>
        <p:spPr>
          <a:xfrm>
            <a:off x="6962806" y="8669034"/>
            <a:ext cx="2692672" cy="5006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r">
              <a:lnSpc>
                <a:spcPts val="3648"/>
              </a:lnSpc>
              <a:spcBef>
                <a:spcPct val="0"/>
              </a:spcBef>
            </a:pPr>
            <a:r>
              <a:rPr lang="en-US" sz="3200" spc="3">
                <a:solidFill>
                  <a:srgbClr val="000000"/>
                </a:solidFill>
                <a:latin typeface="Telegraf Bold"/>
              </a:rPr>
              <a:t>Έναρξη</a:t>
            </a:r>
          </a:p>
        </p:txBody>
      </p:sp>
      <p:sp>
        <p:nvSpPr>
          <p:cNvPr id="13" name="Freeform 13"/>
          <p:cNvSpPr/>
          <p:nvPr/>
        </p:nvSpPr>
        <p:spPr>
          <a:xfrm>
            <a:off x="6962806" y="98900"/>
            <a:ext cx="3849496" cy="3849496"/>
          </a:xfrm>
          <a:custGeom>
            <a:avLst/>
            <a:gdLst/>
            <a:ahLst/>
            <a:cxnLst/>
            <a:rect l="l" t="t" r="r" b="b"/>
            <a:pathLst>
              <a:path w="3849496" h="3849496">
                <a:moveTo>
                  <a:pt x="0" y="0"/>
                </a:moveTo>
                <a:lnTo>
                  <a:pt x="3849495" y="0"/>
                </a:lnTo>
                <a:lnTo>
                  <a:pt x="3849495" y="3849496"/>
                </a:lnTo>
                <a:lnTo>
                  <a:pt x="0" y="3849496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en-CY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B2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7026671" y="9025671"/>
            <a:ext cx="465258" cy="465258"/>
          </a:xfrm>
          <a:custGeom>
            <a:avLst/>
            <a:gdLst/>
            <a:ahLst/>
            <a:cxnLst/>
            <a:rect l="l" t="t" r="r" b="b"/>
            <a:pathLst>
              <a:path w="465258" h="465258">
                <a:moveTo>
                  <a:pt x="0" y="0"/>
                </a:moveTo>
                <a:lnTo>
                  <a:pt x="465258" y="0"/>
                </a:lnTo>
                <a:lnTo>
                  <a:pt x="465258" y="465258"/>
                </a:lnTo>
                <a:lnTo>
                  <a:pt x="0" y="46525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Y"/>
          </a:p>
        </p:txBody>
      </p:sp>
      <p:sp>
        <p:nvSpPr>
          <p:cNvPr id="3" name="AutoShape 3"/>
          <p:cNvSpPr/>
          <p:nvPr/>
        </p:nvSpPr>
        <p:spPr>
          <a:xfrm>
            <a:off x="0" y="0"/>
            <a:ext cx="7965918" cy="10287000"/>
          </a:xfrm>
          <a:prstGeom prst="rect">
            <a:avLst/>
          </a:prstGeom>
          <a:solidFill>
            <a:srgbClr val="FFFFFF"/>
          </a:solidFill>
        </p:spPr>
        <p:txBody>
          <a:bodyPr/>
          <a:lstStyle/>
          <a:p>
            <a:endParaRPr lang="en-CY"/>
          </a:p>
        </p:txBody>
      </p:sp>
      <p:grpSp>
        <p:nvGrpSpPr>
          <p:cNvPr id="4" name="Group 4"/>
          <p:cNvGrpSpPr/>
          <p:nvPr/>
        </p:nvGrpSpPr>
        <p:grpSpPr>
          <a:xfrm>
            <a:off x="9278076" y="5561685"/>
            <a:ext cx="7425139" cy="964078"/>
            <a:chOff x="0" y="0"/>
            <a:chExt cx="9900186" cy="1285437"/>
          </a:xfrm>
        </p:grpSpPr>
        <p:grpSp>
          <p:nvGrpSpPr>
            <p:cNvPr id="5" name="Group 5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id="6" name="Freeform 6"/>
              <p:cNvSpPr/>
              <p:nvPr/>
            </p:nvSpPr>
            <p:spPr>
              <a:xfrm>
                <a:off x="0" y="0"/>
                <a:ext cx="2353310" cy="8074386"/>
              </a:xfrm>
              <a:custGeom>
                <a:avLst/>
                <a:gdLst/>
                <a:ahLst/>
                <a:cxnLst/>
                <a:rect l="l" t="t" r="r" b="b"/>
                <a:pathLst>
                  <a:path w="2353310" h="8074386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/>
              <a:lstStyle/>
              <a:p>
                <a:endParaRPr lang="en-CY"/>
              </a:p>
            </p:txBody>
          </p:sp>
        </p:grpSp>
        <p:grpSp>
          <p:nvGrpSpPr>
            <p:cNvPr id="7" name="Group 7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id="8" name="Freeform 8"/>
              <p:cNvSpPr/>
              <p:nvPr/>
            </p:nvSpPr>
            <p:spPr>
              <a:xfrm>
                <a:off x="0" y="0"/>
                <a:ext cx="2353310" cy="12066509"/>
              </a:xfrm>
              <a:custGeom>
                <a:avLst/>
                <a:gdLst/>
                <a:ahLst/>
                <a:cxnLst/>
                <a:rect l="l" t="t" r="r" b="b"/>
                <a:pathLst>
                  <a:path w="2353310" h="12066509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/>
              <a:lstStyle/>
              <a:p>
                <a:endParaRPr lang="en-CY"/>
              </a:p>
            </p:txBody>
          </p:sp>
        </p:grpSp>
      </p:grpSp>
      <p:grpSp>
        <p:nvGrpSpPr>
          <p:cNvPr id="9" name="Group 9"/>
          <p:cNvGrpSpPr/>
          <p:nvPr/>
        </p:nvGrpSpPr>
        <p:grpSpPr>
          <a:xfrm>
            <a:off x="9278076" y="2750725"/>
            <a:ext cx="7425139" cy="964078"/>
            <a:chOff x="0" y="0"/>
            <a:chExt cx="9900186" cy="1285437"/>
          </a:xfrm>
        </p:grpSpPr>
        <p:grpSp>
          <p:nvGrpSpPr>
            <p:cNvPr id="10" name="Group 10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id="11" name="Freeform 11"/>
              <p:cNvSpPr/>
              <p:nvPr/>
            </p:nvSpPr>
            <p:spPr>
              <a:xfrm>
                <a:off x="0" y="0"/>
                <a:ext cx="2353310" cy="8074386"/>
              </a:xfrm>
              <a:custGeom>
                <a:avLst/>
                <a:gdLst/>
                <a:ahLst/>
                <a:cxnLst/>
                <a:rect l="l" t="t" r="r" b="b"/>
                <a:pathLst>
                  <a:path w="2353310" h="8074386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/>
              <a:lstStyle/>
              <a:p>
                <a:endParaRPr lang="en-CY"/>
              </a:p>
            </p:txBody>
          </p:sp>
        </p:grpSp>
        <p:grpSp>
          <p:nvGrpSpPr>
            <p:cNvPr id="12" name="Group 12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id="13" name="Freeform 13"/>
              <p:cNvSpPr/>
              <p:nvPr/>
            </p:nvSpPr>
            <p:spPr>
              <a:xfrm>
                <a:off x="0" y="0"/>
                <a:ext cx="2353310" cy="12066509"/>
              </a:xfrm>
              <a:custGeom>
                <a:avLst/>
                <a:gdLst/>
                <a:ahLst/>
                <a:cxnLst/>
                <a:rect l="l" t="t" r="r" b="b"/>
                <a:pathLst>
                  <a:path w="2353310" h="12066509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/>
              <a:lstStyle/>
              <a:p>
                <a:endParaRPr lang="en-CY"/>
              </a:p>
            </p:txBody>
          </p:sp>
        </p:grpSp>
      </p:grpSp>
      <p:grpSp>
        <p:nvGrpSpPr>
          <p:cNvPr id="14" name="Group 14"/>
          <p:cNvGrpSpPr/>
          <p:nvPr/>
        </p:nvGrpSpPr>
        <p:grpSpPr>
          <a:xfrm>
            <a:off x="9278076" y="4142238"/>
            <a:ext cx="7425139" cy="964078"/>
            <a:chOff x="0" y="0"/>
            <a:chExt cx="9900186" cy="1285437"/>
          </a:xfrm>
        </p:grpSpPr>
        <p:grpSp>
          <p:nvGrpSpPr>
            <p:cNvPr id="15" name="Group 15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id="16" name="Freeform 16"/>
              <p:cNvSpPr/>
              <p:nvPr/>
            </p:nvSpPr>
            <p:spPr>
              <a:xfrm>
                <a:off x="0" y="0"/>
                <a:ext cx="2353310" cy="8074386"/>
              </a:xfrm>
              <a:custGeom>
                <a:avLst/>
                <a:gdLst/>
                <a:ahLst/>
                <a:cxnLst/>
                <a:rect l="l" t="t" r="r" b="b"/>
                <a:pathLst>
                  <a:path w="2353310" h="8074386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/>
              <a:lstStyle/>
              <a:p>
                <a:endParaRPr lang="en-CY"/>
              </a:p>
            </p:txBody>
          </p:sp>
        </p:grpSp>
        <p:grpSp>
          <p:nvGrpSpPr>
            <p:cNvPr id="17" name="Group 17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id="18" name="Freeform 18"/>
              <p:cNvSpPr/>
              <p:nvPr/>
            </p:nvSpPr>
            <p:spPr>
              <a:xfrm>
                <a:off x="0" y="0"/>
                <a:ext cx="2353310" cy="12066509"/>
              </a:xfrm>
              <a:custGeom>
                <a:avLst/>
                <a:gdLst/>
                <a:ahLst/>
                <a:cxnLst/>
                <a:rect l="l" t="t" r="r" b="b"/>
                <a:pathLst>
                  <a:path w="2353310" h="12066509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/>
              <a:lstStyle/>
              <a:p>
                <a:endParaRPr lang="en-CY"/>
              </a:p>
            </p:txBody>
          </p:sp>
        </p:grpSp>
      </p:grpSp>
      <p:grpSp>
        <p:nvGrpSpPr>
          <p:cNvPr id="19" name="Group 19"/>
          <p:cNvGrpSpPr/>
          <p:nvPr/>
        </p:nvGrpSpPr>
        <p:grpSpPr>
          <a:xfrm>
            <a:off x="9411021" y="2859266"/>
            <a:ext cx="746996" cy="746996"/>
            <a:chOff x="0" y="0"/>
            <a:chExt cx="6350000" cy="6350000"/>
          </a:xfrm>
        </p:grpSpPr>
        <p:sp>
          <p:nvSpPr>
            <p:cNvPr id="20" name="Freeform 20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  <p:txBody>
            <a:bodyPr/>
            <a:lstStyle/>
            <a:p>
              <a:endParaRPr lang="en-CY"/>
            </a:p>
          </p:txBody>
        </p:sp>
      </p:grpSp>
      <p:grpSp>
        <p:nvGrpSpPr>
          <p:cNvPr id="21" name="Group 21"/>
          <p:cNvGrpSpPr/>
          <p:nvPr/>
        </p:nvGrpSpPr>
        <p:grpSpPr>
          <a:xfrm>
            <a:off x="9411021" y="4250779"/>
            <a:ext cx="746996" cy="746996"/>
            <a:chOff x="0" y="0"/>
            <a:chExt cx="6350000" cy="6350000"/>
          </a:xfrm>
        </p:grpSpPr>
        <p:sp>
          <p:nvSpPr>
            <p:cNvPr id="22" name="Freeform 22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  <p:txBody>
            <a:bodyPr/>
            <a:lstStyle/>
            <a:p>
              <a:endParaRPr lang="en-CY"/>
            </a:p>
          </p:txBody>
        </p:sp>
      </p:grpSp>
      <p:grpSp>
        <p:nvGrpSpPr>
          <p:cNvPr id="23" name="Group 23"/>
          <p:cNvGrpSpPr/>
          <p:nvPr/>
        </p:nvGrpSpPr>
        <p:grpSpPr>
          <a:xfrm>
            <a:off x="9411021" y="5670225"/>
            <a:ext cx="746996" cy="746996"/>
            <a:chOff x="0" y="0"/>
            <a:chExt cx="6350000" cy="6350000"/>
          </a:xfrm>
        </p:grpSpPr>
        <p:sp>
          <p:nvSpPr>
            <p:cNvPr id="24" name="Freeform 24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  <p:txBody>
            <a:bodyPr/>
            <a:lstStyle/>
            <a:p>
              <a:endParaRPr lang="en-CY"/>
            </a:p>
          </p:txBody>
        </p:sp>
      </p:grpSp>
      <p:grpSp>
        <p:nvGrpSpPr>
          <p:cNvPr id="25" name="Group 25"/>
          <p:cNvGrpSpPr/>
          <p:nvPr/>
        </p:nvGrpSpPr>
        <p:grpSpPr>
          <a:xfrm>
            <a:off x="914400" y="2582654"/>
            <a:ext cx="5926484" cy="6891962"/>
            <a:chOff x="-718232" y="-66675"/>
            <a:chExt cx="7901978" cy="9189284"/>
          </a:xfrm>
        </p:grpSpPr>
        <p:sp>
          <p:nvSpPr>
            <p:cNvPr id="26" name="TextBox 26"/>
            <p:cNvSpPr txBox="1"/>
            <p:nvPr/>
          </p:nvSpPr>
          <p:spPr>
            <a:xfrm>
              <a:off x="-718232" y="925492"/>
              <a:ext cx="7901978" cy="8197117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ts val="6000"/>
                </a:lnSpc>
              </a:pPr>
              <a:r>
                <a:rPr lang="en-US" sz="4800" dirty="0" err="1">
                  <a:solidFill>
                    <a:srgbClr val="000000"/>
                  </a:solidFill>
                  <a:latin typeface="Telegraf Bold"/>
                </a:rPr>
                <a:t>Ποιο</a:t>
              </a:r>
              <a:r>
                <a:rPr lang="en-US" sz="4800" dirty="0">
                  <a:solidFill>
                    <a:srgbClr val="000000"/>
                  </a:solidFill>
                  <a:latin typeface="Telegraf Bold"/>
                </a:rPr>
                <a:t> </a:t>
              </a:r>
              <a:r>
                <a:rPr lang="en-US" sz="4800" dirty="0" err="1">
                  <a:solidFill>
                    <a:srgbClr val="000000"/>
                  </a:solidFill>
                  <a:latin typeface="Telegraf Bold"/>
                </a:rPr>
                <a:t>λογισμικό</a:t>
              </a:r>
              <a:r>
                <a:rPr lang="en-US" sz="4800" dirty="0">
                  <a:solidFill>
                    <a:srgbClr val="000000"/>
                  </a:solidFill>
                  <a:latin typeface="Telegraf Bold"/>
                </a:rPr>
                <a:t> </a:t>
              </a:r>
              <a:r>
                <a:rPr lang="en-US" sz="4800" dirty="0" err="1">
                  <a:solidFill>
                    <a:srgbClr val="000000"/>
                  </a:solidFill>
                  <a:latin typeface="Telegraf Bold"/>
                </a:rPr>
                <a:t>χρησιμο</a:t>
              </a:r>
              <a:r>
                <a:rPr lang="en-US" sz="4800" dirty="0">
                  <a:solidFill>
                    <a:srgbClr val="000000"/>
                  </a:solidFill>
                  <a:latin typeface="Telegraf Bold"/>
                </a:rPr>
                <a:t>ποιείται συνήθως για τη δημιουργία εγγράφων κειμένου, όπως εκθέσεις και επιστολές;</a:t>
              </a:r>
            </a:p>
          </p:txBody>
        </p:sp>
        <p:sp>
          <p:nvSpPr>
            <p:cNvPr id="27" name="TextBox 27"/>
            <p:cNvSpPr txBox="1"/>
            <p:nvPr/>
          </p:nvSpPr>
          <p:spPr>
            <a:xfrm>
              <a:off x="0" y="-66675"/>
              <a:ext cx="7183746" cy="41906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2520"/>
                </a:lnSpc>
                <a:spcBef>
                  <a:spcPct val="0"/>
                </a:spcBef>
              </a:pPr>
              <a:r>
                <a:rPr lang="en-US" sz="1800" spc="270">
                  <a:solidFill>
                    <a:srgbClr val="000000"/>
                  </a:solidFill>
                  <a:latin typeface="Telegraf Ultra-Bold"/>
                </a:rPr>
                <a:t>ΕΡΩΤΗΣΗ 1</a:t>
              </a:r>
            </a:p>
          </p:txBody>
        </p:sp>
      </p:grpSp>
      <p:sp>
        <p:nvSpPr>
          <p:cNvPr id="28" name="TextBox 28"/>
          <p:cNvSpPr txBox="1"/>
          <p:nvPr/>
        </p:nvSpPr>
        <p:spPr>
          <a:xfrm>
            <a:off x="13042888" y="798920"/>
            <a:ext cx="4216412" cy="2674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1" indent="0" algn="r">
              <a:lnSpc>
                <a:spcPts val="1960"/>
              </a:lnSpc>
              <a:spcBef>
                <a:spcPct val="0"/>
              </a:spcBef>
            </a:pPr>
            <a:r>
              <a:rPr lang="en-US" sz="1400" spc="210">
                <a:solidFill>
                  <a:srgbClr val="FFFFFF"/>
                </a:solidFill>
                <a:latin typeface="Telegraf Ultra-Bold"/>
              </a:rPr>
              <a:t>ΏΡΑ ΓΙΑ ΚΟΥΊΖ</a:t>
            </a:r>
          </a:p>
        </p:txBody>
      </p:sp>
      <p:sp>
        <p:nvSpPr>
          <p:cNvPr id="29" name="TextBox 29"/>
          <p:cNvSpPr txBox="1"/>
          <p:nvPr/>
        </p:nvSpPr>
        <p:spPr>
          <a:xfrm>
            <a:off x="9489554" y="2983348"/>
            <a:ext cx="589931" cy="4356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A</a:t>
            </a:r>
          </a:p>
        </p:txBody>
      </p:sp>
      <p:sp>
        <p:nvSpPr>
          <p:cNvPr id="30" name="TextBox 30"/>
          <p:cNvSpPr txBox="1"/>
          <p:nvPr/>
        </p:nvSpPr>
        <p:spPr>
          <a:xfrm>
            <a:off x="9489554" y="4374861"/>
            <a:ext cx="589931" cy="4356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B</a:t>
            </a:r>
          </a:p>
        </p:txBody>
      </p:sp>
      <p:sp>
        <p:nvSpPr>
          <p:cNvPr id="31" name="TextBox 31"/>
          <p:cNvSpPr txBox="1"/>
          <p:nvPr/>
        </p:nvSpPr>
        <p:spPr>
          <a:xfrm>
            <a:off x="9489554" y="5794308"/>
            <a:ext cx="589931" cy="4356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C</a:t>
            </a:r>
          </a:p>
        </p:txBody>
      </p:sp>
      <p:sp>
        <p:nvSpPr>
          <p:cNvPr id="32" name="TextBox 32"/>
          <p:cNvSpPr txBox="1"/>
          <p:nvPr/>
        </p:nvSpPr>
        <p:spPr>
          <a:xfrm>
            <a:off x="10131726" y="3038277"/>
            <a:ext cx="6300269" cy="3352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MICROSOFT EXCEL</a:t>
            </a:r>
          </a:p>
        </p:txBody>
      </p:sp>
      <p:sp>
        <p:nvSpPr>
          <p:cNvPr id="33" name="TextBox 33"/>
          <p:cNvSpPr txBox="1"/>
          <p:nvPr/>
        </p:nvSpPr>
        <p:spPr>
          <a:xfrm>
            <a:off x="10158017" y="4423299"/>
            <a:ext cx="6050373" cy="3352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MICROSOFT POWERPOINT</a:t>
            </a:r>
          </a:p>
        </p:txBody>
      </p:sp>
      <p:sp>
        <p:nvSpPr>
          <p:cNvPr id="34" name="TextBox 34"/>
          <p:cNvSpPr txBox="1"/>
          <p:nvPr/>
        </p:nvSpPr>
        <p:spPr>
          <a:xfrm>
            <a:off x="10210259" y="5849237"/>
            <a:ext cx="5959727" cy="3352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MICROSOFT WORD</a:t>
            </a:r>
          </a:p>
        </p:txBody>
      </p:sp>
      <p:grpSp>
        <p:nvGrpSpPr>
          <p:cNvPr id="35" name="Group 35"/>
          <p:cNvGrpSpPr/>
          <p:nvPr/>
        </p:nvGrpSpPr>
        <p:grpSpPr>
          <a:xfrm>
            <a:off x="9330318" y="6954387"/>
            <a:ext cx="7425139" cy="964078"/>
            <a:chOff x="0" y="0"/>
            <a:chExt cx="9900186" cy="1285437"/>
          </a:xfrm>
        </p:grpSpPr>
        <p:grpSp>
          <p:nvGrpSpPr>
            <p:cNvPr id="36" name="Group 36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id="37" name="Freeform 37"/>
              <p:cNvSpPr/>
              <p:nvPr/>
            </p:nvSpPr>
            <p:spPr>
              <a:xfrm>
                <a:off x="0" y="0"/>
                <a:ext cx="2353310" cy="8074386"/>
              </a:xfrm>
              <a:custGeom>
                <a:avLst/>
                <a:gdLst/>
                <a:ahLst/>
                <a:cxnLst/>
                <a:rect l="l" t="t" r="r" b="b"/>
                <a:pathLst>
                  <a:path w="2353310" h="8074386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/>
              <a:lstStyle/>
              <a:p>
                <a:endParaRPr lang="en-CY"/>
              </a:p>
            </p:txBody>
          </p:sp>
        </p:grpSp>
        <p:grpSp>
          <p:nvGrpSpPr>
            <p:cNvPr id="38" name="Group 38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id="39" name="Freeform 39"/>
              <p:cNvSpPr/>
              <p:nvPr/>
            </p:nvSpPr>
            <p:spPr>
              <a:xfrm>
                <a:off x="0" y="0"/>
                <a:ext cx="2353310" cy="12066509"/>
              </a:xfrm>
              <a:custGeom>
                <a:avLst/>
                <a:gdLst/>
                <a:ahLst/>
                <a:cxnLst/>
                <a:rect l="l" t="t" r="r" b="b"/>
                <a:pathLst>
                  <a:path w="2353310" h="12066509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/>
              <a:lstStyle/>
              <a:p>
                <a:endParaRPr lang="en-CY"/>
              </a:p>
            </p:txBody>
          </p:sp>
        </p:grpSp>
      </p:grpSp>
      <p:grpSp>
        <p:nvGrpSpPr>
          <p:cNvPr id="40" name="Group 40"/>
          <p:cNvGrpSpPr/>
          <p:nvPr/>
        </p:nvGrpSpPr>
        <p:grpSpPr>
          <a:xfrm>
            <a:off x="9463263" y="7062928"/>
            <a:ext cx="746996" cy="746996"/>
            <a:chOff x="0" y="0"/>
            <a:chExt cx="6350000" cy="6350000"/>
          </a:xfrm>
        </p:grpSpPr>
        <p:sp>
          <p:nvSpPr>
            <p:cNvPr id="41" name="Freeform 41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  <p:txBody>
            <a:bodyPr/>
            <a:lstStyle/>
            <a:p>
              <a:endParaRPr lang="en-CY"/>
            </a:p>
          </p:txBody>
        </p:sp>
      </p:grpSp>
      <p:sp>
        <p:nvSpPr>
          <p:cNvPr id="42" name="TextBox 42"/>
          <p:cNvSpPr txBox="1"/>
          <p:nvPr/>
        </p:nvSpPr>
        <p:spPr>
          <a:xfrm>
            <a:off x="9541795" y="7187010"/>
            <a:ext cx="589931" cy="4356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D</a:t>
            </a:r>
          </a:p>
        </p:txBody>
      </p:sp>
      <p:sp>
        <p:nvSpPr>
          <p:cNvPr id="43" name="TextBox 43"/>
          <p:cNvSpPr txBox="1"/>
          <p:nvPr/>
        </p:nvSpPr>
        <p:spPr>
          <a:xfrm>
            <a:off x="10380530" y="7206060"/>
            <a:ext cx="5907485" cy="3234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497"/>
              </a:lnSpc>
              <a:spcBef>
                <a:spcPct val="0"/>
              </a:spcBef>
            </a:pPr>
            <a:r>
              <a:rPr lang="en-US" sz="1784" spc="267">
                <a:solidFill>
                  <a:srgbClr val="000000"/>
                </a:solidFill>
                <a:latin typeface="Telegraf Bold"/>
              </a:rPr>
              <a:t>ADOBE PHOTOSHOP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B2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7026671" y="9025671"/>
            <a:ext cx="465258" cy="465258"/>
          </a:xfrm>
          <a:custGeom>
            <a:avLst/>
            <a:gdLst/>
            <a:ahLst/>
            <a:cxnLst/>
            <a:rect l="l" t="t" r="r" b="b"/>
            <a:pathLst>
              <a:path w="465258" h="465258">
                <a:moveTo>
                  <a:pt x="0" y="0"/>
                </a:moveTo>
                <a:lnTo>
                  <a:pt x="465258" y="0"/>
                </a:lnTo>
                <a:lnTo>
                  <a:pt x="465258" y="465258"/>
                </a:lnTo>
                <a:lnTo>
                  <a:pt x="0" y="46525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Y"/>
          </a:p>
        </p:txBody>
      </p:sp>
      <p:sp>
        <p:nvSpPr>
          <p:cNvPr id="3" name="AutoShape 3"/>
          <p:cNvSpPr/>
          <p:nvPr/>
        </p:nvSpPr>
        <p:spPr>
          <a:xfrm>
            <a:off x="0" y="0"/>
            <a:ext cx="7965918" cy="10287000"/>
          </a:xfrm>
          <a:prstGeom prst="rect">
            <a:avLst/>
          </a:prstGeom>
          <a:solidFill>
            <a:srgbClr val="FFFFFF"/>
          </a:solidFill>
        </p:spPr>
        <p:txBody>
          <a:bodyPr/>
          <a:lstStyle/>
          <a:p>
            <a:endParaRPr lang="en-CY"/>
          </a:p>
        </p:txBody>
      </p:sp>
      <p:grpSp>
        <p:nvGrpSpPr>
          <p:cNvPr id="4" name="Group 4"/>
          <p:cNvGrpSpPr/>
          <p:nvPr/>
        </p:nvGrpSpPr>
        <p:grpSpPr>
          <a:xfrm>
            <a:off x="9278076" y="5561685"/>
            <a:ext cx="7425139" cy="964078"/>
            <a:chOff x="0" y="0"/>
            <a:chExt cx="9900186" cy="1285437"/>
          </a:xfrm>
        </p:grpSpPr>
        <p:grpSp>
          <p:nvGrpSpPr>
            <p:cNvPr id="5" name="Group 5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id="6" name="Freeform 6"/>
              <p:cNvSpPr/>
              <p:nvPr/>
            </p:nvSpPr>
            <p:spPr>
              <a:xfrm>
                <a:off x="0" y="0"/>
                <a:ext cx="2353310" cy="8074386"/>
              </a:xfrm>
              <a:custGeom>
                <a:avLst/>
                <a:gdLst/>
                <a:ahLst/>
                <a:cxnLst/>
                <a:rect l="l" t="t" r="r" b="b"/>
                <a:pathLst>
                  <a:path w="2353310" h="8074386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/>
              <a:lstStyle/>
              <a:p>
                <a:endParaRPr lang="en-CY"/>
              </a:p>
            </p:txBody>
          </p:sp>
        </p:grpSp>
        <p:grpSp>
          <p:nvGrpSpPr>
            <p:cNvPr id="7" name="Group 7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id="8" name="Freeform 8"/>
              <p:cNvSpPr/>
              <p:nvPr/>
            </p:nvSpPr>
            <p:spPr>
              <a:xfrm>
                <a:off x="0" y="0"/>
                <a:ext cx="2353310" cy="12066509"/>
              </a:xfrm>
              <a:custGeom>
                <a:avLst/>
                <a:gdLst/>
                <a:ahLst/>
                <a:cxnLst/>
                <a:rect l="l" t="t" r="r" b="b"/>
                <a:pathLst>
                  <a:path w="2353310" h="12066509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/>
              <a:lstStyle/>
              <a:p>
                <a:endParaRPr lang="en-CY"/>
              </a:p>
            </p:txBody>
          </p:sp>
        </p:grpSp>
      </p:grpSp>
      <p:grpSp>
        <p:nvGrpSpPr>
          <p:cNvPr id="9" name="Group 9"/>
          <p:cNvGrpSpPr/>
          <p:nvPr/>
        </p:nvGrpSpPr>
        <p:grpSpPr>
          <a:xfrm>
            <a:off x="9278076" y="2750725"/>
            <a:ext cx="7425139" cy="964078"/>
            <a:chOff x="0" y="0"/>
            <a:chExt cx="9900186" cy="1285437"/>
          </a:xfrm>
        </p:grpSpPr>
        <p:grpSp>
          <p:nvGrpSpPr>
            <p:cNvPr id="10" name="Group 10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id="11" name="Freeform 11"/>
              <p:cNvSpPr/>
              <p:nvPr/>
            </p:nvSpPr>
            <p:spPr>
              <a:xfrm>
                <a:off x="0" y="0"/>
                <a:ext cx="2353310" cy="8074386"/>
              </a:xfrm>
              <a:custGeom>
                <a:avLst/>
                <a:gdLst/>
                <a:ahLst/>
                <a:cxnLst/>
                <a:rect l="l" t="t" r="r" b="b"/>
                <a:pathLst>
                  <a:path w="2353310" h="8074386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/>
              <a:lstStyle/>
              <a:p>
                <a:endParaRPr lang="en-CY"/>
              </a:p>
            </p:txBody>
          </p:sp>
        </p:grpSp>
        <p:grpSp>
          <p:nvGrpSpPr>
            <p:cNvPr id="12" name="Group 12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id="13" name="Freeform 13"/>
              <p:cNvSpPr/>
              <p:nvPr/>
            </p:nvSpPr>
            <p:spPr>
              <a:xfrm>
                <a:off x="0" y="0"/>
                <a:ext cx="2353310" cy="12066509"/>
              </a:xfrm>
              <a:custGeom>
                <a:avLst/>
                <a:gdLst/>
                <a:ahLst/>
                <a:cxnLst/>
                <a:rect l="l" t="t" r="r" b="b"/>
                <a:pathLst>
                  <a:path w="2353310" h="12066509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/>
              <a:lstStyle/>
              <a:p>
                <a:endParaRPr lang="en-CY"/>
              </a:p>
            </p:txBody>
          </p:sp>
        </p:grpSp>
      </p:grpSp>
      <p:grpSp>
        <p:nvGrpSpPr>
          <p:cNvPr id="14" name="Group 14"/>
          <p:cNvGrpSpPr/>
          <p:nvPr/>
        </p:nvGrpSpPr>
        <p:grpSpPr>
          <a:xfrm>
            <a:off x="9278076" y="4142238"/>
            <a:ext cx="7425139" cy="964078"/>
            <a:chOff x="0" y="0"/>
            <a:chExt cx="9900186" cy="1285437"/>
          </a:xfrm>
        </p:grpSpPr>
        <p:grpSp>
          <p:nvGrpSpPr>
            <p:cNvPr id="15" name="Group 15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id="16" name="Freeform 16"/>
              <p:cNvSpPr/>
              <p:nvPr/>
            </p:nvSpPr>
            <p:spPr>
              <a:xfrm>
                <a:off x="0" y="0"/>
                <a:ext cx="2353310" cy="8074386"/>
              </a:xfrm>
              <a:custGeom>
                <a:avLst/>
                <a:gdLst/>
                <a:ahLst/>
                <a:cxnLst/>
                <a:rect l="l" t="t" r="r" b="b"/>
                <a:pathLst>
                  <a:path w="2353310" h="8074386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/>
              <a:lstStyle/>
              <a:p>
                <a:endParaRPr lang="en-CY"/>
              </a:p>
            </p:txBody>
          </p:sp>
        </p:grpSp>
        <p:grpSp>
          <p:nvGrpSpPr>
            <p:cNvPr id="17" name="Group 17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id="18" name="Freeform 18"/>
              <p:cNvSpPr/>
              <p:nvPr/>
            </p:nvSpPr>
            <p:spPr>
              <a:xfrm>
                <a:off x="0" y="0"/>
                <a:ext cx="2353310" cy="12066509"/>
              </a:xfrm>
              <a:custGeom>
                <a:avLst/>
                <a:gdLst/>
                <a:ahLst/>
                <a:cxnLst/>
                <a:rect l="l" t="t" r="r" b="b"/>
                <a:pathLst>
                  <a:path w="2353310" h="12066509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/>
              <a:lstStyle/>
              <a:p>
                <a:endParaRPr lang="en-CY"/>
              </a:p>
            </p:txBody>
          </p:sp>
        </p:grpSp>
      </p:grpSp>
      <p:grpSp>
        <p:nvGrpSpPr>
          <p:cNvPr id="19" name="Group 19"/>
          <p:cNvGrpSpPr/>
          <p:nvPr/>
        </p:nvGrpSpPr>
        <p:grpSpPr>
          <a:xfrm>
            <a:off x="9411021" y="2859266"/>
            <a:ext cx="746996" cy="746996"/>
            <a:chOff x="0" y="0"/>
            <a:chExt cx="6350000" cy="6350000"/>
          </a:xfrm>
        </p:grpSpPr>
        <p:sp>
          <p:nvSpPr>
            <p:cNvPr id="20" name="Freeform 20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  <p:txBody>
            <a:bodyPr/>
            <a:lstStyle/>
            <a:p>
              <a:endParaRPr lang="en-CY"/>
            </a:p>
          </p:txBody>
        </p:sp>
      </p:grpSp>
      <p:grpSp>
        <p:nvGrpSpPr>
          <p:cNvPr id="21" name="Group 21"/>
          <p:cNvGrpSpPr/>
          <p:nvPr/>
        </p:nvGrpSpPr>
        <p:grpSpPr>
          <a:xfrm>
            <a:off x="9411021" y="4250779"/>
            <a:ext cx="746996" cy="746996"/>
            <a:chOff x="0" y="0"/>
            <a:chExt cx="6350000" cy="6350000"/>
          </a:xfrm>
        </p:grpSpPr>
        <p:sp>
          <p:nvSpPr>
            <p:cNvPr id="22" name="Freeform 22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  <p:txBody>
            <a:bodyPr/>
            <a:lstStyle/>
            <a:p>
              <a:endParaRPr lang="en-CY"/>
            </a:p>
          </p:txBody>
        </p:sp>
      </p:grpSp>
      <p:grpSp>
        <p:nvGrpSpPr>
          <p:cNvPr id="23" name="Group 23"/>
          <p:cNvGrpSpPr/>
          <p:nvPr/>
        </p:nvGrpSpPr>
        <p:grpSpPr>
          <a:xfrm>
            <a:off x="9411021" y="5670225"/>
            <a:ext cx="746996" cy="746996"/>
            <a:chOff x="0" y="0"/>
            <a:chExt cx="6350000" cy="6350000"/>
          </a:xfrm>
        </p:grpSpPr>
        <p:sp>
          <p:nvSpPr>
            <p:cNvPr id="24" name="Freeform 24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  <p:txBody>
            <a:bodyPr/>
            <a:lstStyle/>
            <a:p>
              <a:endParaRPr lang="en-CY"/>
            </a:p>
          </p:txBody>
        </p:sp>
      </p:grpSp>
      <p:grpSp>
        <p:nvGrpSpPr>
          <p:cNvPr id="25" name="Group 25"/>
          <p:cNvGrpSpPr/>
          <p:nvPr/>
        </p:nvGrpSpPr>
        <p:grpSpPr>
          <a:xfrm>
            <a:off x="1453074" y="2632660"/>
            <a:ext cx="5387810" cy="5284280"/>
            <a:chOff x="0" y="0"/>
            <a:chExt cx="7183746" cy="7045707"/>
          </a:xfrm>
        </p:grpSpPr>
        <p:sp>
          <p:nvSpPr>
            <p:cNvPr id="26" name="TextBox 26"/>
            <p:cNvSpPr txBox="1"/>
            <p:nvPr/>
          </p:nvSpPr>
          <p:spPr>
            <a:xfrm>
              <a:off x="0" y="935017"/>
              <a:ext cx="7183746" cy="611069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5999"/>
                </a:lnSpc>
              </a:pPr>
              <a:r>
                <a:rPr lang="en-US" sz="4799">
                  <a:solidFill>
                    <a:srgbClr val="000000"/>
                  </a:solidFill>
                  <a:latin typeface="Telegraf Bold"/>
                </a:rPr>
                <a:t>Ποια λειτουργία του λογισμικού επεξεργασίας κειμένου σας επιτρέπει να αλλάξετε το μέγεθος της γραμματοσειράς;</a:t>
              </a:r>
            </a:p>
          </p:txBody>
        </p:sp>
        <p:sp>
          <p:nvSpPr>
            <p:cNvPr id="27" name="TextBox 27"/>
            <p:cNvSpPr txBox="1"/>
            <p:nvPr/>
          </p:nvSpPr>
          <p:spPr>
            <a:xfrm>
              <a:off x="0" y="-66675"/>
              <a:ext cx="7183746" cy="41906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2520"/>
                </a:lnSpc>
                <a:spcBef>
                  <a:spcPct val="0"/>
                </a:spcBef>
              </a:pPr>
              <a:r>
                <a:rPr lang="en-US" sz="1800" spc="270">
                  <a:solidFill>
                    <a:srgbClr val="000000"/>
                  </a:solidFill>
                  <a:latin typeface="Telegraf Ultra-Bold"/>
                </a:rPr>
                <a:t>ΕΡΩΤΗΣΗ 2</a:t>
              </a:r>
            </a:p>
          </p:txBody>
        </p:sp>
      </p:grpSp>
      <p:sp>
        <p:nvSpPr>
          <p:cNvPr id="28" name="TextBox 28"/>
          <p:cNvSpPr txBox="1"/>
          <p:nvPr/>
        </p:nvSpPr>
        <p:spPr>
          <a:xfrm>
            <a:off x="13042888" y="798920"/>
            <a:ext cx="4216412" cy="2674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1" indent="0" algn="r">
              <a:lnSpc>
                <a:spcPts val="1960"/>
              </a:lnSpc>
              <a:spcBef>
                <a:spcPct val="0"/>
              </a:spcBef>
            </a:pPr>
            <a:r>
              <a:rPr lang="en-US" sz="1400" spc="210">
                <a:solidFill>
                  <a:srgbClr val="FFFFFF"/>
                </a:solidFill>
                <a:latin typeface="Telegraf Ultra-Bold"/>
              </a:rPr>
              <a:t>ΏΡΑ ΓΙΑ ΚΟΥΊΖ</a:t>
            </a:r>
          </a:p>
        </p:txBody>
      </p:sp>
      <p:sp>
        <p:nvSpPr>
          <p:cNvPr id="29" name="TextBox 29"/>
          <p:cNvSpPr txBox="1"/>
          <p:nvPr/>
        </p:nvSpPr>
        <p:spPr>
          <a:xfrm>
            <a:off x="9489554" y="2983348"/>
            <a:ext cx="589931" cy="4356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A</a:t>
            </a:r>
          </a:p>
        </p:txBody>
      </p:sp>
      <p:sp>
        <p:nvSpPr>
          <p:cNvPr id="30" name="TextBox 30"/>
          <p:cNvSpPr txBox="1"/>
          <p:nvPr/>
        </p:nvSpPr>
        <p:spPr>
          <a:xfrm>
            <a:off x="9489554" y="4374861"/>
            <a:ext cx="589931" cy="4356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B</a:t>
            </a:r>
          </a:p>
        </p:txBody>
      </p:sp>
      <p:sp>
        <p:nvSpPr>
          <p:cNvPr id="31" name="TextBox 31"/>
          <p:cNvSpPr txBox="1"/>
          <p:nvPr/>
        </p:nvSpPr>
        <p:spPr>
          <a:xfrm>
            <a:off x="9489554" y="5794308"/>
            <a:ext cx="589931" cy="4356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C</a:t>
            </a:r>
          </a:p>
        </p:txBody>
      </p:sp>
      <p:sp>
        <p:nvSpPr>
          <p:cNvPr id="32" name="TextBox 32"/>
          <p:cNvSpPr txBox="1"/>
          <p:nvPr/>
        </p:nvSpPr>
        <p:spPr>
          <a:xfrm>
            <a:off x="10131726" y="3038277"/>
            <a:ext cx="6300269" cy="3097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 dirty="0">
                <a:solidFill>
                  <a:srgbClr val="000000"/>
                </a:solidFill>
                <a:latin typeface="Telegraf Bold"/>
              </a:rPr>
              <a:t>ΑΝΤΙΓΡΑΦ</a:t>
            </a:r>
            <a:r>
              <a:rPr lang="el-GR" spc="270" dirty="0">
                <a:solidFill>
                  <a:srgbClr val="000000"/>
                </a:solidFill>
                <a:latin typeface="Telegraf Bold"/>
              </a:rPr>
              <a:t>Η</a:t>
            </a:r>
            <a:r>
              <a:rPr lang="en-US" sz="1800" spc="270" dirty="0">
                <a:solidFill>
                  <a:srgbClr val="000000"/>
                </a:solidFill>
                <a:latin typeface="Telegraf Bold"/>
              </a:rPr>
              <a:t> ΚΑΙ ΕΠΙΚ</a:t>
            </a:r>
            <a:r>
              <a:rPr lang="el-GR" sz="1800" spc="270" dirty="0">
                <a:solidFill>
                  <a:srgbClr val="000000"/>
                </a:solidFill>
                <a:latin typeface="Telegraf Bold"/>
              </a:rPr>
              <a:t>Ο</a:t>
            </a:r>
            <a:r>
              <a:rPr lang="en-US" sz="1800" spc="270" dirty="0">
                <a:solidFill>
                  <a:srgbClr val="000000"/>
                </a:solidFill>
                <a:latin typeface="Telegraf Bold"/>
              </a:rPr>
              <a:t>ΛΛΗΣΗ</a:t>
            </a:r>
          </a:p>
        </p:txBody>
      </p:sp>
      <p:sp>
        <p:nvSpPr>
          <p:cNvPr id="33" name="TextBox 33"/>
          <p:cNvSpPr txBox="1"/>
          <p:nvPr/>
        </p:nvSpPr>
        <p:spPr>
          <a:xfrm>
            <a:off x="10158017" y="4454880"/>
            <a:ext cx="6050373" cy="3352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ΜΟΡΦΟΠΟΙΗΣΗ </a:t>
            </a:r>
          </a:p>
        </p:txBody>
      </p:sp>
      <p:sp>
        <p:nvSpPr>
          <p:cNvPr id="34" name="TextBox 34"/>
          <p:cNvSpPr txBox="1"/>
          <p:nvPr/>
        </p:nvSpPr>
        <p:spPr>
          <a:xfrm>
            <a:off x="10328288" y="5849237"/>
            <a:ext cx="5959727" cy="3097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 dirty="0">
                <a:solidFill>
                  <a:srgbClr val="000000"/>
                </a:solidFill>
                <a:latin typeface="Telegraf Ultra-Bold"/>
              </a:rPr>
              <a:t>ΑΥΤ</a:t>
            </a:r>
            <a:r>
              <a:rPr lang="el-GR" sz="1800" spc="270" dirty="0">
                <a:solidFill>
                  <a:srgbClr val="000000"/>
                </a:solidFill>
                <a:latin typeface="Telegraf Ultra-Bold"/>
              </a:rPr>
              <a:t>Ο</a:t>
            </a:r>
            <a:r>
              <a:rPr lang="en-US" sz="1800" spc="270" dirty="0">
                <a:solidFill>
                  <a:srgbClr val="000000"/>
                </a:solidFill>
                <a:latin typeface="Telegraf Ultra-Bold"/>
              </a:rPr>
              <a:t>ΜΑΤΗ ΔΙ</a:t>
            </a:r>
            <a:r>
              <a:rPr lang="el-GR" sz="1800" spc="270" dirty="0">
                <a:solidFill>
                  <a:srgbClr val="000000"/>
                </a:solidFill>
                <a:latin typeface="Telegraf Ultra-Bold"/>
              </a:rPr>
              <a:t>Ο</a:t>
            </a:r>
            <a:r>
              <a:rPr lang="en-US" sz="1800" spc="270" dirty="0">
                <a:solidFill>
                  <a:srgbClr val="000000"/>
                </a:solidFill>
                <a:latin typeface="Telegraf Ultra-Bold"/>
              </a:rPr>
              <a:t>ΡΘΩΣΗ</a:t>
            </a:r>
          </a:p>
        </p:txBody>
      </p:sp>
      <p:grpSp>
        <p:nvGrpSpPr>
          <p:cNvPr id="35" name="Group 35"/>
          <p:cNvGrpSpPr/>
          <p:nvPr/>
        </p:nvGrpSpPr>
        <p:grpSpPr>
          <a:xfrm>
            <a:off x="9330318" y="6954387"/>
            <a:ext cx="7425139" cy="964078"/>
            <a:chOff x="0" y="0"/>
            <a:chExt cx="9900186" cy="1285437"/>
          </a:xfrm>
        </p:grpSpPr>
        <p:grpSp>
          <p:nvGrpSpPr>
            <p:cNvPr id="36" name="Group 36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id="37" name="Freeform 37"/>
              <p:cNvSpPr/>
              <p:nvPr/>
            </p:nvSpPr>
            <p:spPr>
              <a:xfrm>
                <a:off x="0" y="0"/>
                <a:ext cx="2353310" cy="8074386"/>
              </a:xfrm>
              <a:custGeom>
                <a:avLst/>
                <a:gdLst/>
                <a:ahLst/>
                <a:cxnLst/>
                <a:rect l="l" t="t" r="r" b="b"/>
                <a:pathLst>
                  <a:path w="2353310" h="8074386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/>
              <a:lstStyle/>
              <a:p>
                <a:endParaRPr lang="en-CY"/>
              </a:p>
            </p:txBody>
          </p:sp>
        </p:grpSp>
        <p:grpSp>
          <p:nvGrpSpPr>
            <p:cNvPr id="38" name="Group 38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id="39" name="Freeform 39"/>
              <p:cNvSpPr/>
              <p:nvPr/>
            </p:nvSpPr>
            <p:spPr>
              <a:xfrm>
                <a:off x="0" y="0"/>
                <a:ext cx="2353310" cy="12066509"/>
              </a:xfrm>
              <a:custGeom>
                <a:avLst/>
                <a:gdLst/>
                <a:ahLst/>
                <a:cxnLst/>
                <a:rect l="l" t="t" r="r" b="b"/>
                <a:pathLst>
                  <a:path w="2353310" h="12066509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/>
              <a:lstStyle/>
              <a:p>
                <a:endParaRPr lang="en-CY"/>
              </a:p>
            </p:txBody>
          </p:sp>
        </p:grpSp>
      </p:grpSp>
      <p:grpSp>
        <p:nvGrpSpPr>
          <p:cNvPr id="40" name="Group 40"/>
          <p:cNvGrpSpPr/>
          <p:nvPr/>
        </p:nvGrpSpPr>
        <p:grpSpPr>
          <a:xfrm>
            <a:off x="9463263" y="7062928"/>
            <a:ext cx="746996" cy="746996"/>
            <a:chOff x="0" y="0"/>
            <a:chExt cx="6350000" cy="6350000"/>
          </a:xfrm>
        </p:grpSpPr>
        <p:sp>
          <p:nvSpPr>
            <p:cNvPr id="41" name="Freeform 41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  <p:txBody>
            <a:bodyPr/>
            <a:lstStyle/>
            <a:p>
              <a:endParaRPr lang="en-CY"/>
            </a:p>
          </p:txBody>
        </p:sp>
      </p:grpSp>
      <p:sp>
        <p:nvSpPr>
          <p:cNvPr id="42" name="TextBox 42"/>
          <p:cNvSpPr txBox="1"/>
          <p:nvPr/>
        </p:nvSpPr>
        <p:spPr>
          <a:xfrm>
            <a:off x="9541795" y="7187010"/>
            <a:ext cx="589931" cy="4356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D</a:t>
            </a:r>
          </a:p>
        </p:txBody>
      </p:sp>
      <p:sp>
        <p:nvSpPr>
          <p:cNvPr id="43" name="TextBox 43"/>
          <p:cNvSpPr txBox="1"/>
          <p:nvPr/>
        </p:nvSpPr>
        <p:spPr>
          <a:xfrm>
            <a:off x="10354409" y="7206060"/>
            <a:ext cx="5907485" cy="3234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497"/>
              </a:lnSpc>
              <a:spcBef>
                <a:spcPct val="0"/>
              </a:spcBef>
            </a:pPr>
            <a:r>
              <a:rPr lang="en-US" sz="1784" spc="267">
                <a:solidFill>
                  <a:srgbClr val="000000"/>
                </a:solidFill>
                <a:latin typeface="Telegraf Bold"/>
              </a:rPr>
              <a:t>ΕΙΣΑΓΩΓΗ ΕΙΚΟΝΩΝ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B2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7026671" y="9025671"/>
            <a:ext cx="465258" cy="465258"/>
          </a:xfrm>
          <a:custGeom>
            <a:avLst/>
            <a:gdLst/>
            <a:ahLst/>
            <a:cxnLst/>
            <a:rect l="l" t="t" r="r" b="b"/>
            <a:pathLst>
              <a:path w="465258" h="465258">
                <a:moveTo>
                  <a:pt x="0" y="0"/>
                </a:moveTo>
                <a:lnTo>
                  <a:pt x="465258" y="0"/>
                </a:lnTo>
                <a:lnTo>
                  <a:pt x="465258" y="465258"/>
                </a:lnTo>
                <a:lnTo>
                  <a:pt x="0" y="46525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Y"/>
          </a:p>
        </p:txBody>
      </p:sp>
      <p:sp>
        <p:nvSpPr>
          <p:cNvPr id="3" name="AutoShape 3"/>
          <p:cNvSpPr/>
          <p:nvPr/>
        </p:nvSpPr>
        <p:spPr>
          <a:xfrm>
            <a:off x="0" y="0"/>
            <a:ext cx="7965918" cy="10287000"/>
          </a:xfrm>
          <a:prstGeom prst="rect">
            <a:avLst/>
          </a:prstGeom>
          <a:solidFill>
            <a:srgbClr val="FFFFFF"/>
          </a:solidFill>
        </p:spPr>
        <p:txBody>
          <a:bodyPr/>
          <a:lstStyle/>
          <a:p>
            <a:endParaRPr lang="en-CY"/>
          </a:p>
        </p:txBody>
      </p:sp>
      <p:grpSp>
        <p:nvGrpSpPr>
          <p:cNvPr id="4" name="Group 4"/>
          <p:cNvGrpSpPr/>
          <p:nvPr/>
        </p:nvGrpSpPr>
        <p:grpSpPr>
          <a:xfrm>
            <a:off x="9278076" y="5561685"/>
            <a:ext cx="7425139" cy="964078"/>
            <a:chOff x="0" y="0"/>
            <a:chExt cx="9900186" cy="1285437"/>
          </a:xfrm>
        </p:grpSpPr>
        <p:grpSp>
          <p:nvGrpSpPr>
            <p:cNvPr id="5" name="Group 5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id="6" name="Freeform 6"/>
              <p:cNvSpPr/>
              <p:nvPr/>
            </p:nvSpPr>
            <p:spPr>
              <a:xfrm>
                <a:off x="0" y="0"/>
                <a:ext cx="2353310" cy="8074386"/>
              </a:xfrm>
              <a:custGeom>
                <a:avLst/>
                <a:gdLst/>
                <a:ahLst/>
                <a:cxnLst/>
                <a:rect l="l" t="t" r="r" b="b"/>
                <a:pathLst>
                  <a:path w="2353310" h="8074386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/>
              <a:lstStyle/>
              <a:p>
                <a:endParaRPr lang="en-CY"/>
              </a:p>
            </p:txBody>
          </p:sp>
        </p:grpSp>
        <p:grpSp>
          <p:nvGrpSpPr>
            <p:cNvPr id="7" name="Group 7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id="8" name="Freeform 8"/>
              <p:cNvSpPr/>
              <p:nvPr/>
            </p:nvSpPr>
            <p:spPr>
              <a:xfrm>
                <a:off x="0" y="0"/>
                <a:ext cx="2353310" cy="12066509"/>
              </a:xfrm>
              <a:custGeom>
                <a:avLst/>
                <a:gdLst/>
                <a:ahLst/>
                <a:cxnLst/>
                <a:rect l="l" t="t" r="r" b="b"/>
                <a:pathLst>
                  <a:path w="2353310" h="12066509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/>
              <a:lstStyle/>
              <a:p>
                <a:endParaRPr lang="en-CY"/>
              </a:p>
            </p:txBody>
          </p:sp>
        </p:grpSp>
      </p:grpSp>
      <p:grpSp>
        <p:nvGrpSpPr>
          <p:cNvPr id="9" name="Group 9"/>
          <p:cNvGrpSpPr/>
          <p:nvPr/>
        </p:nvGrpSpPr>
        <p:grpSpPr>
          <a:xfrm>
            <a:off x="9278076" y="2750725"/>
            <a:ext cx="7425139" cy="964078"/>
            <a:chOff x="0" y="0"/>
            <a:chExt cx="9900186" cy="1285437"/>
          </a:xfrm>
        </p:grpSpPr>
        <p:grpSp>
          <p:nvGrpSpPr>
            <p:cNvPr id="10" name="Group 10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id="11" name="Freeform 11"/>
              <p:cNvSpPr/>
              <p:nvPr/>
            </p:nvSpPr>
            <p:spPr>
              <a:xfrm>
                <a:off x="0" y="0"/>
                <a:ext cx="2353310" cy="8074386"/>
              </a:xfrm>
              <a:custGeom>
                <a:avLst/>
                <a:gdLst/>
                <a:ahLst/>
                <a:cxnLst/>
                <a:rect l="l" t="t" r="r" b="b"/>
                <a:pathLst>
                  <a:path w="2353310" h="8074386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/>
              <a:lstStyle/>
              <a:p>
                <a:endParaRPr lang="en-CY"/>
              </a:p>
            </p:txBody>
          </p:sp>
        </p:grpSp>
        <p:grpSp>
          <p:nvGrpSpPr>
            <p:cNvPr id="12" name="Group 12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id="13" name="Freeform 13"/>
              <p:cNvSpPr/>
              <p:nvPr/>
            </p:nvSpPr>
            <p:spPr>
              <a:xfrm>
                <a:off x="0" y="0"/>
                <a:ext cx="2353310" cy="12066509"/>
              </a:xfrm>
              <a:custGeom>
                <a:avLst/>
                <a:gdLst/>
                <a:ahLst/>
                <a:cxnLst/>
                <a:rect l="l" t="t" r="r" b="b"/>
                <a:pathLst>
                  <a:path w="2353310" h="12066509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/>
              <a:lstStyle/>
              <a:p>
                <a:endParaRPr lang="en-CY"/>
              </a:p>
            </p:txBody>
          </p:sp>
        </p:grpSp>
      </p:grpSp>
      <p:grpSp>
        <p:nvGrpSpPr>
          <p:cNvPr id="14" name="Group 14"/>
          <p:cNvGrpSpPr/>
          <p:nvPr/>
        </p:nvGrpSpPr>
        <p:grpSpPr>
          <a:xfrm>
            <a:off x="9278076" y="4142238"/>
            <a:ext cx="7425139" cy="964078"/>
            <a:chOff x="0" y="0"/>
            <a:chExt cx="9900186" cy="1285437"/>
          </a:xfrm>
        </p:grpSpPr>
        <p:grpSp>
          <p:nvGrpSpPr>
            <p:cNvPr id="15" name="Group 15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id="16" name="Freeform 16"/>
              <p:cNvSpPr/>
              <p:nvPr/>
            </p:nvSpPr>
            <p:spPr>
              <a:xfrm>
                <a:off x="0" y="0"/>
                <a:ext cx="2353310" cy="8074386"/>
              </a:xfrm>
              <a:custGeom>
                <a:avLst/>
                <a:gdLst/>
                <a:ahLst/>
                <a:cxnLst/>
                <a:rect l="l" t="t" r="r" b="b"/>
                <a:pathLst>
                  <a:path w="2353310" h="8074386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/>
              <a:lstStyle/>
              <a:p>
                <a:endParaRPr lang="en-CY"/>
              </a:p>
            </p:txBody>
          </p:sp>
        </p:grpSp>
        <p:grpSp>
          <p:nvGrpSpPr>
            <p:cNvPr id="17" name="Group 17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id="18" name="Freeform 18"/>
              <p:cNvSpPr/>
              <p:nvPr/>
            </p:nvSpPr>
            <p:spPr>
              <a:xfrm>
                <a:off x="0" y="0"/>
                <a:ext cx="2353310" cy="12066509"/>
              </a:xfrm>
              <a:custGeom>
                <a:avLst/>
                <a:gdLst/>
                <a:ahLst/>
                <a:cxnLst/>
                <a:rect l="l" t="t" r="r" b="b"/>
                <a:pathLst>
                  <a:path w="2353310" h="12066509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/>
              <a:lstStyle/>
              <a:p>
                <a:endParaRPr lang="en-CY"/>
              </a:p>
            </p:txBody>
          </p:sp>
        </p:grpSp>
      </p:grpSp>
      <p:grpSp>
        <p:nvGrpSpPr>
          <p:cNvPr id="19" name="Group 19"/>
          <p:cNvGrpSpPr/>
          <p:nvPr/>
        </p:nvGrpSpPr>
        <p:grpSpPr>
          <a:xfrm>
            <a:off x="9411021" y="2859266"/>
            <a:ext cx="746996" cy="746996"/>
            <a:chOff x="0" y="0"/>
            <a:chExt cx="6350000" cy="6350000"/>
          </a:xfrm>
        </p:grpSpPr>
        <p:sp>
          <p:nvSpPr>
            <p:cNvPr id="20" name="Freeform 20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  <p:txBody>
            <a:bodyPr/>
            <a:lstStyle/>
            <a:p>
              <a:endParaRPr lang="en-CY"/>
            </a:p>
          </p:txBody>
        </p:sp>
      </p:grpSp>
      <p:grpSp>
        <p:nvGrpSpPr>
          <p:cNvPr id="21" name="Group 21"/>
          <p:cNvGrpSpPr/>
          <p:nvPr/>
        </p:nvGrpSpPr>
        <p:grpSpPr>
          <a:xfrm>
            <a:off x="9411021" y="4250779"/>
            <a:ext cx="746996" cy="746996"/>
            <a:chOff x="0" y="0"/>
            <a:chExt cx="6350000" cy="6350000"/>
          </a:xfrm>
        </p:grpSpPr>
        <p:sp>
          <p:nvSpPr>
            <p:cNvPr id="22" name="Freeform 22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  <p:txBody>
            <a:bodyPr/>
            <a:lstStyle/>
            <a:p>
              <a:endParaRPr lang="en-CY"/>
            </a:p>
          </p:txBody>
        </p:sp>
      </p:grpSp>
      <p:grpSp>
        <p:nvGrpSpPr>
          <p:cNvPr id="23" name="Group 23"/>
          <p:cNvGrpSpPr/>
          <p:nvPr/>
        </p:nvGrpSpPr>
        <p:grpSpPr>
          <a:xfrm>
            <a:off x="9411021" y="5670225"/>
            <a:ext cx="746996" cy="746996"/>
            <a:chOff x="0" y="0"/>
            <a:chExt cx="6350000" cy="6350000"/>
          </a:xfrm>
        </p:grpSpPr>
        <p:sp>
          <p:nvSpPr>
            <p:cNvPr id="24" name="Freeform 24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  <p:txBody>
            <a:bodyPr/>
            <a:lstStyle/>
            <a:p>
              <a:endParaRPr lang="en-CY"/>
            </a:p>
          </p:txBody>
        </p:sp>
      </p:grpSp>
      <p:grpSp>
        <p:nvGrpSpPr>
          <p:cNvPr id="25" name="Group 25"/>
          <p:cNvGrpSpPr/>
          <p:nvPr/>
        </p:nvGrpSpPr>
        <p:grpSpPr>
          <a:xfrm>
            <a:off x="1453074" y="4151443"/>
            <a:ext cx="5387810" cy="3765498"/>
            <a:chOff x="0" y="0"/>
            <a:chExt cx="7183746" cy="5020664"/>
          </a:xfrm>
        </p:grpSpPr>
        <p:sp>
          <p:nvSpPr>
            <p:cNvPr id="26" name="TextBox 26"/>
            <p:cNvSpPr txBox="1"/>
            <p:nvPr/>
          </p:nvSpPr>
          <p:spPr>
            <a:xfrm>
              <a:off x="0" y="925492"/>
              <a:ext cx="7183746" cy="409517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6000"/>
                </a:lnSpc>
              </a:pPr>
              <a:r>
                <a:rPr lang="en-US" sz="4800" dirty="0" err="1">
                  <a:solidFill>
                    <a:srgbClr val="000000"/>
                  </a:solidFill>
                  <a:latin typeface="Telegraf Bold"/>
                </a:rPr>
                <a:t>Ποι</a:t>
              </a:r>
              <a:r>
                <a:rPr lang="en-US" sz="4800" dirty="0">
                  <a:solidFill>
                    <a:srgbClr val="000000"/>
                  </a:solidFill>
                  <a:latin typeface="Telegraf Bold"/>
                </a:rPr>
                <a:t>α είναι μια από τις κύριες χρήσεις του λογισμικού λογιστικών φύλλων;</a:t>
              </a:r>
            </a:p>
          </p:txBody>
        </p:sp>
        <p:sp>
          <p:nvSpPr>
            <p:cNvPr id="27" name="TextBox 27"/>
            <p:cNvSpPr txBox="1"/>
            <p:nvPr/>
          </p:nvSpPr>
          <p:spPr>
            <a:xfrm>
              <a:off x="0" y="-66675"/>
              <a:ext cx="7183746" cy="41906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2520"/>
                </a:lnSpc>
                <a:spcBef>
                  <a:spcPct val="0"/>
                </a:spcBef>
              </a:pPr>
              <a:r>
                <a:rPr lang="en-US" sz="1800" spc="270">
                  <a:solidFill>
                    <a:srgbClr val="000000"/>
                  </a:solidFill>
                  <a:latin typeface="Telegraf Ultra-Bold"/>
                </a:rPr>
                <a:t>ΕΡΩΤΗΣΗ 3</a:t>
              </a:r>
            </a:p>
          </p:txBody>
        </p:sp>
      </p:grpSp>
      <p:sp>
        <p:nvSpPr>
          <p:cNvPr id="28" name="TextBox 28"/>
          <p:cNvSpPr txBox="1"/>
          <p:nvPr/>
        </p:nvSpPr>
        <p:spPr>
          <a:xfrm>
            <a:off x="13042888" y="798920"/>
            <a:ext cx="4216412" cy="2674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1" indent="0" algn="r">
              <a:lnSpc>
                <a:spcPts val="1960"/>
              </a:lnSpc>
              <a:spcBef>
                <a:spcPct val="0"/>
              </a:spcBef>
            </a:pPr>
            <a:r>
              <a:rPr lang="en-US" sz="1400" spc="210">
                <a:solidFill>
                  <a:srgbClr val="FFFFFF"/>
                </a:solidFill>
                <a:latin typeface="Telegraf Ultra-Bold"/>
              </a:rPr>
              <a:t>ΏΡΑ ΓΙΑ ΚΟΥΊΖ</a:t>
            </a:r>
          </a:p>
        </p:txBody>
      </p:sp>
      <p:sp>
        <p:nvSpPr>
          <p:cNvPr id="29" name="TextBox 29"/>
          <p:cNvSpPr txBox="1"/>
          <p:nvPr/>
        </p:nvSpPr>
        <p:spPr>
          <a:xfrm>
            <a:off x="9489554" y="2983348"/>
            <a:ext cx="589931" cy="4356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A</a:t>
            </a:r>
          </a:p>
        </p:txBody>
      </p:sp>
      <p:sp>
        <p:nvSpPr>
          <p:cNvPr id="30" name="TextBox 30"/>
          <p:cNvSpPr txBox="1"/>
          <p:nvPr/>
        </p:nvSpPr>
        <p:spPr>
          <a:xfrm>
            <a:off x="9489554" y="4374861"/>
            <a:ext cx="589931" cy="4356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B</a:t>
            </a:r>
          </a:p>
        </p:txBody>
      </p:sp>
      <p:sp>
        <p:nvSpPr>
          <p:cNvPr id="31" name="TextBox 31"/>
          <p:cNvSpPr txBox="1"/>
          <p:nvPr/>
        </p:nvSpPr>
        <p:spPr>
          <a:xfrm>
            <a:off x="9489554" y="5794308"/>
            <a:ext cx="589931" cy="4356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C</a:t>
            </a:r>
          </a:p>
        </p:txBody>
      </p:sp>
      <p:grpSp>
        <p:nvGrpSpPr>
          <p:cNvPr id="32" name="Group 32"/>
          <p:cNvGrpSpPr/>
          <p:nvPr/>
        </p:nvGrpSpPr>
        <p:grpSpPr>
          <a:xfrm>
            <a:off x="9330318" y="6954387"/>
            <a:ext cx="7425139" cy="964078"/>
            <a:chOff x="0" y="0"/>
            <a:chExt cx="9900186" cy="1285437"/>
          </a:xfrm>
        </p:grpSpPr>
        <p:grpSp>
          <p:nvGrpSpPr>
            <p:cNvPr id="33" name="Group 33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id="34" name="Freeform 34"/>
              <p:cNvSpPr/>
              <p:nvPr/>
            </p:nvSpPr>
            <p:spPr>
              <a:xfrm>
                <a:off x="0" y="0"/>
                <a:ext cx="2353310" cy="8074386"/>
              </a:xfrm>
              <a:custGeom>
                <a:avLst/>
                <a:gdLst/>
                <a:ahLst/>
                <a:cxnLst/>
                <a:rect l="l" t="t" r="r" b="b"/>
                <a:pathLst>
                  <a:path w="2353310" h="8074386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/>
              <a:lstStyle/>
              <a:p>
                <a:endParaRPr lang="en-CY"/>
              </a:p>
            </p:txBody>
          </p:sp>
        </p:grpSp>
        <p:grpSp>
          <p:nvGrpSpPr>
            <p:cNvPr id="35" name="Group 35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id="36" name="Freeform 36"/>
              <p:cNvSpPr/>
              <p:nvPr/>
            </p:nvSpPr>
            <p:spPr>
              <a:xfrm>
                <a:off x="0" y="0"/>
                <a:ext cx="2353310" cy="12066509"/>
              </a:xfrm>
              <a:custGeom>
                <a:avLst/>
                <a:gdLst/>
                <a:ahLst/>
                <a:cxnLst/>
                <a:rect l="l" t="t" r="r" b="b"/>
                <a:pathLst>
                  <a:path w="2353310" h="12066509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/>
              <a:lstStyle/>
              <a:p>
                <a:endParaRPr lang="en-CY"/>
              </a:p>
            </p:txBody>
          </p:sp>
        </p:grpSp>
      </p:grpSp>
      <p:grpSp>
        <p:nvGrpSpPr>
          <p:cNvPr id="37" name="Group 37"/>
          <p:cNvGrpSpPr/>
          <p:nvPr/>
        </p:nvGrpSpPr>
        <p:grpSpPr>
          <a:xfrm>
            <a:off x="9463263" y="7062928"/>
            <a:ext cx="746996" cy="746996"/>
            <a:chOff x="0" y="0"/>
            <a:chExt cx="6350000" cy="6350000"/>
          </a:xfrm>
        </p:grpSpPr>
        <p:sp>
          <p:nvSpPr>
            <p:cNvPr id="38" name="Freeform 38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  <p:txBody>
            <a:bodyPr/>
            <a:lstStyle/>
            <a:p>
              <a:endParaRPr lang="en-CY"/>
            </a:p>
          </p:txBody>
        </p:sp>
      </p:grpSp>
      <p:sp>
        <p:nvSpPr>
          <p:cNvPr id="39" name="TextBox 39"/>
          <p:cNvSpPr txBox="1"/>
          <p:nvPr/>
        </p:nvSpPr>
        <p:spPr>
          <a:xfrm>
            <a:off x="9541795" y="7187010"/>
            <a:ext cx="589931" cy="4356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D</a:t>
            </a:r>
          </a:p>
        </p:txBody>
      </p:sp>
      <p:sp>
        <p:nvSpPr>
          <p:cNvPr id="40" name="TextBox 40"/>
          <p:cNvSpPr txBox="1"/>
          <p:nvPr/>
        </p:nvSpPr>
        <p:spPr>
          <a:xfrm>
            <a:off x="9411021" y="3074010"/>
            <a:ext cx="7425139" cy="3097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 dirty="0">
                <a:solidFill>
                  <a:srgbClr val="000000"/>
                </a:solidFill>
                <a:latin typeface="Telegraf Ultra-Bold"/>
              </a:rPr>
              <a:t>ΔΗΜΙΟΥΡΓΊΑ ΠΑΡΟΥΣΙ</a:t>
            </a:r>
            <a:r>
              <a:rPr lang="el-GR" sz="1800" spc="270" dirty="0">
                <a:solidFill>
                  <a:srgbClr val="000000"/>
                </a:solidFill>
                <a:latin typeface="Telegraf Ultra-Bold"/>
              </a:rPr>
              <a:t>Α</a:t>
            </a:r>
            <a:r>
              <a:rPr lang="en-US" sz="1800" spc="270" dirty="0">
                <a:solidFill>
                  <a:srgbClr val="000000"/>
                </a:solidFill>
                <a:latin typeface="Telegraf Ultra-Bold"/>
              </a:rPr>
              <a:t>ΣΕΩΝ </a:t>
            </a:r>
            <a:endParaRPr lang="el-GR" sz="1800" spc="270" dirty="0">
              <a:solidFill>
                <a:srgbClr val="000000"/>
              </a:solidFill>
              <a:latin typeface="Telegraf Ultra-Bold"/>
            </a:endParaRPr>
          </a:p>
        </p:txBody>
      </p:sp>
      <p:sp>
        <p:nvSpPr>
          <p:cNvPr id="41" name="TextBox 41"/>
          <p:cNvSpPr txBox="1"/>
          <p:nvPr/>
        </p:nvSpPr>
        <p:spPr>
          <a:xfrm>
            <a:off x="10210259" y="5710467"/>
            <a:ext cx="6448920" cy="6496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 dirty="0">
                <a:solidFill>
                  <a:srgbClr val="000000"/>
                </a:solidFill>
                <a:latin typeface="Telegraf Ultra-Bold"/>
              </a:rPr>
              <a:t>ΔΙΑΧΕΊΡΙΣΗ ΚΑΙ ΑΝ</a:t>
            </a:r>
            <a:r>
              <a:rPr lang="el-GR" sz="1800" spc="270" dirty="0">
                <a:solidFill>
                  <a:srgbClr val="000000"/>
                </a:solidFill>
                <a:latin typeface="Telegraf Ultra-Bold"/>
              </a:rPr>
              <a:t>Α</a:t>
            </a:r>
            <a:r>
              <a:rPr lang="en-US" sz="1800" spc="270" dirty="0">
                <a:solidFill>
                  <a:srgbClr val="000000"/>
                </a:solidFill>
                <a:latin typeface="Telegraf Ultra-Bold"/>
              </a:rPr>
              <a:t>ΛΥΣΗ ΔΕΔΟΜ</a:t>
            </a:r>
            <a:r>
              <a:rPr lang="el-GR" sz="1800" spc="270" dirty="0">
                <a:solidFill>
                  <a:srgbClr val="000000"/>
                </a:solidFill>
                <a:latin typeface="Telegraf Ultra-Bold"/>
              </a:rPr>
              <a:t>Ε</a:t>
            </a:r>
            <a:r>
              <a:rPr lang="en-US" sz="1800" spc="270" dirty="0">
                <a:solidFill>
                  <a:srgbClr val="000000"/>
                </a:solidFill>
                <a:latin typeface="Telegraf Ultra-Bold"/>
              </a:rPr>
              <a:t>ΝΩΝ ΣΕ ΜΟΡΦ</a:t>
            </a:r>
            <a:r>
              <a:rPr lang="el-GR" sz="1800" spc="270" dirty="0">
                <a:solidFill>
                  <a:srgbClr val="000000"/>
                </a:solidFill>
                <a:latin typeface="Telegraf Ultra-Bold"/>
              </a:rPr>
              <a:t>Η</a:t>
            </a:r>
            <a:r>
              <a:rPr lang="en-US" sz="1800" spc="270" dirty="0">
                <a:solidFill>
                  <a:srgbClr val="000000"/>
                </a:solidFill>
                <a:latin typeface="Telegraf Ultra-Bold"/>
              </a:rPr>
              <a:t> ΛΟΓΙΣΤΙΚ</a:t>
            </a:r>
            <a:r>
              <a:rPr lang="el-GR" sz="1800" spc="270" dirty="0">
                <a:solidFill>
                  <a:srgbClr val="000000"/>
                </a:solidFill>
                <a:latin typeface="Telegraf Ultra-Bold"/>
              </a:rPr>
              <a:t>Ω</a:t>
            </a:r>
            <a:r>
              <a:rPr lang="en-US" sz="1800" spc="270" dirty="0">
                <a:solidFill>
                  <a:srgbClr val="000000"/>
                </a:solidFill>
                <a:latin typeface="Telegraf Ultra-Bold"/>
              </a:rPr>
              <a:t>Ν Φ</a:t>
            </a:r>
            <a:r>
              <a:rPr lang="el-GR" sz="1800" spc="270" dirty="0">
                <a:solidFill>
                  <a:srgbClr val="000000"/>
                </a:solidFill>
                <a:latin typeface="Telegraf Ultra-Bold"/>
              </a:rPr>
              <a:t>Υ</a:t>
            </a:r>
            <a:r>
              <a:rPr lang="en-US" sz="1800" spc="270" dirty="0">
                <a:solidFill>
                  <a:srgbClr val="000000"/>
                </a:solidFill>
                <a:latin typeface="Telegraf Ultra-Bold"/>
              </a:rPr>
              <a:t>ΛΛΩΝ</a:t>
            </a:r>
          </a:p>
        </p:txBody>
      </p:sp>
      <p:sp>
        <p:nvSpPr>
          <p:cNvPr id="42" name="TextBox 42"/>
          <p:cNvSpPr txBox="1"/>
          <p:nvPr/>
        </p:nvSpPr>
        <p:spPr>
          <a:xfrm>
            <a:off x="9836761" y="4423299"/>
            <a:ext cx="6755771" cy="3097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 dirty="0">
                <a:solidFill>
                  <a:srgbClr val="000000"/>
                </a:solidFill>
                <a:latin typeface="Telegraf Ultra-Bold"/>
              </a:rPr>
              <a:t>ΟΡΓ</a:t>
            </a:r>
            <a:r>
              <a:rPr lang="el-GR" sz="1800" spc="270" dirty="0">
                <a:solidFill>
                  <a:srgbClr val="000000"/>
                </a:solidFill>
                <a:latin typeface="Telegraf Ultra-Bold"/>
              </a:rPr>
              <a:t>Α</a:t>
            </a:r>
            <a:r>
              <a:rPr lang="en-US" sz="1800" spc="270" dirty="0">
                <a:solidFill>
                  <a:srgbClr val="000000"/>
                </a:solidFill>
                <a:latin typeface="Telegraf Ultra-Bold"/>
              </a:rPr>
              <a:t>ΝΩΣΗ ΑΡΧΕ</a:t>
            </a:r>
            <a:r>
              <a:rPr lang="el-GR" sz="1800" spc="270" dirty="0">
                <a:solidFill>
                  <a:srgbClr val="000000"/>
                </a:solidFill>
                <a:latin typeface="Telegraf Ultra-Bold"/>
              </a:rPr>
              <a:t>Ι</a:t>
            </a:r>
            <a:r>
              <a:rPr lang="en-US" sz="1800" spc="270" dirty="0">
                <a:solidFill>
                  <a:srgbClr val="000000"/>
                </a:solidFill>
                <a:latin typeface="Telegraf Ultra-Bold"/>
              </a:rPr>
              <a:t>ΩΝ </a:t>
            </a:r>
            <a:r>
              <a:rPr lang="el-GR" sz="1800" spc="270" dirty="0">
                <a:solidFill>
                  <a:srgbClr val="000000"/>
                </a:solidFill>
                <a:latin typeface="Telegraf Ultra-Bold"/>
              </a:rPr>
              <a:t>Η</a:t>
            </a:r>
            <a:r>
              <a:rPr lang="en-US" sz="1800" spc="270" dirty="0">
                <a:solidFill>
                  <a:srgbClr val="000000"/>
                </a:solidFill>
                <a:latin typeface="Telegraf Ultra-Bold"/>
              </a:rPr>
              <a:t>ΧΟΥ</a:t>
            </a:r>
          </a:p>
        </p:txBody>
      </p:sp>
      <p:sp>
        <p:nvSpPr>
          <p:cNvPr id="43" name="TextBox 43"/>
          <p:cNvSpPr txBox="1"/>
          <p:nvPr/>
        </p:nvSpPr>
        <p:spPr>
          <a:xfrm>
            <a:off x="10079485" y="7211562"/>
            <a:ext cx="6508656" cy="6303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 dirty="0">
                <a:solidFill>
                  <a:srgbClr val="000000"/>
                </a:solidFill>
                <a:latin typeface="Telegraf Ultra-Bold"/>
              </a:rPr>
              <a:t>ΣΧΕΔ</a:t>
            </a:r>
            <a:r>
              <a:rPr lang="el-GR" sz="1800" spc="270" dirty="0">
                <a:solidFill>
                  <a:srgbClr val="000000"/>
                </a:solidFill>
                <a:latin typeface="Telegraf Ultra-Bold"/>
              </a:rPr>
              <a:t>ΙΑΣΜΟΣ</a:t>
            </a:r>
            <a:r>
              <a:rPr lang="en-US" sz="1800" spc="270" dirty="0">
                <a:solidFill>
                  <a:srgbClr val="000000"/>
                </a:solidFill>
                <a:latin typeface="Telegraf Ultra-Bold"/>
              </a:rPr>
              <a:t> ΚΑΛΛΙΤΕΧΝΙΚ</a:t>
            </a:r>
            <a:r>
              <a:rPr lang="el-GR" sz="1800" spc="270" dirty="0">
                <a:solidFill>
                  <a:srgbClr val="000000"/>
                </a:solidFill>
                <a:latin typeface="Telegraf Ultra-Bold"/>
              </a:rPr>
              <a:t>ω</a:t>
            </a:r>
            <a:r>
              <a:rPr lang="en-US" sz="1800" spc="270" dirty="0">
                <a:solidFill>
                  <a:srgbClr val="000000"/>
                </a:solidFill>
                <a:latin typeface="Telegraf Ultra-Bold"/>
              </a:rPr>
              <a:t>Ν </a:t>
            </a:r>
            <a:endParaRPr lang="el-GR" sz="1800" spc="270" dirty="0">
              <a:solidFill>
                <a:srgbClr val="000000"/>
              </a:solidFill>
              <a:latin typeface="Telegraf Ultra-Bold"/>
            </a:endParaRPr>
          </a:p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 dirty="0">
                <a:solidFill>
                  <a:srgbClr val="000000"/>
                </a:solidFill>
                <a:latin typeface="Telegraf Ultra-Bold"/>
              </a:rPr>
              <a:t>ΕΙΚΟΝΟΓΡΑΦ</a:t>
            </a:r>
            <a:r>
              <a:rPr lang="el-GR" spc="270" dirty="0">
                <a:solidFill>
                  <a:srgbClr val="000000"/>
                </a:solidFill>
                <a:latin typeface="Telegraf Ultra-Bold"/>
              </a:rPr>
              <a:t>Η</a:t>
            </a:r>
            <a:r>
              <a:rPr lang="en-US" sz="1800" spc="270" dirty="0">
                <a:solidFill>
                  <a:srgbClr val="000000"/>
                </a:solidFill>
                <a:latin typeface="Telegraf Ultra-Bold"/>
              </a:rPr>
              <a:t>ΣΕΩΝ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B2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7026671" y="9025671"/>
            <a:ext cx="465258" cy="465258"/>
          </a:xfrm>
          <a:custGeom>
            <a:avLst/>
            <a:gdLst/>
            <a:ahLst/>
            <a:cxnLst/>
            <a:rect l="l" t="t" r="r" b="b"/>
            <a:pathLst>
              <a:path w="465258" h="465258">
                <a:moveTo>
                  <a:pt x="0" y="0"/>
                </a:moveTo>
                <a:lnTo>
                  <a:pt x="465258" y="0"/>
                </a:lnTo>
                <a:lnTo>
                  <a:pt x="465258" y="465258"/>
                </a:lnTo>
                <a:lnTo>
                  <a:pt x="0" y="46525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Y"/>
          </a:p>
        </p:txBody>
      </p:sp>
      <p:sp>
        <p:nvSpPr>
          <p:cNvPr id="3" name="AutoShape 3"/>
          <p:cNvSpPr/>
          <p:nvPr/>
        </p:nvSpPr>
        <p:spPr>
          <a:xfrm>
            <a:off x="0" y="0"/>
            <a:ext cx="7965918" cy="10287000"/>
          </a:xfrm>
          <a:prstGeom prst="rect">
            <a:avLst/>
          </a:prstGeom>
          <a:solidFill>
            <a:srgbClr val="FFFFFF"/>
          </a:solidFill>
        </p:spPr>
        <p:txBody>
          <a:bodyPr/>
          <a:lstStyle/>
          <a:p>
            <a:endParaRPr lang="en-CY"/>
          </a:p>
        </p:txBody>
      </p:sp>
      <p:grpSp>
        <p:nvGrpSpPr>
          <p:cNvPr id="4" name="Group 4"/>
          <p:cNvGrpSpPr/>
          <p:nvPr/>
        </p:nvGrpSpPr>
        <p:grpSpPr>
          <a:xfrm>
            <a:off x="9278076" y="5561685"/>
            <a:ext cx="7425139" cy="964078"/>
            <a:chOff x="0" y="0"/>
            <a:chExt cx="9900186" cy="1285437"/>
          </a:xfrm>
        </p:grpSpPr>
        <p:grpSp>
          <p:nvGrpSpPr>
            <p:cNvPr id="5" name="Group 5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id="6" name="Freeform 6"/>
              <p:cNvSpPr/>
              <p:nvPr/>
            </p:nvSpPr>
            <p:spPr>
              <a:xfrm>
                <a:off x="0" y="0"/>
                <a:ext cx="2353310" cy="8074386"/>
              </a:xfrm>
              <a:custGeom>
                <a:avLst/>
                <a:gdLst/>
                <a:ahLst/>
                <a:cxnLst/>
                <a:rect l="l" t="t" r="r" b="b"/>
                <a:pathLst>
                  <a:path w="2353310" h="8074386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/>
              <a:lstStyle/>
              <a:p>
                <a:endParaRPr lang="en-CY"/>
              </a:p>
            </p:txBody>
          </p:sp>
        </p:grpSp>
        <p:grpSp>
          <p:nvGrpSpPr>
            <p:cNvPr id="7" name="Group 7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id="8" name="Freeform 8"/>
              <p:cNvSpPr/>
              <p:nvPr/>
            </p:nvSpPr>
            <p:spPr>
              <a:xfrm>
                <a:off x="0" y="0"/>
                <a:ext cx="2353310" cy="12066509"/>
              </a:xfrm>
              <a:custGeom>
                <a:avLst/>
                <a:gdLst/>
                <a:ahLst/>
                <a:cxnLst/>
                <a:rect l="l" t="t" r="r" b="b"/>
                <a:pathLst>
                  <a:path w="2353310" h="12066509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/>
              <a:lstStyle/>
              <a:p>
                <a:endParaRPr lang="en-CY"/>
              </a:p>
            </p:txBody>
          </p:sp>
        </p:grpSp>
      </p:grpSp>
      <p:grpSp>
        <p:nvGrpSpPr>
          <p:cNvPr id="9" name="Group 9"/>
          <p:cNvGrpSpPr/>
          <p:nvPr/>
        </p:nvGrpSpPr>
        <p:grpSpPr>
          <a:xfrm>
            <a:off x="9278076" y="2750725"/>
            <a:ext cx="7425139" cy="964078"/>
            <a:chOff x="0" y="0"/>
            <a:chExt cx="9900186" cy="1285437"/>
          </a:xfrm>
        </p:grpSpPr>
        <p:grpSp>
          <p:nvGrpSpPr>
            <p:cNvPr id="10" name="Group 10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id="11" name="Freeform 11"/>
              <p:cNvSpPr/>
              <p:nvPr/>
            </p:nvSpPr>
            <p:spPr>
              <a:xfrm>
                <a:off x="0" y="0"/>
                <a:ext cx="2353310" cy="8074386"/>
              </a:xfrm>
              <a:custGeom>
                <a:avLst/>
                <a:gdLst/>
                <a:ahLst/>
                <a:cxnLst/>
                <a:rect l="l" t="t" r="r" b="b"/>
                <a:pathLst>
                  <a:path w="2353310" h="8074386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/>
              <a:lstStyle/>
              <a:p>
                <a:endParaRPr lang="en-CY"/>
              </a:p>
            </p:txBody>
          </p:sp>
        </p:grpSp>
        <p:grpSp>
          <p:nvGrpSpPr>
            <p:cNvPr id="12" name="Group 12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id="13" name="Freeform 13"/>
              <p:cNvSpPr/>
              <p:nvPr/>
            </p:nvSpPr>
            <p:spPr>
              <a:xfrm>
                <a:off x="0" y="0"/>
                <a:ext cx="2353310" cy="12066509"/>
              </a:xfrm>
              <a:custGeom>
                <a:avLst/>
                <a:gdLst/>
                <a:ahLst/>
                <a:cxnLst/>
                <a:rect l="l" t="t" r="r" b="b"/>
                <a:pathLst>
                  <a:path w="2353310" h="12066509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/>
              <a:lstStyle/>
              <a:p>
                <a:endParaRPr lang="en-CY"/>
              </a:p>
            </p:txBody>
          </p:sp>
        </p:grpSp>
      </p:grpSp>
      <p:grpSp>
        <p:nvGrpSpPr>
          <p:cNvPr id="14" name="Group 14"/>
          <p:cNvGrpSpPr/>
          <p:nvPr/>
        </p:nvGrpSpPr>
        <p:grpSpPr>
          <a:xfrm>
            <a:off x="9278076" y="4142238"/>
            <a:ext cx="7425139" cy="964078"/>
            <a:chOff x="0" y="0"/>
            <a:chExt cx="9900186" cy="1285437"/>
          </a:xfrm>
        </p:grpSpPr>
        <p:grpSp>
          <p:nvGrpSpPr>
            <p:cNvPr id="15" name="Group 15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id="16" name="Freeform 16"/>
              <p:cNvSpPr/>
              <p:nvPr/>
            </p:nvSpPr>
            <p:spPr>
              <a:xfrm>
                <a:off x="0" y="0"/>
                <a:ext cx="2353310" cy="8074386"/>
              </a:xfrm>
              <a:custGeom>
                <a:avLst/>
                <a:gdLst/>
                <a:ahLst/>
                <a:cxnLst/>
                <a:rect l="l" t="t" r="r" b="b"/>
                <a:pathLst>
                  <a:path w="2353310" h="8074386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/>
              <a:lstStyle/>
              <a:p>
                <a:endParaRPr lang="en-CY"/>
              </a:p>
            </p:txBody>
          </p:sp>
        </p:grpSp>
        <p:grpSp>
          <p:nvGrpSpPr>
            <p:cNvPr id="17" name="Group 17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id="18" name="Freeform 18"/>
              <p:cNvSpPr/>
              <p:nvPr/>
            </p:nvSpPr>
            <p:spPr>
              <a:xfrm>
                <a:off x="0" y="0"/>
                <a:ext cx="2353310" cy="12066509"/>
              </a:xfrm>
              <a:custGeom>
                <a:avLst/>
                <a:gdLst/>
                <a:ahLst/>
                <a:cxnLst/>
                <a:rect l="l" t="t" r="r" b="b"/>
                <a:pathLst>
                  <a:path w="2353310" h="12066509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/>
              <a:lstStyle/>
              <a:p>
                <a:endParaRPr lang="en-CY"/>
              </a:p>
            </p:txBody>
          </p:sp>
        </p:grpSp>
      </p:grpSp>
      <p:grpSp>
        <p:nvGrpSpPr>
          <p:cNvPr id="19" name="Group 19"/>
          <p:cNvGrpSpPr/>
          <p:nvPr/>
        </p:nvGrpSpPr>
        <p:grpSpPr>
          <a:xfrm>
            <a:off x="9411021" y="2859266"/>
            <a:ext cx="746996" cy="746996"/>
            <a:chOff x="0" y="0"/>
            <a:chExt cx="6350000" cy="6350000"/>
          </a:xfrm>
        </p:grpSpPr>
        <p:sp>
          <p:nvSpPr>
            <p:cNvPr id="20" name="Freeform 20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  <p:txBody>
            <a:bodyPr/>
            <a:lstStyle/>
            <a:p>
              <a:endParaRPr lang="en-CY"/>
            </a:p>
          </p:txBody>
        </p:sp>
      </p:grpSp>
      <p:grpSp>
        <p:nvGrpSpPr>
          <p:cNvPr id="21" name="Group 21"/>
          <p:cNvGrpSpPr/>
          <p:nvPr/>
        </p:nvGrpSpPr>
        <p:grpSpPr>
          <a:xfrm>
            <a:off x="9411021" y="4250779"/>
            <a:ext cx="746996" cy="746996"/>
            <a:chOff x="0" y="0"/>
            <a:chExt cx="6350000" cy="6350000"/>
          </a:xfrm>
        </p:grpSpPr>
        <p:sp>
          <p:nvSpPr>
            <p:cNvPr id="22" name="Freeform 22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  <p:txBody>
            <a:bodyPr/>
            <a:lstStyle/>
            <a:p>
              <a:endParaRPr lang="en-CY"/>
            </a:p>
          </p:txBody>
        </p:sp>
      </p:grpSp>
      <p:grpSp>
        <p:nvGrpSpPr>
          <p:cNvPr id="23" name="Group 23"/>
          <p:cNvGrpSpPr/>
          <p:nvPr/>
        </p:nvGrpSpPr>
        <p:grpSpPr>
          <a:xfrm>
            <a:off x="9411021" y="5670225"/>
            <a:ext cx="746996" cy="746996"/>
            <a:chOff x="0" y="0"/>
            <a:chExt cx="6350000" cy="6350000"/>
          </a:xfrm>
        </p:grpSpPr>
        <p:sp>
          <p:nvSpPr>
            <p:cNvPr id="24" name="Freeform 24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  <p:txBody>
            <a:bodyPr/>
            <a:lstStyle/>
            <a:p>
              <a:endParaRPr lang="en-CY"/>
            </a:p>
          </p:txBody>
        </p:sp>
      </p:grpSp>
      <p:grpSp>
        <p:nvGrpSpPr>
          <p:cNvPr id="25" name="Group 25"/>
          <p:cNvGrpSpPr/>
          <p:nvPr/>
        </p:nvGrpSpPr>
        <p:grpSpPr>
          <a:xfrm>
            <a:off x="1453074" y="1063871"/>
            <a:ext cx="5387810" cy="8400067"/>
            <a:chOff x="0" y="-66675"/>
            <a:chExt cx="7183746" cy="11200090"/>
          </a:xfrm>
        </p:grpSpPr>
        <p:sp>
          <p:nvSpPr>
            <p:cNvPr id="26" name="TextBox 26"/>
            <p:cNvSpPr txBox="1"/>
            <p:nvPr/>
          </p:nvSpPr>
          <p:spPr>
            <a:xfrm>
              <a:off x="0" y="925492"/>
              <a:ext cx="7183746" cy="1020792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6000"/>
                </a:lnSpc>
              </a:pPr>
              <a:r>
                <a:rPr lang="en-US" sz="4000" dirty="0" err="1">
                  <a:solidFill>
                    <a:srgbClr val="000000"/>
                  </a:solidFill>
                  <a:latin typeface="Telegraf Bold"/>
                </a:rPr>
                <a:t>Ποιο</a:t>
              </a:r>
              <a:r>
                <a:rPr lang="en-US" sz="4000" dirty="0">
                  <a:solidFill>
                    <a:srgbClr val="000000"/>
                  </a:solidFill>
                  <a:latin typeface="Telegraf Bold"/>
                </a:rPr>
                <a:t> </a:t>
              </a:r>
              <a:r>
                <a:rPr lang="en-US" sz="4000" dirty="0" err="1">
                  <a:solidFill>
                    <a:srgbClr val="000000"/>
                  </a:solidFill>
                  <a:latin typeface="Telegraf Bold"/>
                </a:rPr>
                <a:t>είν</a:t>
              </a:r>
              <a:r>
                <a:rPr lang="en-US" sz="4000" dirty="0">
                  <a:solidFill>
                    <a:srgbClr val="000000"/>
                  </a:solidFill>
                  <a:latin typeface="Telegraf Bold"/>
                </a:rPr>
                <a:t>αι το βασικό χαρακτηριστικό του λογισμικού λογιστικών φύλλων που επιτρέπει την πραγματοποίηση αυτόματων υπολογισμών στα δεδομένα;</a:t>
              </a:r>
            </a:p>
          </p:txBody>
        </p:sp>
        <p:sp>
          <p:nvSpPr>
            <p:cNvPr id="27" name="TextBox 27"/>
            <p:cNvSpPr txBox="1"/>
            <p:nvPr/>
          </p:nvSpPr>
          <p:spPr>
            <a:xfrm>
              <a:off x="0" y="-66675"/>
              <a:ext cx="7183746" cy="41906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2520"/>
                </a:lnSpc>
                <a:spcBef>
                  <a:spcPct val="0"/>
                </a:spcBef>
              </a:pPr>
              <a:r>
                <a:rPr lang="en-US" sz="1800" spc="270">
                  <a:solidFill>
                    <a:srgbClr val="000000"/>
                  </a:solidFill>
                  <a:latin typeface="Telegraf Ultra-Bold"/>
                </a:rPr>
                <a:t>ΕΡΩΤΗΣΗ 4</a:t>
              </a:r>
            </a:p>
          </p:txBody>
        </p:sp>
      </p:grpSp>
      <p:sp>
        <p:nvSpPr>
          <p:cNvPr id="28" name="TextBox 28"/>
          <p:cNvSpPr txBox="1"/>
          <p:nvPr/>
        </p:nvSpPr>
        <p:spPr>
          <a:xfrm>
            <a:off x="13042888" y="798920"/>
            <a:ext cx="4216412" cy="2674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1" indent="0" algn="r">
              <a:lnSpc>
                <a:spcPts val="1960"/>
              </a:lnSpc>
              <a:spcBef>
                <a:spcPct val="0"/>
              </a:spcBef>
            </a:pPr>
            <a:r>
              <a:rPr lang="en-US" sz="1400" spc="210">
                <a:solidFill>
                  <a:srgbClr val="FFFFFF"/>
                </a:solidFill>
                <a:latin typeface="Telegraf Ultra-Bold"/>
              </a:rPr>
              <a:t>ΏΡΑ ΓΙΑ ΚΟΥΊΖ</a:t>
            </a:r>
          </a:p>
        </p:txBody>
      </p:sp>
      <p:sp>
        <p:nvSpPr>
          <p:cNvPr id="29" name="TextBox 29"/>
          <p:cNvSpPr txBox="1"/>
          <p:nvPr/>
        </p:nvSpPr>
        <p:spPr>
          <a:xfrm>
            <a:off x="9489554" y="2983348"/>
            <a:ext cx="589931" cy="4356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A</a:t>
            </a:r>
          </a:p>
        </p:txBody>
      </p:sp>
      <p:sp>
        <p:nvSpPr>
          <p:cNvPr id="30" name="TextBox 30"/>
          <p:cNvSpPr txBox="1"/>
          <p:nvPr/>
        </p:nvSpPr>
        <p:spPr>
          <a:xfrm>
            <a:off x="9489554" y="4374861"/>
            <a:ext cx="589931" cy="4356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B</a:t>
            </a:r>
          </a:p>
        </p:txBody>
      </p:sp>
      <p:sp>
        <p:nvSpPr>
          <p:cNvPr id="31" name="TextBox 31"/>
          <p:cNvSpPr txBox="1"/>
          <p:nvPr/>
        </p:nvSpPr>
        <p:spPr>
          <a:xfrm>
            <a:off x="9489554" y="5794308"/>
            <a:ext cx="589931" cy="4356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C</a:t>
            </a:r>
          </a:p>
        </p:txBody>
      </p:sp>
      <p:sp>
        <p:nvSpPr>
          <p:cNvPr id="32" name="TextBox 32"/>
          <p:cNvSpPr txBox="1"/>
          <p:nvPr/>
        </p:nvSpPr>
        <p:spPr>
          <a:xfrm>
            <a:off x="10158017" y="3038277"/>
            <a:ext cx="6300269" cy="3352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 dirty="0">
                <a:solidFill>
                  <a:srgbClr val="000000"/>
                </a:solidFill>
                <a:latin typeface="Telegraf Ultra-Bold"/>
              </a:rPr>
              <a:t>ΔΙΑΡΘΡΩΣΗ ΣΕΛΙΔΑΣ</a:t>
            </a:r>
          </a:p>
        </p:txBody>
      </p:sp>
      <p:sp>
        <p:nvSpPr>
          <p:cNvPr id="33" name="TextBox 33"/>
          <p:cNvSpPr txBox="1"/>
          <p:nvPr/>
        </p:nvSpPr>
        <p:spPr>
          <a:xfrm>
            <a:off x="10158017" y="4437266"/>
            <a:ext cx="6050373" cy="3097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 dirty="0">
                <a:solidFill>
                  <a:srgbClr val="000000"/>
                </a:solidFill>
                <a:latin typeface="Telegraf Ultra-Bold"/>
              </a:rPr>
              <a:t>ΔΗΜΙΟΥΡΓ</a:t>
            </a:r>
            <a:r>
              <a:rPr lang="el-GR" spc="270" dirty="0">
                <a:solidFill>
                  <a:srgbClr val="000000"/>
                </a:solidFill>
                <a:latin typeface="Telegraf Ultra-Bold"/>
              </a:rPr>
              <a:t>Ι</a:t>
            </a:r>
            <a:r>
              <a:rPr lang="en-US" sz="1800" spc="270" dirty="0">
                <a:solidFill>
                  <a:srgbClr val="000000"/>
                </a:solidFill>
                <a:latin typeface="Telegraf Ultra-Bold"/>
              </a:rPr>
              <a:t>Α ΓΡΑΦΙΚ</a:t>
            </a:r>
            <a:r>
              <a:rPr lang="el-GR" sz="1800" spc="270" dirty="0">
                <a:solidFill>
                  <a:srgbClr val="000000"/>
                </a:solidFill>
                <a:latin typeface="Telegraf Ultra-Bold"/>
              </a:rPr>
              <a:t>Ω</a:t>
            </a:r>
            <a:r>
              <a:rPr lang="en-US" sz="1800" spc="270" dirty="0">
                <a:solidFill>
                  <a:srgbClr val="000000"/>
                </a:solidFill>
                <a:latin typeface="Telegraf Ultra-Bold"/>
              </a:rPr>
              <a:t>Ν</a:t>
            </a:r>
          </a:p>
        </p:txBody>
      </p:sp>
      <p:sp>
        <p:nvSpPr>
          <p:cNvPr id="34" name="TextBox 34"/>
          <p:cNvSpPr txBox="1"/>
          <p:nvPr/>
        </p:nvSpPr>
        <p:spPr>
          <a:xfrm>
            <a:off x="10328288" y="5842746"/>
            <a:ext cx="5959727" cy="3097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 dirty="0">
                <a:solidFill>
                  <a:srgbClr val="000000"/>
                </a:solidFill>
                <a:latin typeface="Telegraf Ultra-Bold"/>
              </a:rPr>
              <a:t>ΕΙΣΑΓΩΓΉ Β</a:t>
            </a:r>
            <a:r>
              <a:rPr lang="el-GR" sz="1800" spc="270" dirty="0">
                <a:solidFill>
                  <a:srgbClr val="000000"/>
                </a:solidFill>
                <a:latin typeface="Telegraf Ultra-Bold"/>
              </a:rPr>
              <a:t>Ι</a:t>
            </a:r>
            <a:r>
              <a:rPr lang="en-US" sz="1800" spc="270" dirty="0">
                <a:solidFill>
                  <a:srgbClr val="000000"/>
                </a:solidFill>
                <a:latin typeface="Telegraf Ultra-Bold"/>
              </a:rPr>
              <a:t>ΝΤΕΟ</a:t>
            </a:r>
          </a:p>
        </p:txBody>
      </p:sp>
      <p:grpSp>
        <p:nvGrpSpPr>
          <p:cNvPr id="35" name="Group 35"/>
          <p:cNvGrpSpPr/>
          <p:nvPr/>
        </p:nvGrpSpPr>
        <p:grpSpPr>
          <a:xfrm>
            <a:off x="9330318" y="6954387"/>
            <a:ext cx="7425139" cy="964078"/>
            <a:chOff x="0" y="0"/>
            <a:chExt cx="9900186" cy="1285437"/>
          </a:xfrm>
        </p:grpSpPr>
        <p:grpSp>
          <p:nvGrpSpPr>
            <p:cNvPr id="36" name="Group 36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id="37" name="Freeform 37"/>
              <p:cNvSpPr/>
              <p:nvPr/>
            </p:nvSpPr>
            <p:spPr>
              <a:xfrm>
                <a:off x="0" y="0"/>
                <a:ext cx="2353310" cy="8074386"/>
              </a:xfrm>
              <a:custGeom>
                <a:avLst/>
                <a:gdLst/>
                <a:ahLst/>
                <a:cxnLst/>
                <a:rect l="l" t="t" r="r" b="b"/>
                <a:pathLst>
                  <a:path w="2353310" h="8074386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/>
              <a:lstStyle/>
              <a:p>
                <a:endParaRPr lang="en-CY"/>
              </a:p>
            </p:txBody>
          </p:sp>
        </p:grpSp>
        <p:grpSp>
          <p:nvGrpSpPr>
            <p:cNvPr id="38" name="Group 38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id="39" name="Freeform 39"/>
              <p:cNvSpPr/>
              <p:nvPr/>
            </p:nvSpPr>
            <p:spPr>
              <a:xfrm>
                <a:off x="0" y="0"/>
                <a:ext cx="2353310" cy="12066509"/>
              </a:xfrm>
              <a:custGeom>
                <a:avLst/>
                <a:gdLst/>
                <a:ahLst/>
                <a:cxnLst/>
                <a:rect l="l" t="t" r="r" b="b"/>
                <a:pathLst>
                  <a:path w="2353310" h="12066509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/>
              <a:lstStyle/>
              <a:p>
                <a:endParaRPr lang="en-CY"/>
              </a:p>
            </p:txBody>
          </p:sp>
        </p:grpSp>
      </p:grpSp>
      <p:grpSp>
        <p:nvGrpSpPr>
          <p:cNvPr id="40" name="Group 40"/>
          <p:cNvGrpSpPr/>
          <p:nvPr/>
        </p:nvGrpSpPr>
        <p:grpSpPr>
          <a:xfrm>
            <a:off x="9463263" y="7062928"/>
            <a:ext cx="746996" cy="746996"/>
            <a:chOff x="0" y="0"/>
            <a:chExt cx="6350000" cy="6350000"/>
          </a:xfrm>
        </p:grpSpPr>
        <p:sp>
          <p:nvSpPr>
            <p:cNvPr id="41" name="Freeform 41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  <p:txBody>
            <a:bodyPr/>
            <a:lstStyle/>
            <a:p>
              <a:endParaRPr lang="en-CY"/>
            </a:p>
          </p:txBody>
        </p:sp>
      </p:grpSp>
      <p:sp>
        <p:nvSpPr>
          <p:cNvPr id="42" name="TextBox 42"/>
          <p:cNvSpPr txBox="1"/>
          <p:nvPr/>
        </p:nvSpPr>
        <p:spPr>
          <a:xfrm>
            <a:off x="9541795" y="7187010"/>
            <a:ext cx="589931" cy="4356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D</a:t>
            </a:r>
          </a:p>
        </p:txBody>
      </p:sp>
      <p:sp>
        <p:nvSpPr>
          <p:cNvPr id="43" name="TextBox 43"/>
          <p:cNvSpPr txBox="1"/>
          <p:nvPr/>
        </p:nvSpPr>
        <p:spPr>
          <a:xfrm>
            <a:off x="10281703" y="7252642"/>
            <a:ext cx="5907485" cy="3234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497"/>
              </a:lnSpc>
              <a:spcBef>
                <a:spcPct val="0"/>
              </a:spcBef>
            </a:pPr>
            <a:r>
              <a:rPr lang="en-US" sz="1784" spc="267">
                <a:solidFill>
                  <a:srgbClr val="000000"/>
                </a:solidFill>
                <a:latin typeface="Telegraf Bold"/>
              </a:rPr>
              <a:t>ΤΎΠΟΙ ΚΑΙ ΣΥΝΑΡΤΉΣΕΙΣ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C9EE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161645" y="798920"/>
            <a:ext cx="4216412" cy="2674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960"/>
              </a:lnSpc>
            </a:pPr>
            <a:r>
              <a:rPr lang="en-US" sz="1400" spc="210">
                <a:solidFill>
                  <a:srgbClr val="FFFFFF"/>
                </a:solidFill>
                <a:latin typeface="Telegraf Ultra-Bold"/>
              </a:rPr>
              <a:t>ΑΠΑΝΤΗΣΕΙΣ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13042888" y="798920"/>
            <a:ext cx="4216412" cy="2674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1" indent="0" algn="r">
              <a:lnSpc>
                <a:spcPts val="1960"/>
              </a:lnSpc>
              <a:spcBef>
                <a:spcPct val="0"/>
              </a:spcBef>
            </a:pPr>
            <a:r>
              <a:rPr lang="en-US" sz="1400" spc="210">
                <a:solidFill>
                  <a:srgbClr val="FFFFFF"/>
                </a:solidFill>
                <a:latin typeface="Telegraf Ultra-Bold"/>
              </a:rPr>
              <a:t>ΏΡΑ ΓΙΑ ΚΟΥΊΖ</a:t>
            </a:r>
          </a:p>
        </p:txBody>
      </p:sp>
      <p:grpSp>
        <p:nvGrpSpPr>
          <p:cNvPr id="4" name="Group 4"/>
          <p:cNvGrpSpPr/>
          <p:nvPr/>
        </p:nvGrpSpPr>
        <p:grpSpPr>
          <a:xfrm rot="-5400000">
            <a:off x="10256121" y="-1442622"/>
            <a:ext cx="873730" cy="10976478"/>
            <a:chOff x="0" y="0"/>
            <a:chExt cx="2354580" cy="29580084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2353310" cy="29580083"/>
            </a:xfrm>
            <a:custGeom>
              <a:avLst/>
              <a:gdLst/>
              <a:ahLst/>
              <a:cxnLst/>
              <a:rect l="l" t="t" r="r" b="b"/>
              <a:pathLst>
                <a:path w="2353310" h="29580083">
                  <a:moveTo>
                    <a:pt x="784860" y="29512775"/>
                  </a:moveTo>
                  <a:cubicBezTo>
                    <a:pt x="905510" y="29553415"/>
                    <a:pt x="1042670" y="29580083"/>
                    <a:pt x="1177290" y="29580083"/>
                  </a:cubicBezTo>
                  <a:cubicBezTo>
                    <a:pt x="1311910" y="29580083"/>
                    <a:pt x="1441450" y="29557225"/>
                    <a:pt x="1560830" y="29516583"/>
                  </a:cubicBezTo>
                  <a:cubicBezTo>
                    <a:pt x="1563370" y="29515315"/>
                    <a:pt x="1565910" y="29515315"/>
                    <a:pt x="1568450" y="29514043"/>
                  </a:cubicBezTo>
                  <a:cubicBezTo>
                    <a:pt x="2016760" y="29351483"/>
                    <a:pt x="2346960" y="28922225"/>
                    <a:pt x="2353310" y="28338388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28316569"/>
                  </a:lnTo>
                  <a:cubicBezTo>
                    <a:pt x="6350" y="28924765"/>
                    <a:pt x="331470" y="29354025"/>
                    <a:pt x="784860" y="29512775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CY"/>
            </a:p>
          </p:txBody>
        </p:sp>
      </p:grpSp>
      <p:grpSp>
        <p:nvGrpSpPr>
          <p:cNvPr id="6" name="Group 6"/>
          <p:cNvGrpSpPr/>
          <p:nvPr/>
        </p:nvGrpSpPr>
        <p:grpSpPr>
          <a:xfrm rot="-5400000">
            <a:off x="10256121" y="-1513935"/>
            <a:ext cx="873730" cy="10976478"/>
            <a:chOff x="0" y="0"/>
            <a:chExt cx="2354580" cy="29580084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2353310" cy="29580083"/>
            </a:xfrm>
            <a:custGeom>
              <a:avLst/>
              <a:gdLst/>
              <a:ahLst/>
              <a:cxnLst/>
              <a:rect l="l" t="t" r="r" b="b"/>
              <a:pathLst>
                <a:path w="2353310" h="29580083">
                  <a:moveTo>
                    <a:pt x="784860" y="29512775"/>
                  </a:moveTo>
                  <a:cubicBezTo>
                    <a:pt x="905510" y="29553415"/>
                    <a:pt x="1042670" y="29580083"/>
                    <a:pt x="1177290" y="29580083"/>
                  </a:cubicBezTo>
                  <a:cubicBezTo>
                    <a:pt x="1311910" y="29580083"/>
                    <a:pt x="1441450" y="29557225"/>
                    <a:pt x="1560830" y="29516583"/>
                  </a:cubicBezTo>
                  <a:cubicBezTo>
                    <a:pt x="1563370" y="29515315"/>
                    <a:pt x="1565910" y="29515315"/>
                    <a:pt x="1568450" y="29514043"/>
                  </a:cubicBezTo>
                  <a:cubicBezTo>
                    <a:pt x="2016760" y="29351483"/>
                    <a:pt x="2346960" y="28922225"/>
                    <a:pt x="2353310" y="28338388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28316569"/>
                  </a:lnTo>
                  <a:cubicBezTo>
                    <a:pt x="6350" y="28924765"/>
                    <a:pt x="331470" y="29354025"/>
                    <a:pt x="784860" y="29512775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CY"/>
            </a:p>
          </p:txBody>
        </p:sp>
      </p:grpSp>
      <p:grpSp>
        <p:nvGrpSpPr>
          <p:cNvPr id="8" name="Group 8"/>
          <p:cNvGrpSpPr/>
          <p:nvPr/>
        </p:nvGrpSpPr>
        <p:grpSpPr>
          <a:xfrm rot="5400000">
            <a:off x="3073911" y="1530140"/>
            <a:ext cx="964078" cy="4940606"/>
            <a:chOff x="0" y="0"/>
            <a:chExt cx="2354580" cy="12066509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2353310" cy="12066509"/>
            </a:xfrm>
            <a:custGeom>
              <a:avLst/>
              <a:gdLst/>
              <a:ahLst/>
              <a:cxnLst/>
              <a:rect l="l" t="t" r="r" b="b"/>
              <a:pathLst>
                <a:path w="2353310" h="12066509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CY"/>
            </a:p>
          </p:txBody>
        </p:sp>
      </p:grpSp>
      <p:grpSp>
        <p:nvGrpSpPr>
          <p:cNvPr id="10" name="Group 10"/>
          <p:cNvGrpSpPr/>
          <p:nvPr/>
        </p:nvGrpSpPr>
        <p:grpSpPr>
          <a:xfrm rot="5400000">
            <a:off x="3073911" y="1368215"/>
            <a:ext cx="964078" cy="4940606"/>
            <a:chOff x="0" y="0"/>
            <a:chExt cx="2354580" cy="12066509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2353310" cy="12066509"/>
            </a:xfrm>
            <a:custGeom>
              <a:avLst/>
              <a:gdLst/>
              <a:ahLst/>
              <a:cxnLst/>
              <a:rect l="l" t="t" r="r" b="b"/>
              <a:pathLst>
                <a:path w="2353310" h="12066509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CY"/>
            </a:p>
          </p:txBody>
        </p:sp>
      </p:grpSp>
      <p:grpSp>
        <p:nvGrpSpPr>
          <p:cNvPr id="12" name="Group 12"/>
          <p:cNvGrpSpPr/>
          <p:nvPr/>
        </p:nvGrpSpPr>
        <p:grpSpPr>
          <a:xfrm rot="-5400000">
            <a:off x="10256121" y="-1711304"/>
            <a:ext cx="873730" cy="10976478"/>
            <a:chOff x="0" y="0"/>
            <a:chExt cx="2354580" cy="29580084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2353310" cy="29580083"/>
            </a:xfrm>
            <a:custGeom>
              <a:avLst/>
              <a:gdLst/>
              <a:ahLst/>
              <a:cxnLst/>
              <a:rect l="l" t="t" r="r" b="b"/>
              <a:pathLst>
                <a:path w="2353310" h="29580083">
                  <a:moveTo>
                    <a:pt x="784860" y="29512775"/>
                  </a:moveTo>
                  <a:cubicBezTo>
                    <a:pt x="905510" y="29553415"/>
                    <a:pt x="1042670" y="29580083"/>
                    <a:pt x="1177290" y="29580083"/>
                  </a:cubicBezTo>
                  <a:cubicBezTo>
                    <a:pt x="1311910" y="29580083"/>
                    <a:pt x="1441450" y="29557225"/>
                    <a:pt x="1560830" y="29516583"/>
                  </a:cubicBezTo>
                  <a:cubicBezTo>
                    <a:pt x="1563370" y="29515315"/>
                    <a:pt x="1565910" y="29515315"/>
                    <a:pt x="1568450" y="29514043"/>
                  </a:cubicBezTo>
                  <a:cubicBezTo>
                    <a:pt x="2016760" y="29351483"/>
                    <a:pt x="2346960" y="28922225"/>
                    <a:pt x="2353310" y="28338388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28316569"/>
                  </a:lnTo>
                  <a:cubicBezTo>
                    <a:pt x="6350" y="28924765"/>
                    <a:pt x="331470" y="29354025"/>
                    <a:pt x="784860" y="29512775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CY"/>
            </a:p>
          </p:txBody>
        </p:sp>
      </p:grpSp>
      <p:grpSp>
        <p:nvGrpSpPr>
          <p:cNvPr id="14" name="Group 14"/>
          <p:cNvGrpSpPr/>
          <p:nvPr/>
        </p:nvGrpSpPr>
        <p:grpSpPr>
          <a:xfrm rot="5400000">
            <a:off x="3073911" y="1339640"/>
            <a:ext cx="964078" cy="4940606"/>
            <a:chOff x="0" y="0"/>
            <a:chExt cx="2354580" cy="12066509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2353310" cy="12066509"/>
            </a:xfrm>
            <a:custGeom>
              <a:avLst/>
              <a:gdLst/>
              <a:ahLst/>
              <a:cxnLst/>
              <a:rect l="l" t="t" r="r" b="b"/>
              <a:pathLst>
                <a:path w="2353310" h="12066509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CY"/>
            </a:p>
          </p:txBody>
        </p:sp>
      </p:grpSp>
      <p:grpSp>
        <p:nvGrpSpPr>
          <p:cNvPr id="16" name="Group 16"/>
          <p:cNvGrpSpPr/>
          <p:nvPr/>
        </p:nvGrpSpPr>
        <p:grpSpPr>
          <a:xfrm>
            <a:off x="1218592" y="3518404"/>
            <a:ext cx="746996" cy="746996"/>
            <a:chOff x="0" y="0"/>
            <a:chExt cx="6350000" cy="6350000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DD3434"/>
            </a:solidFill>
          </p:spPr>
          <p:txBody>
            <a:bodyPr/>
            <a:lstStyle/>
            <a:p>
              <a:endParaRPr lang="en-CY"/>
            </a:p>
          </p:txBody>
        </p:sp>
      </p:grpSp>
      <p:sp>
        <p:nvSpPr>
          <p:cNvPr id="18" name="TextBox 18"/>
          <p:cNvSpPr txBox="1"/>
          <p:nvPr/>
        </p:nvSpPr>
        <p:spPr>
          <a:xfrm>
            <a:off x="1297125" y="3642487"/>
            <a:ext cx="589931" cy="4356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2</a:t>
            </a:r>
          </a:p>
        </p:txBody>
      </p:sp>
      <p:grpSp>
        <p:nvGrpSpPr>
          <p:cNvPr id="19" name="Group 19"/>
          <p:cNvGrpSpPr/>
          <p:nvPr/>
        </p:nvGrpSpPr>
        <p:grpSpPr>
          <a:xfrm rot="-5400000">
            <a:off x="10494464" y="-3364392"/>
            <a:ext cx="921510" cy="11576739"/>
            <a:chOff x="0" y="0"/>
            <a:chExt cx="2354580" cy="29580084"/>
          </a:xfrm>
        </p:grpSpPr>
        <p:sp>
          <p:nvSpPr>
            <p:cNvPr id="20" name="Freeform 20"/>
            <p:cNvSpPr/>
            <p:nvPr/>
          </p:nvSpPr>
          <p:spPr>
            <a:xfrm>
              <a:off x="0" y="0"/>
              <a:ext cx="2353310" cy="29580083"/>
            </a:xfrm>
            <a:custGeom>
              <a:avLst/>
              <a:gdLst/>
              <a:ahLst/>
              <a:cxnLst/>
              <a:rect l="l" t="t" r="r" b="b"/>
              <a:pathLst>
                <a:path w="2353310" h="29580083">
                  <a:moveTo>
                    <a:pt x="784860" y="29512775"/>
                  </a:moveTo>
                  <a:cubicBezTo>
                    <a:pt x="905510" y="29553415"/>
                    <a:pt x="1042670" y="29580083"/>
                    <a:pt x="1177290" y="29580083"/>
                  </a:cubicBezTo>
                  <a:cubicBezTo>
                    <a:pt x="1311910" y="29580083"/>
                    <a:pt x="1441450" y="29557225"/>
                    <a:pt x="1560830" y="29516583"/>
                  </a:cubicBezTo>
                  <a:cubicBezTo>
                    <a:pt x="1563370" y="29515315"/>
                    <a:pt x="1565910" y="29515315"/>
                    <a:pt x="1568450" y="29514043"/>
                  </a:cubicBezTo>
                  <a:cubicBezTo>
                    <a:pt x="2016760" y="29351483"/>
                    <a:pt x="2346960" y="28922225"/>
                    <a:pt x="2353310" y="28338388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28316569"/>
                  </a:lnTo>
                  <a:cubicBezTo>
                    <a:pt x="6350" y="28924765"/>
                    <a:pt x="331470" y="29354025"/>
                    <a:pt x="784860" y="29512775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CY"/>
            </a:p>
          </p:txBody>
        </p:sp>
      </p:grpSp>
      <p:grpSp>
        <p:nvGrpSpPr>
          <p:cNvPr id="21" name="Group 21"/>
          <p:cNvGrpSpPr/>
          <p:nvPr/>
        </p:nvGrpSpPr>
        <p:grpSpPr>
          <a:xfrm rot="-5400000">
            <a:off x="10494464" y="-3439605"/>
            <a:ext cx="921510" cy="11576739"/>
            <a:chOff x="0" y="0"/>
            <a:chExt cx="2354580" cy="29580084"/>
          </a:xfrm>
        </p:grpSpPr>
        <p:sp>
          <p:nvSpPr>
            <p:cNvPr id="22" name="Freeform 22"/>
            <p:cNvSpPr/>
            <p:nvPr/>
          </p:nvSpPr>
          <p:spPr>
            <a:xfrm>
              <a:off x="0" y="0"/>
              <a:ext cx="2353310" cy="29580083"/>
            </a:xfrm>
            <a:custGeom>
              <a:avLst/>
              <a:gdLst/>
              <a:ahLst/>
              <a:cxnLst/>
              <a:rect l="l" t="t" r="r" b="b"/>
              <a:pathLst>
                <a:path w="2353310" h="29580083">
                  <a:moveTo>
                    <a:pt x="784860" y="29512775"/>
                  </a:moveTo>
                  <a:cubicBezTo>
                    <a:pt x="905510" y="29553415"/>
                    <a:pt x="1042670" y="29580083"/>
                    <a:pt x="1177290" y="29580083"/>
                  </a:cubicBezTo>
                  <a:cubicBezTo>
                    <a:pt x="1311910" y="29580083"/>
                    <a:pt x="1441450" y="29557225"/>
                    <a:pt x="1560830" y="29516583"/>
                  </a:cubicBezTo>
                  <a:cubicBezTo>
                    <a:pt x="1563370" y="29515315"/>
                    <a:pt x="1565910" y="29515315"/>
                    <a:pt x="1568450" y="29514043"/>
                  </a:cubicBezTo>
                  <a:cubicBezTo>
                    <a:pt x="2016760" y="29351483"/>
                    <a:pt x="2346960" y="28922225"/>
                    <a:pt x="2353310" y="28338388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28316569"/>
                  </a:lnTo>
                  <a:cubicBezTo>
                    <a:pt x="6350" y="28924765"/>
                    <a:pt x="331470" y="29354025"/>
                    <a:pt x="784860" y="29512775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CY"/>
            </a:p>
          </p:txBody>
        </p:sp>
      </p:grpSp>
      <p:grpSp>
        <p:nvGrpSpPr>
          <p:cNvPr id="23" name="Group 23"/>
          <p:cNvGrpSpPr/>
          <p:nvPr/>
        </p:nvGrpSpPr>
        <p:grpSpPr>
          <a:xfrm rot="5400000">
            <a:off x="3036014" y="-67610"/>
            <a:ext cx="964078" cy="4940606"/>
            <a:chOff x="0" y="0"/>
            <a:chExt cx="2354580" cy="12066509"/>
          </a:xfrm>
        </p:grpSpPr>
        <p:sp>
          <p:nvSpPr>
            <p:cNvPr id="24" name="Freeform 24"/>
            <p:cNvSpPr/>
            <p:nvPr/>
          </p:nvSpPr>
          <p:spPr>
            <a:xfrm>
              <a:off x="0" y="0"/>
              <a:ext cx="2353310" cy="12066509"/>
            </a:xfrm>
            <a:custGeom>
              <a:avLst/>
              <a:gdLst/>
              <a:ahLst/>
              <a:cxnLst/>
              <a:rect l="l" t="t" r="r" b="b"/>
              <a:pathLst>
                <a:path w="2353310" h="12066509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CY"/>
            </a:p>
          </p:txBody>
        </p:sp>
      </p:grpSp>
      <p:grpSp>
        <p:nvGrpSpPr>
          <p:cNvPr id="25" name="Group 25"/>
          <p:cNvGrpSpPr/>
          <p:nvPr/>
        </p:nvGrpSpPr>
        <p:grpSpPr>
          <a:xfrm rot="5400000">
            <a:off x="3036014" y="-229535"/>
            <a:ext cx="964078" cy="4940606"/>
            <a:chOff x="0" y="0"/>
            <a:chExt cx="2354580" cy="12066509"/>
          </a:xfrm>
        </p:grpSpPr>
        <p:sp>
          <p:nvSpPr>
            <p:cNvPr id="26" name="Freeform 26"/>
            <p:cNvSpPr/>
            <p:nvPr/>
          </p:nvSpPr>
          <p:spPr>
            <a:xfrm>
              <a:off x="0" y="0"/>
              <a:ext cx="2353310" cy="12066509"/>
            </a:xfrm>
            <a:custGeom>
              <a:avLst/>
              <a:gdLst/>
              <a:ahLst/>
              <a:cxnLst/>
              <a:rect l="l" t="t" r="r" b="b"/>
              <a:pathLst>
                <a:path w="2353310" h="12066509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CY"/>
            </a:p>
          </p:txBody>
        </p:sp>
      </p:grpSp>
      <p:grpSp>
        <p:nvGrpSpPr>
          <p:cNvPr id="27" name="Group 27"/>
          <p:cNvGrpSpPr/>
          <p:nvPr/>
        </p:nvGrpSpPr>
        <p:grpSpPr>
          <a:xfrm rot="-5400000">
            <a:off x="10494464" y="-3647767"/>
            <a:ext cx="921510" cy="11576739"/>
            <a:chOff x="0" y="0"/>
            <a:chExt cx="2354580" cy="29580084"/>
          </a:xfrm>
        </p:grpSpPr>
        <p:sp>
          <p:nvSpPr>
            <p:cNvPr id="28" name="Freeform 28"/>
            <p:cNvSpPr/>
            <p:nvPr/>
          </p:nvSpPr>
          <p:spPr>
            <a:xfrm>
              <a:off x="0" y="0"/>
              <a:ext cx="2353310" cy="29580083"/>
            </a:xfrm>
            <a:custGeom>
              <a:avLst/>
              <a:gdLst/>
              <a:ahLst/>
              <a:cxnLst/>
              <a:rect l="l" t="t" r="r" b="b"/>
              <a:pathLst>
                <a:path w="2353310" h="29580083">
                  <a:moveTo>
                    <a:pt x="784860" y="29512775"/>
                  </a:moveTo>
                  <a:cubicBezTo>
                    <a:pt x="905510" y="29553415"/>
                    <a:pt x="1042670" y="29580083"/>
                    <a:pt x="1177290" y="29580083"/>
                  </a:cubicBezTo>
                  <a:cubicBezTo>
                    <a:pt x="1311910" y="29580083"/>
                    <a:pt x="1441450" y="29557225"/>
                    <a:pt x="1560830" y="29516583"/>
                  </a:cubicBezTo>
                  <a:cubicBezTo>
                    <a:pt x="1563370" y="29515315"/>
                    <a:pt x="1565910" y="29515315"/>
                    <a:pt x="1568450" y="29514043"/>
                  </a:cubicBezTo>
                  <a:cubicBezTo>
                    <a:pt x="2016760" y="29351483"/>
                    <a:pt x="2346960" y="28922225"/>
                    <a:pt x="2353310" y="28338388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28316569"/>
                  </a:lnTo>
                  <a:cubicBezTo>
                    <a:pt x="6350" y="28924765"/>
                    <a:pt x="331470" y="29354025"/>
                    <a:pt x="784860" y="29512775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CY"/>
            </a:p>
          </p:txBody>
        </p:sp>
      </p:grpSp>
      <p:grpSp>
        <p:nvGrpSpPr>
          <p:cNvPr id="29" name="Group 29"/>
          <p:cNvGrpSpPr/>
          <p:nvPr/>
        </p:nvGrpSpPr>
        <p:grpSpPr>
          <a:xfrm rot="5400000">
            <a:off x="3036014" y="-304247"/>
            <a:ext cx="964078" cy="4940606"/>
            <a:chOff x="0" y="0"/>
            <a:chExt cx="2354580" cy="12066509"/>
          </a:xfrm>
        </p:grpSpPr>
        <p:sp>
          <p:nvSpPr>
            <p:cNvPr id="30" name="Freeform 30"/>
            <p:cNvSpPr/>
            <p:nvPr/>
          </p:nvSpPr>
          <p:spPr>
            <a:xfrm>
              <a:off x="0" y="0"/>
              <a:ext cx="2353310" cy="12066509"/>
            </a:xfrm>
            <a:custGeom>
              <a:avLst/>
              <a:gdLst/>
              <a:ahLst/>
              <a:cxnLst/>
              <a:rect l="l" t="t" r="r" b="b"/>
              <a:pathLst>
                <a:path w="2353310" h="12066509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CY"/>
            </a:p>
          </p:txBody>
        </p:sp>
      </p:grpSp>
      <p:grpSp>
        <p:nvGrpSpPr>
          <p:cNvPr id="31" name="Group 31"/>
          <p:cNvGrpSpPr/>
          <p:nvPr/>
        </p:nvGrpSpPr>
        <p:grpSpPr>
          <a:xfrm>
            <a:off x="1180695" y="1920655"/>
            <a:ext cx="746996" cy="746996"/>
            <a:chOff x="0" y="0"/>
            <a:chExt cx="6350000" cy="6350000"/>
          </a:xfrm>
        </p:grpSpPr>
        <p:sp>
          <p:nvSpPr>
            <p:cNvPr id="32" name="Freeform 32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DD3434"/>
            </a:solidFill>
          </p:spPr>
          <p:txBody>
            <a:bodyPr/>
            <a:lstStyle/>
            <a:p>
              <a:endParaRPr lang="en-CY"/>
            </a:p>
          </p:txBody>
        </p:sp>
      </p:grpSp>
      <p:sp>
        <p:nvSpPr>
          <p:cNvPr id="33" name="TextBox 33"/>
          <p:cNvSpPr txBox="1"/>
          <p:nvPr/>
        </p:nvSpPr>
        <p:spPr>
          <a:xfrm>
            <a:off x="1259227" y="2044737"/>
            <a:ext cx="589931" cy="4356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1</a:t>
            </a:r>
          </a:p>
        </p:txBody>
      </p:sp>
      <p:sp>
        <p:nvSpPr>
          <p:cNvPr id="34" name="TextBox 34"/>
          <p:cNvSpPr txBox="1"/>
          <p:nvPr/>
        </p:nvSpPr>
        <p:spPr>
          <a:xfrm>
            <a:off x="2242597" y="1971069"/>
            <a:ext cx="14150845" cy="57949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>
              <a:lnSpc>
                <a:spcPts val="4268"/>
              </a:lnSpc>
              <a:spcBef>
                <a:spcPct val="0"/>
              </a:spcBef>
            </a:pPr>
            <a:r>
              <a:rPr lang="en-US" sz="3414">
                <a:solidFill>
                  <a:srgbClr val="000000"/>
                </a:solidFill>
                <a:latin typeface="Telegraf Bold"/>
              </a:rPr>
              <a:t>Microsoft Word.</a:t>
            </a:r>
          </a:p>
        </p:txBody>
      </p:sp>
      <p:grpSp>
        <p:nvGrpSpPr>
          <p:cNvPr id="35" name="Group 35"/>
          <p:cNvGrpSpPr/>
          <p:nvPr/>
        </p:nvGrpSpPr>
        <p:grpSpPr>
          <a:xfrm rot="-5400000">
            <a:off x="10532361" y="1485679"/>
            <a:ext cx="921510" cy="11576739"/>
            <a:chOff x="0" y="0"/>
            <a:chExt cx="2354580" cy="29580084"/>
          </a:xfrm>
        </p:grpSpPr>
        <p:sp>
          <p:nvSpPr>
            <p:cNvPr id="36" name="Freeform 36"/>
            <p:cNvSpPr/>
            <p:nvPr/>
          </p:nvSpPr>
          <p:spPr>
            <a:xfrm>
              <a:off x="0" y="0"/>
              <a:ext cx="2353310" cy="29580083"/>
            </a:xfrm>
            <a:custGeom>
              <a:avLst/>
              <a:gdLst/>
              <a:ahLst/>
              <a:cxnLst/>
              <a:rect l="l" t="t" r="r" b="b"/>
              <a:pathLst>
                <a:path w="2353310" h="29580083">
                  <a:moveTo>
                    <a:pt x="784860" y="29512775"/>
                  </a:moveTo>
                  <a:cubicBezTo>
                    <a:pt x="905510" y="29553415"/>
                    <a:pt x="1042670" y="29580083"/>
                    <a:pt x="1177290" y="29580083"/>
                  </a:cubicBezTo>
                  <a:cubicBezTo>
                    <a:pt x="1311910" y="29580083"/>
                    <a:pt x="1441450" y="29557225"/>
                    <a:pt x="1560830" y="29516583"/>
                  </a:cubicBezTo>
                  <a:cubicBezTo>
                    <a:pt x="1563370" y="29515315"/>
                    <a:pt x="1565910" y="29515315"/>
                    <a:pt x="1568450" y="29514043"/>
                  </a:cubicBezTo>
                  <a:cubicBezTo>
                    <a:pt x="2016760" y="29351483"/>
                    <a:pt x="2346960" y="28922225"/>
                    <a:pt x="2353310" y="28338388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28316569"/>
                  </a:lnTo>
                  <a:cubicBezTo>
                    <a:pt x="6350" y="28924765"/>
                    <a:pt x="331470" y="29354025"/>
                    <a:pt x="784860" y="29512775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CY"/>
            </a:p>
          </p:txBody>
        </p:sp>
      </p:grpSp>
      <p:grpSp>
        <p:nvGrpSpPr>
          <p:cNvPr id="37" name="Group 37"/>
          <p:cNvGrpSpPr/>
          <p:nvPr/>
        </p:nvGrpSpPr>
        <p:grpSpPr>
          <a:xfrm rot="-5400000">
            <a:off x="10532361" y="1410467"/>
            <a:ext cx="921510" cy="11576739"/>
            <a:chOff x="0" y="0"/>
            <a:chExt cx="2354580" cy="29580084"/>
          </a:xfrm>
        </p:grpSpPr>
        <p:sp>
          <p:nvSpPr>
            <p:cNvPr id="38" name="Freeform 38"/>
            <p:cNvSpPr/>
            <p:nvPr/>
          </p:nvSpPr>
          <p:spPr>
            <a:xfrm>
              <a:off x="0" y="0"/>
              <a:ext cx="2353310" cy="29580083"/>
            </a:xfrm>
            <a:custGeom>
              <a:avLst/>
              <a:gdLst/>
              <a:ahLst/>
              <a:cxnLst/>
              <a:rect l="l" t="t" r="r" b="b"/>
              <a:pathLst>
                <a:path w="2353310" h="29580083">
                  <a:moveTo>
                    <a:pt x="784860" y="29512775"/>
                  </a:moveTo>
                  <a:cubicBezTo>
                    <a:pt x="905510" y="29553415"/>
                    <a:pt x="1042670" y="29580083"/>
                    <a:pt x="1177290" y="29580083"/>
                  </a:cubicBezTo>
                  <a:cubicBezTo>
                    <a:pt x="1311910" y="29580083"/>
                    <a:pt x="1441450" y="29557225"/>
                    <a:pt x="1560830" y="29516583"/>
                  </a:cubicBezTo>
                  <a:cubicBezTo>
                    <a:pt x="1563370" y="29515315"/>
                    <a:pt x="1565910" y="29515315"/>
                    <a:pt x="1568450" y="29514043"/>
                  </a:cubicBezTo>
                  <a:cubicBezTo>
                    <a:pt x="2016760" y="29351483"/>
                    <a:pt x="2346960" y="28922225"/>
                    <a:pt x="2353310" y="28338388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28316569"/>
                  </a:lnTo>
                  <a:cubicBezTo>
                    <a:pt x="6350" y="28924765"/>
                    <a:pt x="331470" y="29354025"/>
                    <a:pt x="784860" y="29512775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CY"/>
            </a:p>
          </p:txBody>
        </p:sp>
      </p:grpSp>
      <p:grpSp>
        <p:nvGrpSpPr>
          <p:cNvPr id="39" name="Group 39"/>
          <p:cNvGrpSpPr/>
          <p:nvPr/>
        </p:nvGrpSpPr>
        <p:grpSpPr>
          <a:xfrm rot="5400000">
            <a:off x="3073911" y="4782462"/>
            <a:ext cx="964078" cy="4940606"/>
            <a:chOff x="0" y="0"/>
            <a:chExt cx="2354580" cy="12066509"/>
          </a:xfrm>
        </p:grpSpPr>
        <p:sp>
          <p:nvSpPr>
            <p:cNvPr id="40" name="Freeform 40"/>
            <p:cNvSpPr/>
            <p:nvPr/>
          </p:nvSpPr>
          <p:spPr>
            <a:xfrm>
              <a:off x="0" y="0"/>
              <a:ext cx="2353310" cy="12066509"/>
            </a:xfrm>
            <a:custGeom>
              <a:avLst/>
              <a:gdLst/>
              <a:ahLst/>
              <a:cxnLst/>
              <a:rect l="l" t="t" r="r" b="b"/>
              <a:pathLst>
                <a:path w="2353310" h="12066509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CY"/>
            </a:p>
          </p:txBody>
        </p:sp>
      </p:grpSp>
      <p:grpSp>
        <p:nvGrpSpPr>
          <p:cNvPr id="41" name="Group 41"/>
          <p:cNvGrpSpPr/>
          <p:nvPr/>
        </p:nvGrpSpPr>
        <p:grpSpPr>
          <a:xfrm rot="5400000">
            <a:off x="3073911" y="4620537"/>
            <a:ext cx="964078" cy="4940606"/>
            <a:chOff x="0" y="0"/>
            <a:chExt cx="2354580" cy="12066509"/>
          </a:xfrm>
        </p:grpSpPr>
        <p:sp>
          <p:nvSpPr>
            <p:cNvPr id="42" name="Freeform 42"/>
            <p:cNvSpPr/>
            <p:nvPr/>
          </p:nvSpPr>
          <p:spPr>
            <a:xfrm>
              <a:off x="0" y="0"/>
              <a:ext cx="2353310" cy="12066509"/>
            </a:xfrm>
            <a:custGeom>
              <a:avLst/>
              <a:gdLst/>
              <a:ahLst/>
              <a:cxnLst/>
              <a:rect l="l" t="t" r="r" b="b"/>
              <a:pathLst>
                <a:path w="2353310" h="12066509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CY"/>
            </a:p>
          </p:txBody>
        </p:sp>
      </p:grpSp>
      <p:grpSp>
        <p:nvGrpSpPr>
          <p:cNvPr id="43" name="Group 43"/>
          <p:cNvGrpSpPr/>
          <p:nvPr/>
        </p:nvGrpSpPr>
        <p:grpSpPr>
          <a:xfrm rot="-5400000">
            <a:off x="10532361" y="1202304"/>
            <a:ext cx="921510" cy="11576739"/>
            <a:chOff x="0" y="0"/>
            <a:chExt cx="2354580" cy="29580084"/>
          </a:xfrm>
        </p:grpSpPr>
        <p:sp>
          <p:nvSpPr>
            <p:cNvPr id="44" name="Freeform 44"/>
            <p:cNvSpPr/>
            <p:nvPr/>
          </p:nvSpPr>
          <p:spPr>
            <a:xfrm>
              <a:off x="0" y="0"/>
              <a:ext cx="2353310" cy="29580083"/>
            </a:xfrm>
            <a:custGeom>
              <a:avLst/>
              <a:gdLst/>
              <a:ahLst/>
              <a:cxnLst/>
              <a:rect l="l" t="t" r="r" b="b"/>
              <a:pathLst>
                <a:path w="2353310" h="29580083">
                  <a:moveTo>
                    <a:pt x="784860" y="29512775"/>
                  </a:moveTo>
                  <a:cubicBezTo>
                    <a:pt x="905510" y="29553415"/>
                    <a:pt x="1042670" y="29580083"/>
                    <a:pt x="1177290" y="29580083"/>
                  </a:cubicBezTo>
                  <a:cubicBezTo>
                    <a:pt x="1311910" y="29580083"/>
                    <a:pt x="1441450" y="29557225"/>
                    <a:pt x="1560830" y="29516583"/>
                  </a:cubicBezTo>
                  <a:cubicBezTo>
                    <a:pt x="1563370" y="29515315"/>
                    <a:pt x="1565910" y="29515315"/>
                    <a:pt x="1568450" y="29514043"/>
                  </a:cubicBezTo>
                  <a:cubicBezTo>
                    <a:pt x="2016760" y="29351483"/>
                    <a:pt x="2346960" y="28922225"/>
                    <a:pt x="2353310" y="28338388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28316569"/>
                  </a:lnTo>
                  <a:cubicBezTo>
                    <a:pt x="6350" y="28924765"/>
                    <a:pt x="331470" y="29354025"/>
                    <a:pt x="784860" y="29512775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CY"/>
            </a:p>
          </p:txBody>
        </p:sp>
      </p:grpSp>
      <p:grpSp>
        <p:nvGrpSpPr>
          <p:cNvPr id="45" name="Group 45"/>
          <p:cNvGrpSpPr/>
          <p:nvPr/>
        </p:nvGrpSpPr>
        <p:grpSpPr>
          <a:xfrm rot="5400000">
            <a:off x="3073911" y="4545825"/>
            <a:ext cx="964078" cy="4940606"/>
            <a:chOff x="0" y="0"/>
            <a:chExt cx="2354580" cy="12066509"/>
          </a:xfrm>
        </p:grpSpPr>
        <p:sp>
          <p:nvSpPr>
            <p:cNvPr id="46" name="Freeform 46"/>
            <p:cNvSpPr/>
            <p:nvPr/>
          </p:nvSpPr>
          <p:spPr>
            <a:xfrm>
              <a:off x="0" y="0"/>
              <a:ext cx="2353310" cy="12066509"/>
            </a:xfrm>
            <a:custGeom>
              <a:avLst/>
              <a:gdLst/>
              <a:ahLst/>
              <a:cxnLst/>
              <a:rect l="l" t="t" r="r" b="b"/>
              <a:pathLst>
                <a:path w="2353310" h="12066509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CY"/>
            </a:p>
          </p:txBody>
        </p:sp>
      </p:grpSp>
      <p:sp>
        <p:nvSpPr>
          <p:cNvPr id="47" name="TextBox 47"/>
          <p:cNvSpPr txBox="1"/>
          <p:nvPr/>
        </p:nvSpPr>
        <p:spPr>
          <a:xfrm>
            <a:off x="2147550" y="6778239"/>
            <a:ext cx="15035753" cy="57949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>
              <a:lnSpc>
                <a:spcPts val="4268"/>
              </a:lnSpc>
              <a:spcBef>
                <a:spcPct val="0"/>
              </a:spcBef>
            </a:pPr>
            <a:r>
              <a:rPr lang="en-US" sz="3414" dirty="0" err="1">
                <a:solidFill>
                  <a:srgbClr val="000000"/>
                </a:solidFill>
                <a:latin typeface="Telegraf Bold"/>
              </a:rPr>
              <a:t>Τύ</a:t>
            </a:r>
            <a:r>
              <a:rPr lang="en-US" sz="3414">
                <a:solidFill>
                  <a:srgbClr val="000000"/>
                </a:solidFill>
                <a:latin typeface="Telegraf Bold"/>
              </a:rPr>
              <a:t>ποι και συναρτήσεις.</a:t>
            </a:r>
          </a:p>
        </p:txBody>
      </p:sp>
      <p:grpSp>
        <p:nvGrpSpPr>
          <p:cNvPr id="48" name="Group 48"/>
          <p:cNvGrpSpPr/>
          <p:nvPr/>
        </p:nvGrpSpPr>
        <p:grpSpPr>
          <a:xfrm>
            <a:off x="1218592" y="6770726"/>
            <a:ext cx="746996" cy="746996"/>
            <a:chOff x="0" y="0"/>
            <a:chExt cx="6350000" cy="6350000"/>
          </a:xfrm>
        </p:grpSpPr>
        <p:sp>
          <p:nvSpPr>
            <p:cNvPr id="49" name="Freeform 49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DD3434"/>
            </a:solidFill>
          </p:spPr>
          <p:txBody>
            <a:bodyPr/>
            <a:lstStyle/>
            <a:p>
              <a:endParaRPr lang="en-CY"/>
            </a:p>
          </p:txBody>
        </p:sp>
      </p:grpSp>
      <p:sp>
        <p:nvSpPr>
          <p:cNvPr id="50" name="TextBox 50"/>
          <p:cNvSpPr txBox="1"/>
          <p:nvPr/>
        </p:nvSpPr>
        <p:spPr>
          <a:xfrm>
            <a:off x="1297125" y="6894809"/>
            <a:ext cx="589931" cy="4356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4</a:t>
            </a:r>
          </a:p>
        </p:txBody>
      </p:sp>
      <p:grpSp>
        <p:nvGrpSpPr>
          <p:cNvPr id="51" name="Group 51"/>
          <p:cNvGrpSpPr/>
          <p:nvPr/>
        </p:nvGrpSpPr>
        <p:grpSpPr>
          <a:xfrm rot="-5400000">
            <a:off x="10494464" y="-118585"/>
            <a:ext cx="921510" cy="11576739"/>
            <a:chOff x="0" y="0"/>
            <a:chExt cx="2354580" cy="29580084"/>
          </a:xfrm>
        </p:grpSpPr>
        <p:sp>
          <p:nvSpPr>
            <p:cNvPr id="52" name="Freeform 52"/>
            <p:cNvSpPr/>
            <p:nvPr/>
          </p:nvSpPr>
          <p:spPr>
            <a:xfrm>
              <a:off x="0" y="0"/>
              <a:ext cx="2353310" cy="29580083"/>
            </a:xfrm>
            <a:custGeom>
              <a:avLst/>
              <a:gdLst/>
              <a:ahLst/>
              <a:cxnLst/>
              <a:rect l="l" t="t" r="r" b="b"/>
              <a:pathLst>
                <a:path w="2353310" h="29580083">
                  <a:moveTo>
                    <a:pt x="784860" y="29512775"/>
                  </a:moveTo>
                  <a:cubicBezTo>
                    <a:pt x="905510" y="29553415"/>
                    <a:pt x="1042670" y="29580083"/>
                    <a:pt x="1177290" y="29580083"/>
                  </a:cubicBezTo>
                  <a:cubicBezTo>
                    <a:pt x="1311910" y="29580083"/>
                    <a:pt x="1441450" y="29557225"/>
                    <a:pt x="1560830" y="29516583"/>
                  </a:cubicBezTo>
                  <a:cubicBezTo>
                    <a:pt x="1563370" y="29515315"/>
                    <a:pt x="1565910" y="29515315"/>
                    <a:pt x="1568450" y="29514043"/>
                  </a:cubicBezTo>
                  <a:cubicBezTo>
                    <a:pt x="2016760" y="29351483"/>
                    <a:pt x="2346960" y="28922225"/>
                    <a:pt x="2353310" y="28338388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28316569"/>
                  </a:lnTo>
                  <a:cubicBezTo>
                    <a:pt x="6350" y="28924765"/>
                    <a:pt x="331470" y="29354025"/>
                    <a:pt x="784860" y="29512775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CY"/>
            </a:p>
          </p:txBody>
        </p:sp>
      </p:grpSp>
      <p:grpSp>
        <p:nvGrpSpPr>
          <p:cNvPr id="53" name="Group 53"/>
          <p:cNvGrpSpPr/>
          <p:nvPr/>
        </p:nvGrpSpPr>
        <p:grpSpPr>
          <a:xfrm rot="-5400000">
            <a:off x="10494464" y="-193798"/>
            <a:ext cx="921510" cy="11576739"/>
            <a:chOff x="0" y="0"/>
            <a:chExt cx="2354580" cy="29580084"/>
          </a:xfrm>
        </p:grpSpPr>
        <p:sp>
          <p:nvSpPr>
            <p:cNvPr id="54" name="Freeform 54"/>
            <p:cNvSpPr/>
            <p:nvPr/>
          </p:nvSpPr>
          <p:spPr>
            <a:xfrm>
              <a:off x="0" y="0"/>
              <a:ext cx="2353310" cy="29580083"/>
            </a:xfrm>
            <a:custGeom>
              <a:avLst/>
              <a:gdLst/>
              <a:ahLst/>
              <a:cxnLst/>
              <a:rect l="l" t="t" r="r" b="b"/>
              <a:pathLst>
                <a:path w="2353310" h="29580083">
                  <a:moveTo>
                    <a:pt x="784860" y="29512775"/>
                  </a:moveTo>
                  <a:cubicBezTo>
                    <a:pt x="905510" y="29553415"/>
                    <a:pt x="1042670" y="29580083"/>
                    <a:pt x="1177290" y="29580083"/>
                  </a:cubicBezTo>
                  <a:cubicBezTo>
                    <a:pt x="1311910" y="29580083"/>
                    <a:pt x="1441450" y="29557225"/>
                    <a:pt x="1560830" y="29516583"/>
                  </a:cubicBezTo>
                  <a:cubicBezTo>
                    <a:pt x="1563370" y="29515315"/>
                    <a:pt x="1565910" y="29515315"/>
                    <a:pt x="1568450" y="29514043"/>
                  </a:cubicBezTo>
                  <a:cubicBezTo>
                    <a:pt x="2016760" y="29351483"/>
                    <a:pt x="2346960" y="28922225"/>
                    <a:pt x="2353310" y="28338388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28316569"/>
                  </a:lnTo>
                  <a:cubicBezTo>
                    <a:pt x="6350" y="28924765"/>
                    <a:pt x="331470" y="29354025"/>
                    <a:pt x="784860" y="29512775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CY"/>
            </a:p>
          </p:txBody>
        </p:sp>
      </p:grpSp>
      <p:grpSp>
        <p:nvGrpSpPr>
          <p:cNvPr id="55" name="Group 55"/>
          <p:cNvGrpSpPr/>
          <p:nvPr/>
        </p:nvGrpSpPr>
        <p:grpSpPr>
          <a:xfrm rot="5400000">
            <a:off x="3036014" y="3178198"/>
            <a:ext cx="964078" cy="4940606"/>
            <a:chOff x="0" y="0"/>
            <a:chExt cx="2354580" cy="12066509"/>
          </a:xfrm>
        </p:grpSpPr>
        <p:sp>
          <p:nvSpPr>
            <p:cNvPr id="56" name="Freeform 56"/>
            <p:cNvSpPr/>
            <p:nvPr/>
          </p:nvSpPr>
          <p:spPr>
            <a:xfrm>
              <a:off x="0" y="0"/>
              <a:ext cx="2353310" cy="12066509"/>
            </a:xfrm>
            <a:custGeom>
              <a:avLst/>
              <a:gdLst/>
              <a:ahLst/>
              <a:cxnLst/>
              <a:rect l="l" t="t" r="r" b="b"/>
              <a:pathLst>
                <a:path w="2353310" h="12066509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CY"/>
            </a:p>
          </p:txBody>
        </p:sp>
      </p:grpSp>
      <p:grpSp>
        <p:nvGrpSpPr>
          <p:cNvPr id="57" name="Group 57"/>
          <p:cNvGrpSpPr/>
          <p:nvPr/>
        </p:nvGrpSpPr>
        <p:grpSpPr>
          <a:xfrm rot="5400000">
            <a:off x="3036014" y="3016273"/>
            <a:ext cx="964078" cy="4940606"/>
            <a:chOff x="0" y="0"/>
            <a:chExt cx="2354580" cy="12066509"/>
          </a:xfrm>
        </p:grpSpPr>
        <p:sp>
          <p:nvSpPr>
            <p:cNvPr id="58" name="Freeform 58"/>
            <p:cNvSpPr/>
            <p:nvPr/>
          </p:nvSpPr>
          <p:spPr>
            <a:xfrm>
              <a:off x="0" y="0"/>
              <a:ext cx="2353310" cy="12066509"/>
            </a:xfrm>
            <a:custGeom>
              <a:avLst/>
              <a:gdLst/>
              <a:ahLst/>
              <a:cxnLst/>
              <a:rect l="l" t="t" r="r" b="b"/>
              <a:pathLst>
                <a:path w="2353310" h="12066509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CY"/>
            </a:p>
          </p:txBody>
        </p:sp>
      </p:grpSp>
      <p:grpSp>
        <p:nvGrpSpPr>
          <p:cNvPr id="59" name="Group 59"/>
          <p:cNvGrpSpPr/>
          <p:nvPr/>
        </p:nvGrpSpPr>
        <p:grpSpPr>
          <a:xfrm rot="-5400000">
            <a:off x="10494464" y="-401960"/>
            <a:ext cx="921510" cy="11576739"/>
            <a:chOff x="0" y="0"/>
            <a:chExt cx="2354580" cy="29580084"/>
          </a:xfrm>
        </p:grpSpPr>
        <p:sp>
          <p:nvSpPr>
            <p:cNvPr id="60" name="Freeform 60"/>
            <p:cNvSpPr/>
            <p:nvPr/>
          </p:nvSpPr>
          <p:spPr>
            <a:xfrm>
              <a:off x="0" y="0"/>
              <a:ext cx="2353310" cy="29580083"/>
            </a:xfrm>
            <a:custGeom>
              <a:avLst/>
              <a:gdLst/>
              <a:ahLst/>
              <a:cxnLst/>
              <a:rect l="l" t="t" r="r" b="b"/>
              <a:pathLst>
                <a:path w="2353310" h="29580083">
                  <a:moveTo>
                    <a:pt x="784860" y="29512775"/>
                  </a:moveTo>
                  <a:cubicBezTo>
                    <a:pt x="905510" y="29553415"/>
                    <a:pt x="1042670" y="29580083"/>
                    <a:pt x="1177290" y="29580083"/>
                  </a:cubicBezTo>
                  <a:cubicBezTo>
                    <a:pt x="1311910" y="29580083"/>
                    <a:pt x="1441450" y="29557225"/>
                    <a:pt x="1560830" y="29516583"/>
                  </a:cubicBezTo>
                  <a:cubicBezTo>
                    <a:pt x="1563370" y="29515315"/>
                    <a:pt x="1565910" y="29515315"/>
                    <a:pt x="1568450" y="29514043"/>
                  </a:cubicBezTo>
                  <a:cubicBezTo>
                    <a:pt x="2016760" y="29351483"/>
                    <a:pt x="2346960" y="28922225"/>
                    <a:pt x="2353310" y="28338388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28316569"/>
                  </a:lnTo>
                  <a:cubicBezTo>
                    <a:pt x="6350" y="28924765"/>
                    <a:pt x="331470" y="29354025"/>
                    <a:pt x="784860" y="29512775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CY"/>
            </a:p>
          </p:txBody>
        </p:sp>
      </p:grpSp>
      <p:grpSp>
        <p:nvGrpSpPr>
          <p:cNvPr id="61" name="Group 61"/>
          <p:cNvGrpSpPr/>
          <p:nvPr/>
        </p:nvGrpSpPr>
        <p:grpSpPr>
          <a:xfrm rot="5400000">
            <a:off x="3036014" y="2941560"/>
            <a:ext cx="964078" cy="4940606"/>
            <a:chOff x="0" y="0"/>
            <a:chExt cx="2354580" cy="12066509"/>
          </a:xfrm>
        </p:grpSpPr>
        <p:sp>
          <p:nvSpPr>
            <p:cNvPr id="62" name="Freeform 62"/>
            <p:cNvSpPr/>
            <p:nvPr/>
          </p:nvSpPr>
          <p:spPr>
            <a:xfrm>
              <a:off x="0" y="0"/>
              <a:ext cx="2353310" cy="12066509"/>
            </a:xfrm>
            <a:custGeom>
              <a:avLst/>
              <a:gdLst/>
              <a:ahLst/>
              <a:cxnLst/>
              <a:rect l="l" t="t" r="r" b="b"/>
              <a:pathLst>
                <a:path w="2353310" h="12066509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CY"/>
            </a:p>
          </p:txBody>
        </p:sp>
      </p:grpSp>
      <p:sp>
        <p:nvSpPr>
          <p:cNvPr id="63" name="TextBox 63"/>
          <p:cNvSpPr txBox="1"/>
          <p:nvPr/>
        </p:nvSpPr>
        <p:spPr>
          <a:xfrm>
            <a:off x="2147550" y="5196857"/>
            <a:ext cx="15035753" cy="57949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>
              <a:lnSpc>
                <a:spcPts val="4268"/>
              </a:lnSpc>
              <a:spcBef>
                <a:spcPct val="0"/>
              </a:spcBef>
            </a:pPr>
            <a:r>
              <a:rPr lang="en-US" sz="3414" dirty="0" err="1">
                <a:solidFill>
                  <a:srgbClr val="000000"/>
                </a:solidFill>
                <a:latin typeface="Telegraf Bold"/>
              </a:rPr>
              <a:t>Δι</a:t>
            </a:r>
            <a:r>
              <a:rPr lang="en-US" sz="3414" dirty="0">
                <a:solidFill>
                  <a:srgbClr val="000000"/>
                </a:solidFill>
                <a:latin typeface="Telegraf Bold"/>
              </a:rPr>
              <a:t>αχείριση και ανάλυση δεδομένων σε μορφή λογιστικών φύλλων.</a:t>
            </a:r>
          </a:p>
        </p:txBody>
      </p:sp>
      <p:grpSp>
        <p:nvGrpSpPr>
          <p:cNvPr id="64" name="Group 64"/>
          <p:cNvGrpSpPr/>
          <p:nvPr/>
        </p:nvGrpSpPr>
        <p:grpSpPr>
          <a:xfrm>
            <a:off x="1180695" y="5166462"/>
            <a:ext cx="746996" cy="746996"/>
            <a:chOff x="0" y="0"/>
            <a:chExt cx="6350000" cy="6350000"/>
          </a:xfrm>
        </p:grpSpPr>
        <p:sp>
          <p:nvSpPr>
            <p:cNvPr id="65" name="Freeform 65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DD3434"/>
            </a:solidFill>
          </p:spPr>
          <p:txBody>
            <a:bodyPr/>
            <a:lstStyle/>
            <a:p>
              <a:endParaRPr lang="en-CY"/>
            </a:p>
          </p:txBody>
        </p:sp>
      </p:grpSp>
      <p:sp>
        <p:nvSpPr>
          <p:cNvPr id="66" name="TextBox 66"/>
          <p:cNvSpPr txBox="1"/>
          <p:nvPr/>
        </p:nvSpPr>
        <p:spPr>
          <a:xfrm>
            <a:off x="1259227" y="5290544"/>
            <a:ext cx="589931" cy="4356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3</a:t>
            </a:r>
          </a:p>
        </p:txBody>
      </p:sp>
      <p:sp>
        <p:nvSpPr>
          <p:cNvPr id="67" name="TextBox 67"/>
          <p:cNvSpPr txBox="1"/>
          <p:nvPr/>
        </p:nvSpPr>
        <p:spPr>
          <a:xfrm>
            <a:off x="2242597" y="3568819"/>
            <a:ext cx="14150845" cy="57949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>
              <a:lnSpc>
                <a:spcPts val="4268"/>
              </a:lnSpc>
              <a:spcBef>
                <a:spcPct val="0"/>
              </a:spcBef>
            </a:pPr>
            <a:r>
              <a:rPr lang="en-US" sz="3414">
                <a:solidFill>
                  <a:srgbClr val="000000"/>
                </a:solidFill>
                <a:latin typeface="Telegraf Bold"/>
              </a:rPr>
              <a:t>Μορφοποίηση.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219</Words>
  <Application>Microsoft Office PowerPoint</Application>
  <PresentationFormat>Custom</PresentationFormat>
  <Paragraphs>59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Telegraf Ultra-Bold</vt:lpstr>
      <vt:lpstr>Calibri</vt:lpstr>
      <vt:lpstr>Arial</vt:lpstr>
      <vt:lpstr>Telegraf</vt:lpstr>
      <vt:lpstr>Telegraf Bold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Greek Assessment Test - Module 3</dc:title>
  <cp:keywords>, docId:568F8FF82FDC8A74E424187EC195C9CE</cp:keywords>
  <cp:lastModifiedBy>Georgina Karaoli</cp:lastModifiedBy>
  <cp:revision>2</cp:revision>
  <dcterms:created xsi:type="dcterms:W3CDTF">2006-08-16T00:00:00Z</dcterms:created>
  <dcterms:modified xsi:type="dcterms:W3CDTF">2023-12-04T11:58:02Z</dcterms:modified>
  <dc:identifier>DAF2A3K4FaU</dc:identifier>
</cp:coreProperties>
</file>