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9.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Discovering and optimising the main email services, with a focus on Gmail</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2</a:t>
            </a:r>
          </a:p>
          <a:p>
            <a:pPr algn="ctr">
              <a:lnSpc>
                <a:spcPts val="5772"/>
              </a:lnSpc>
              <a:spcBef>
                <a:spcPct val="0"/>
              </a:spcBef>
            </a:pPr>
            <a:r>
              <a:rPr lang="en-US" sz="4123">
                <a:solidFill>
                  <a:srgbClr val="000000"/>
                </a:solidFill>
                <a:latin typeface="Open Sans Bold"/>
              </a:rPr>
              <a:t>Messaging services</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723097" y="5517310"/>
            <a:ext cx="1881745" cy="1411309"/>
          </a:xfrm>
          <a:custGeom>
            <a:avLst/>
            <a:gdLst/>
            <a:ahLst/>
            <a:cxnLst/>
            <a:rect r="r" b="b" t="t" l="l"/>
            <a:pathLst>
              <a:path h="1411309" w="1881745">
                <a:moveTo>
                  <a:pt x="0" y="0"/>
                </a:moveTo>
                <a:lnTo>
                  <a:pt x="1881745" y="0"/>
                </a:lnTo>
                <a:lnTo>
                  <a:pt x="1881745" y="1411309"/>
                </a:lnTo>
                <a:lnTo>
                  <a:pt x="0" y="1411309"/>
                </a:lnTo>
                <a:lnTo>
                  <a:pt x="0" y="0"/>
                </a:lnTo>
                <a:close/>
              </a:path>
            </a:pathLst>
          </a:custGeom>
          <a:blipFill>
            <a:blip r:embed="rId5"/>
            <a:stretch>
              <a:fillRect l="0" t="0" r="0" b="0"/>
            </a:stretch>
          </a:blipFill>
        </p:spPr>
      </p:sp>
      <p:sp>
        <p:nvSpPr>
          <p:cNvPr name="Freeform 6" id="6"/>
          <p:cNvSpPr/>
          <p:nvPr/>
        </p:nvSpPr>
        <p:spPr>
          <a:xfrm flipH="false" flipV="false" rot="0">
            <a:off x="8074424" y="5442279"/>
            <a:ext cx="1678722" cy="1561371"/>
          </a:xfrm>
          <a:custGeom>
            <a:avLst/>
            <a:gdLst/>
            <a:ahLst/>
            <a:cxnLst/>
            <a:rect r="r" b="b" t="t" l="l"/>
            <a:pathLst>
              <a:path h="1561371" w="1678722">
                <a:moveTo>
                  <a:pt x="0" y="0"/>
                </a:moveTo>
                <a:lnTo>
                  <a:pt x="1678722" y="0"/>
                </a:lnTo>
                <a:lnTo>
                  <a:pt x="1678722" y="1561371"/>
                </a:lnTo>
                <a:lnTo>
                  <a:pt x="0" y="1561371"/>
                </a:lnTo>
                <a:lnTo>
                  <a:pt x="0" y="0"/>
                </a:lnTo>
                <a:close/>
              </a:path>
            </a:pathLst>
          </a:custGeom>
          <a:blipFill>
            <a:blip r:embed="rId6"/>
            <a:stretch>
              <a:fillRect l="0" t="0" r="0" b="0"/>
            </a:stretch>
          </a:blipFill>
        </p:spPr>
      </p:sp>
      <p:sp>
        <p:nvSpPr>
          <p:cNvPr name="Freeform 7" id="7"/>
          <p:cNvSpPr/>
          <p:nvPr/>
        </p:nvSpPr>
        <p:spPr>
          <a:xfrm flipH="false" flipV="false" rot="0">
            <a:off x="11383143" y="5517310"/>
            <a:ext cx="1561371" cy="1561371"/>
          </a:xfrm>
          <a:custGeom>
            <a:avLst/>
            <a:gdLst/>
            <a:ahLst/>
            <a:cxnLst/>
            <a:rect r="r" b="b" t="t" l="l"/>
            <a:pathLst>
              <a:path h="1561371" w="1561371">
                <a:moveTo>
                  <a:pt x="0" y="0"/>
                </a:moveTo>
                <a:lnTo>
                  <a:pt x="1561371" y="0"/>
                </a:lnTo>
                <a:lnTo>
                  <a:pt x="1561371" y="1561372"/>
                </a:lnTo>
                <a:lnTo>
                  <a:pt x="0" y="1561372"/>
                </a:lnTo>
                <a:lnTo>
                  <a:pt x="0" y="0"/>
                </a:lnTo>
                <a:close/>
              </a:path>
            </a:pathLst>
          </a:custGeom>
          <a:blipFill>
            <a:blip r:embed="rId7"/>
            <a:stretch>
              <a:fillRect l="0" t="0" r="0" b="0"/>
            </a:stretch>
          </a:blipFill>
        </p:spPr>
      </p:sp>
      <p:sp>
        <p:nvSpPr>
          <p:cNvPr name="TextBox 8" id="8"/>
          <p:cNvSpPr txBox="true"/>
          <p:nvPr/>
        </p:nvSpPr>
        <p:spPr>
          <a:xfrm rot="0">
            <a:off x="558476" y="2016166"/>
            <a:ext cx="16083273" cy="20307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A messaging service is a computer platform or application that allows users to send, receive, store, organise and manage electronic messages. These services facilitate online communication by allowing people to exchange messages, files, images and other content with each other.</a:t>
            </a:r>
          </a:p>
        </p:txBody>
      </p:sp>
      <p:sp>
        <p:nvSpPr>
          <p:cNvPr name="TextBox 9" id="9"/>
          <p:cNvSpPr txBox="true"/>
          <p:nvPr/>
        </p:nvSpPr>
        <p:spPr>
          <a:xfrm rot="0">
            <a:off x="558400" y="1340636"/>
            <a:ext cx="569892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a messaging service?</a:t>
            </a:r>
          </a:p>
        </p:txBody>
      </p:sp>
      <p:sp>
        <p:nvSpPr>
          <p:cNvPr name="TextBox 10" id="10"/>
          <p:cNvSpPr txBox="true"/>
          <p:nvPr/>
        </p:nvSpPr>
        <p:spPr>
          <a:xfrm rot="0">
            <a:off x="558400" y="4280451"/>
            <a:ext cx="615384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common email services</a:t>
            </a:r>
          </a:p>
        </p:txBody>
      </p:sp>
      <p:sp>
        <p:nvSpPr>
          <p:cNvPr name="TextBox 11" id="11"/>
          <p:cNvSpPr txBox="true"/>
          <p:nvPr/>
        </p:nvSpPr>
        <p:spPr>
          <a:xfrm rot="0">
            <a:off x="4172336" y="7370130"/>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Gmail</a:t>
            </a:r>
          </a:p>
          <a:p>
            <a:pPr algn="ctr">
              <a:lnSpc>
                <a:spcPts val="2659"/>
              </a:lnSpc>
              <a:spcBef>
                <a:spcPct val="0"/>
              </a:spcBef>
            </a:pPr>
            <a:r>
              <a:rPr lang="en-US" sz="1899">
                <a:solidFill>
                  <a:srgbClr val="000000"/>
                </a:solidFill>
                <a:latin typeface="Open Sans"/>
              </a:rPr>
              <a:t>Google's messaging service, renowned for its storage capacity and powerful search function.</a:t>
            </a:r>
          </a:p>
        </p:txBody>
      </p:sp>
      <p:sp>
        <p:nvSpPr>
          <p:cNvPr name="TextBox 12" id="12"/>
          <p:cNvSpPr txBox="true"/>
          <p:nvPr/>
        </p:nvSpPr>
        <p:spPr>
          <a:xfrm rot="0">
            <a:off x="7422152" y="7460045"/>
            <a:ext cx="2983267" cy="165671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Outlook</a:t>
            </a:r>
          </a:p>
          <a:p>
            <a:pPr algn="ctr">
              <a:lnSpc>
                <a:spcPts val="2659"/>
              </a:lnSpc>
              <a:spcBef>
                <a:spcPct val="0"/>
              </a:spcBef>
            </a:pPr>
            <a:r>
              <a:rPr lang="en-US" sz="1899">
                <a:solidFill>
                  <a:srgbClr val="000000"/>
                </a:solidFill>
                <a:latin typeface="Open Sans"/>
              </a:rPr>
              <a:t>Microsoft's messaging service, including a calendar and compatibility with Microsoft Office.</a:t>
            </a:r>
          </a:p>
        </p:txBody>
      </p:sp>
      <p:sp>
        <p:nvSpPr>
          <p:cNvPr name="TextBox 13" id="13"/>
          <p:cNvSpPr txBox="true"/>
          <p:nvPr/>
        </p:nvSpPr>
        <p:spPr>
          <a:xfrm rot="0">
            <a:off x="10672195" y="7460045"/>
            <a:ext cx="2983267" cy="132334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Yahoo Mail</a:t>
            </a:r>
          </a:p>
          <a:p>
            <a:pPr algn="ctr">
              <a:lnSpc>
                <a:spcPts val="2659"/>
              </a:lnSpc>
              <a:spcBef>
                <a:spcPct val="0"/>
              </a:spcBef>
            </a:pPr>
            <a:r>
              <a:rPr lang="en-US" sz="1899">
                <a:solidFill>
                  <a:srgbClr val="000000"/>
                </a:solidFill>
                <a:latin typeface="Open Sans"/>
              </a:rPr>
              <a:t>Yahoo Mail is an option that focuses on simplicity and personalisation.</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94754"/>
            <a:ext cx="16083273" cy="4602523"/>
          </a:xfrm>
          <a:prstGeom prst="rect">
            <a:avLst/>
          </a:prstGeom>
        </p:spPr>
        <p:txBody>
          <a:bodyPr anchor="t" rtlCol="false" tIns="0" lIns="0" bIns="0" rIns="0">
            <a:spAutoFit/>
          </a:bodyPr>
          <a:lstStyle/>
          <a:p>
            <a:pPr marL="631138" indent="-315569" lvl="1">
              <a:lnSpc>
                <a:spcPts val="4092"/>
              </a:lnSpc>
              <a:buFont typeface="Arial"/>
              <a:buChar char="•"/>
            </a:pPr>
            <a:r>
              <a:rPr lang="en-US" sz="2923">
                <a:solidFill>
                  <a:srgbClr val="000000"/>
                </a:solidFill>
                <a:latin typeface="Open Sans"/>
              </a:rPr>
              <a:t>Electronic messages are transmitted instantaneously, enabling </a:t>
            </a:r>
            <a:r>
              <a:rPr lang="en-US" sz="2923">
                <a:solidFill>
                  <a:srgbClr val="000000"/>
                </a:solidFill>
                <a:latin typeface="Open Sans Bold"/>
              </a:rPr>
              <a:t>fast and efficient</a:t>
            </a:r>
            <a:r>
              <a:rPr lang="en-US" sz="2923">
                <a:solidFill>
                  <a:srgbClr val="000000"/>
                </a:solidFill>
                <a:latin typeface="Open Sans"/>
              </a:rPr>
              <a:t> exchanges.</a:t>
            </a:r>
          </a:p>
          <a:p>
            <a:pPr marL="631138" indent="-315569" lvl="1">
              <a:lnSpc>
                <a:spcPts val="4092"/>
              </a:lnSpc>
              <a:buFont typeface="Arial"/>
              <a:buChar char="•"/>
            </a:pPr>
            <a:r>
              <a:rPr lang="en-US" sz="2923">
                <a:solidFill>
                  <a:srgbClr val="000000"/>
                </a:solidFill>
                <a:latin typeface="Open Sans"/>
              </a:rPr>
              <a:t>You can access your e-mails from anywhere, as long as you have an Internet connection, which offers great </a:t>
            </a:r>
            <a:r>
              <a:rPr lang="en-US" sz="2923">
                <a:solidFill>
                  <a:srgbClr val="000000"/>
                </a:solidFill>
                <a:latin typeface="Open Sans Bold"/>
              </a:rPr>
              <a:t>flexibility</a:t>
            </a:r>
            <a:r>
              <a:rPr lang="en-US" sz="2923">
                <a:solidFill>
                  <a:srgbClr val="000000"/>
                </a:solidFill>
                <a:latin typeface="Open Sans"/>
              </a:rPr>
              <a:t>.</a:t>
            </a:r>
          </a:p>
          <a:p>
            <a:pPr marL="631138" indent="-315569" lvl="1">
              <a:lnSpc>
                <a:spcPts val="4092"/>
              </a:lnSpc>
              <a:buFont typeface="Arial"/>
              <a:buChar char="•"/>
            </a:pPr>
            <a:r>
              <a:rPr lang="en-US" sz="2923">
                <a:solidFill>
                  <a:srgbClr val="000000"/>
                </a:solidFill>
                <a:latin typeface="Open Sans"/>
              </a:rPr>
              <a:t>You can easily </a:t>
            </a:r>
            <a:r>
              <a:rPr lang="en-US" sz="2923">
                <a:solidFill>
                  <a:srgbClr val="000000"/>
                </a:solidFill>
                <a:latin typeface="Open Sans Bold"/>
              </a:rPr>
              <a:t>store and archive</a:t>
            </a:r>
            <a:r>
              <a:rPr lang="en-US" sz="2923">
                <a:solidFill>
                  <a:srgbClr val="000000"/>
                </a:solidFill>
                <a:latin typeface="Open Sans"/>
              </a:rPr>
              <a:t> important e-mail messages and retrieve them later. </a:t>
            </a:r>
          </a:p>
          <a:p>
            <a:pPr marL="631138" indent="-315569" lvl="1">
              <a:lnSpc>
                <a:spcPts val="4092"/>
              </a:lnSpc>
              <a:buFont typeface="Arial"/>
              <a:buChar char="•"/>
            </a:pPr>
            <a:r>
              <a:rPr lang="en-US" sz="2923">
                <a:solidFill>
                  <a:srgbClr val="000000"/>
                </a:solidFill>
                <a:latin typeface="Open Sans"/>
              </a:rPr>
              <a:t>E-mail services offer </a:t>
            </a:r>
            <a:r>
              <a:rPr lang="en-US" sz="2923">
                <a:solidFill>
                  <a:srgbClr val="000000"/>
                </a:solidFill>
                <a:latin typeface="Open Sans Bold"/>
              </a:rPr>
              <a:t>sorting</a:t>
            </a:r>
            <a:r>
              <a:rPr lang="en-US" sz="2923">
                <a:solidFill>
                  <a:srgbClr val="000000"/>
                </a:solidFill>
                <a:latin typeface="Open Sans"/>
              </a:rPr>
              <a:t>, </a:t>
            </a:r>
            <a:r>
              <a:rPr lang="en-US" sz="2923">
                <a:solidFill>
                  <a:srgbClr val="000000"/>
                </a:solidFill>
                <a:latin typeface="Open Sans Bold"/>
              </a:rPr>
              <a:t>search </a:t>
            </a:r>
            <a:r>
              <a:rPr lang="en-US" sz="2923">
                <a:solidFill>
                  <a:srgbClr val="000000"/>
                </a:solidFill>
                <a:latin typeface="Open Sans"/>
              </a:rPr>
              <a:t>and </a:t>
            </a:r>
            <a:r>
              <a:rPr lang="en-US" sz="2923">
                <a:solidFill>
                  <a:srgbClr val="000000"/>
                </a:solidFill>
                <a:latin typeface="Open Sans Bold"/>
              </a:rPr>
              <a:t>filtering </a:t>
            </a:r>
            <a:r>
              <a:rPr lang="en-US" sz="2923">
                <a:solidFill>
                  <a:srgbClr val="000000"/>
                </a:solidFill>
                <a:latin typeface="Open Sans"/>
              </a:rPr>
              <a:t>functions to organise messages efficiently in folders.</a:t>
            </a:r>
          </a:p>
          <a:p>
            <a:pPr marL="631138" indent="-315569" lvl="1">
              <a:lnSpc>
                <a:spcPts val="4092"/>
              </a:lnSpc>
              <a:buFont typeface="Arial"/>
              <a:buChar char="•"/>
            </a:pPr>
            <a:r>
              <a:rPr lang="en-US" sz="2923">
                <a:solidFill>
                  <a:srgbClr val="000000"/>
                </a:solidFill>
                <a:latin typeface="Open Sans"/>
              </a:rPr>
              <a:t>Messaging services allow you to send </a:t>
            </a:r>
            <a:r>
              <a:rPr lang="en-US" sz="2923">
                <a:solidFill>
                  <a:srgbClr val="000000"/>
                </a:solidFill>
                <a:latin typeface="Open Sans Bold"/>
              </a:rPr>
              <a:t>attachments</a:t>
            </a:r>
            <a:r>
              <a:rPr lang="en-US" sz="2923">
                <a:solidFill>
                  <a:srgbClr val="000000"/>
                </a:solidFill>
                <a:latin typeface="Open Sans"/>
              </a:rPr>
              <a:t>, making it easy to share documents, photos, videos and other files.</a:t>
            </a:r>
          </a:p>
        </p:txBody>
      </p:sp>
      <p:sp>
        <p:nvSpPr>
          <p:cNvPr name="TextBox 6" id="6"/>
          <p:cNvSpPr txBox="true"/>
          <p:nvPr/>
        </p:nvSpPr>
        <p:spPr>
          <a:xfrm rot="0">
            <a:off x="558400" y="1340636"/>
            <a:ext cx="7863880"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Some advantages of messaging services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2156996" y="4030861"/>
            <a:ext cx="4534540" cy="5227439"/>
          </a:xfrm>
          <a:custGeom>
            <a:avLst/>
            <a:gdLst/>
            <a:ahLst/>
            <a:cxnLst/>
            <a:rect r="r" b="b" t="t" l="l"/>
            <a:pathLst>
              <a:path h="5227439" w="4534540">
                <a:moveTo>
                  <a:pt x="0" y="0"/>
                </a:moveTo>
                <a:lnTo>
                  <a:pt x="4534540" y="0"/>
                </a:lnTo>
                <a:lnTo>
                  <a:pt x="4534540" y="5227439"/>
                </a:lnTo>
                <a:lnTo>
                  <a:pt x="0" y="5227439"/>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276144"/>
            <a:ext cx="16486027" cy="20307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Create an account</a:t>
            </a:r>
          </a:p>
          <a:p>
            <a:pPr>
              <a:lnSpc>
                <a:spcPts val="4092"/>
              </a:lnSpc>
            </a:pPr>
            <a:r>
              <a:rPr lang="en-US" sz="2923">
                <a:solidFill>
                  <a:srgbClr val="000000"/>
                </a:solidFill>
                <a:latin typeface="Open Sans"/>
              </a:rPr>
              <a:t>Go to the registration page and click on "Create an account".</a:t>
            </a:r>
          </a:p>
          <a:p>
            <a:pPr>
              <a:lnSpc>
                <a:spcPts val="4092"/>
              </a:lnSpc>
              <a:spcBef>
                <a:spcPct val="0"/>
              </a:spcBef>
            </a:pPr>
            <a:r>
              <a:rPr lang="en-US" sz="2923">
                <a:solidFill>
                  <a:srgbClr val="000000"/>
                </a:solidFill>
                <a:latin typeface="Open Sans"/>
              </a:rPr>
              <a:t>Fill in the fields with your </a:t>
            </a:r>
            <a:r>
              <a:rPr lang="en-US" sz="2923">
                <a:solidFill>
                  <a:srgbClr val="000000"/>
                </a:solidFill>
                <a:latin typeface="Open Sans Bold"/>
              </a:rPr>
              <a:t>personal details</a:t>
            </a:r>
            <a:r>
              <a:rPr lang="en-US" sz="2923">
                <a:solidFill>
                  <a:srgbClr val="000000"/>
                </a:solidFill>
                <a:latin typeface="Open Sans"/>
              </a:rPr>
              <a:t> (surname, first name, date of birth, telephone number).</a:t>
            </a:r>
          </a:p>
        </p:txBody>
      </p:sp>
      <p:sp>
        <p:nvSpPr>
          <p:cNvPr name="TextBox 7" id="7"/>
          <p:cNvSpPr txBox="true"/>
          <p:nvPr/>
        </p:nvSpPr>
        <p:spPr>
          <a:xfrm rot="0">
            <a:off x="553622" y="151683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
        <p:nvSpPr>
          <p:cNvPr name="TextBox 8" id="8"/>
          <p:cNvSpPr txBox="true"/>
          <p:nvPr/>
        </p:nvSpPr>
        <p:spPr>
          <a:xfrm rot="0">
            <a:off x="553622" y="4278342"/>
            <a:ext cx="10971159" cy="3573823"/>
          </a:xfrm>
          <a:prstGeom prst="rect">
            <a:avLst/>
          </a:prstGeom>
        </p:spPr>
        <p:txBody>
          <a:bodyPr anchor="t" rtlCol="false" tIns="0" lIns="0" bIns="0" rIns="0">
            <a:spAutoFit/>
          </a:bodyPr>
          <a:lstStyle/>
          <a:p>
            <a:pPr>
              <a:lnSpc>
                <a:spcPts val="4092"/>
              </a:lnSpc>
            </a:pPr>
            <a:r>
              <a:rPr lang="en-US" sz="2923">
                <a:solidFill>
                  <a:srgbClr val="000000"/>
                </a:solidFill>
                <a:latin typeface="Open Sans"/>
              </a:rPr>
              <a:t>Choose the name you want for your email address, making sure it is unique and available. It should be followed by @gmail.com</a:t>
            </a:r>
          </a:p>
          <a:p>
            <a:pPr>
              <a:lnSpc>
                <a:spcPts val="4092"/>
              </a:lnSpc>
            </a:pPr>
            <a:r>
              <a:rPr lang="en-US" sz="2923">
                <a:solidFill>
                  <a:srgbClr val="000000"/>
                </a:solidFill>
                <a:latin typeface="Open Sans"/>
              </a:rPr>
              <a:t>Use a strong </a:t>
            </a:r>
            <a:r>
              <a:rPr lang="en-US" sz="2923">
                <a:solidFill>
                  <a:srgbClr val="000000"/>
                </a:solidFill>
                <a:latin typeface="Open Sans Bold"/>
              </a:rPr>
              <a:t>password </a:t>
            </a:r>
            <a:r>
              <a:rPr lang="en-US" sz="2923">
                <a:solidFill>
                  <a:srgbClr val="000000"/>
                </a:solidFill>
                <a:latin typeface="Open Sans"/>
              </a:rPr>
              <a:t>with a variety of characters to strengthen the security of your account (combination of letters, numbers and special characters).</a:t>
            </a:r>
          </a:p>
          <a:p>
            <a:pPr>
              <a:lnSpc>
                <a:spcPts val="4092"/>
              </a:lnSpc>
              <a:spcBef>
                <a:spcPct val="0"/>
              </a:spcBef>
            </a:pPr>
            <a:r>
              <a:rPr lang="en-US" sz="2923">
                <a:solidFill>
                  <a:srgbClr val="000000"/>
                </a:solidFill>
                <a:latin typeface="Open Sans"/>
              </a:rPr>
              <a:t>For extra security, activate two-factor authentication.</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8918662" y="3310832"/>
            <a:ext cx="7488672" cy="5947468"/>
          </a:xfrm>
          <a:custGeom>
            <a:avLst/>
            <a:gdLst/>
            <a:ahLst/>
            <a:cxnLst/>
            <a:rect r="r" b="b" t="t" l="l"/>
            <a:pathLst>
              <a:path h="5947468" w="7488672">
                <a:moveTo>
                  <a:pt x="0" y="0"/>
                </a:moveTo>
                <a:lnTo>
                  <a:pt x="7488673" y="0"/>
                </a:lnTo>
                <a:lnTo>
                  <a:pt x="7488673" y="5947468"/>
                </a:lnTo>
                <a:lnTo>
                  <a:pt x="0" y="5947468"/>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067719"/>
            <a:ext cx="7901285" cy="66599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Send an email</a:t>
            </a:r>
          </a:p>
          <a:p>
            <a:pPr>
              <a:lnSpc>
                <a:spcPts val="4092"/>
              </a:lnSpc>
            </a:pPr>
          </a:p>
          <a:p>
            <a:pPr>
              <a:lnSpc>
                <a:spcPts val="4092"/>
              </a:lnSpc>
            </a:pPr>
            <a:r>
              <a:rPr lang="en-US" sz="2923">
                <a:solidFill>
                  <a:srgbClr val="000000"/>
                </a:solidFill>
                <a:latin typeface="Open Sans"/>
              </a:rPr>
              <a:t>Click on "New message".</a:t>
            </a:r>
          </a:p>
          <a:p>
            <a:pPr>
              <a:lnSpc>
                <a:spcPts val="4092"/>
              </a:lnSpc>
            </a:pPr>
            <a:r>
              <a:rPr lang="en-US" sz="2923">
                <a:solidFill>
                  <a:srgbClr val="000000"/>
                </a:solidFill>
                <a:latin typeface="Open Sans"/>
              </a:rPr>
              <a:t>Add the </a:t>
            </a:r>
            <a:r>
              <a:rPr lang="en-US" sz="2923">
                <a:solidFill>
                  <a:srgbClr val="000000"/>
                </a:solidFill>
                <a:latin typeface="Open Sans Bold"/>
              </a:rPr>
              <a:t>recipient </a:t>
            </a:r>
            <a:r>
              <a:rPr lang="en-US" sz="2923">
                <a:solidFill>
                  <a:srgbClr val="000000"/>
                </a:solidFill>
                <a:latin typeface="Open Sans"/>
              </a:rPr>
              <a:t>(three fields available: to, cc or bcc). </a:t>
            </a:r>
          </a:p>
          <a:p>
            <a:pPr>
              <a:lnSpc>
                <a:spcPts val="4092"/>
              </a:lnSpc>
            </a:pPr>
            <a:r>
              <a:rPr lang="en-US" sz="2923">
                <a:solidFill>
                  <a:srgbClr val="000000"/>
                </a:solidFill>
                <a:latin typeface="Open Sans"/>
              </a:rPr>
              <a:t>Give your e-mail a title by filling in the </a:t>
            </a:r>
            <a:r>
              <a:rPr lang="en-US" sz="2923">
                <a:solidFill>
                  <a:srgbClr val="000000"/>
                </a:solidFill>
                <a:latin typeface="Open Sans Bold"/>
              </a:rPr>
              <a:t>"Subject" </a:t>
            </a:r>
            <a:r>
              <a:rPr lang="en-US" sz="2923">
                <a:solidFill>
                  <a:srgbClr val="000000"/>
                </a:solidFill>
                <a:latin typeface="Open Sans"/>
              </a:rPr>
              <a:t>field. Be clear and concise to grab the recipient's attention. </a:t>
            </a:r>
          </a:p>
          <a:p>
            <a:pPr>
              <a:lnSpc>
                <a:spcPts val="4092"/>
              </a:lnSpc>
            </a:pPr>
            <a:r>
              <a:rPr lang="en-US" sz="2923">
                <a:solidFill>
                  <a:srgbClr val="000000"/>
                </a:solidFill>
                <a:latin typeface="Open Sans"/>
              </a:rPr>
              <a:t>Write your </a:t>
            </a:r>
            <a:r>
              <a:rPr lang="en-US" sz="2923">
                <a:solidFill>
                  <a:srgbClr val="000000"/>
                </a:solidFill>
                <a:latin typeface="Open Sans Bold"/>
              </a:rPr>
              <a:t>message </a:t>
            </a:r>
            <a:r>
              <a:rPr lang="en-US" sz="2923">
                <a:solidFill>
                  <a:srgbClr val="000000"/>
                </a:solidFill>
                <a:latin typeface="Open Sans"/>
              </a:rPr>
              <a:t>in the text box provided. </a:t>
            </a:r>
          </a:p>
          <a:p>
            <a:pPr>
              <a:lnSpc>
                <a:spcPts val="4092"/>
              </a:lnSpc>
            </a:pPr>
            <a:r>
              <a:rPr lang="en-US" sz="2923">
                <a:solidFill>
                  <a:srgbClr val="000000"/>
                </a:solidFill>
                <a:latin typeface="Open Sans"/>
              </a:rPr>
              <a:t>You can also format your text using the formatting tools available. </a:t>
            </a:r>
          </a:p>
          <a:p>
            <a:pPr>
              <a:lnSpc>
                <a:spcPts val="4092"/>
              </a:lnSpc>
            </a:pPr>
            <a:r>
              <a:rPr lang="en-US" sz="2923">
                <a:solidFill>
                  <a:srgbClr val="000000"/>
                </a:solidFill>
                <a:latin typeface="Open Sans"/>
              </a:rPr>
              <a:t>Click on "Send".</a:t>
            </a:r>
          </a:p>
          <a:p>
            <a:pPr>
              <a:lnSpc>
                <a:spcPts val="4092"/>
              </a:lnSpc>
              <a:spcBef>
                <a:spcPct val="0"/>
              </a:spcBef>
            </a:pPr>
          </a:p>
        </p:txBody>
      </p:sp>
      <p:sp>
        <p:nvSpPr>
          <p:cNvPr name="TextBox 7" id="7"/>
          <p:cNvSpPr txBox="true"/>
          <p:nvPr/>
        </p:nvSpPr>
        <p:spPr>
          <a:xfrm rot="0">
            <a:off x="553622" y="128027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9436437" y="3066250"/>
            <a:ext cx="6432890" cy="5194926"/>
          </a:xfrm>
          <a:custGeom>
            <a:avLst/>
            <a:gdLst/>
            <a:ahLst/>
            <a:cxnLst/>
            <a:rect r="r" b="b" t="t" l="l"/>
            <a:pathLst>
              <a:path h="5194926" w="6432890">
                <a:moveTo>
                  <a:pt x="0" y="0"/>
                </a:moveTo>
                <a:lnTo>
                  <a:pt x="6432890" y="0"/>
                </a:lnTo>
                <a:lnTo>
                  <a:pt x="6432890" y="5194926"/>
                </a:lnTo>
                <a:lnTo>
                  <a:pt x="0" y="5194926"/>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2067719"/>
            <a:ext cx="8288814" cy="66599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Reply to or forward an email </a:t>
            </a:r>
          </a:p>
          <a:p>
            <a:pPr>
              <a:lnSpc>
                <a:spcPts val="4092"/>
              </a:lnSpc>
            </a:pPr>
          </a:p>
          <a:p>
            <a:pPr>
              <a:lnSpc>
                <a:spcPts val="4092"/>
              </a:lnSpc>
            </a:pPr>
            <a:r>
              <a:rPr lang="en-US" sz="2923">
                <a:solidFill>
                  <a:srgbClr val="000000"/>
                </a:solidFill>
                <a:latin typeface="Open Sans"/>
              </a:rPr>
              <a:t>Open the email you wish to reply to. </a:t>
            </a:r>
          </a:p>
          <a:p>
            <a:pPr>
              <a:lnSpc>
                <a:spcPts val="4092"/>
              </a:lnSpc>
            </a:pPr>
            <a:r>
              <a:rPr lang="en-US" sz="2923">
                <a:solidFill>
                  <a:srgbClr val="000000"/>
                </a:solidFill>
                <a:latin typeface="Open Sans"/>
              </a:rPr>
              <a:t>You can choose between </a:t>
            </a:r>
            <a:r>
              <a:rPr lang="en-US" sz="2923">
                <a:solidFill>
                  <a:srgbClr val="000000"/>
                </a:solidFill>
                <a:latin typeface="Open Sans Bold"/>
              </a:rPr>
              <a:t>"Reply"</a:t>
            </a:r>
            <a:r>
              <a:rPr lang="en-US" sz="2923">
                <a:solidFill>
                  <a:srgbClr val="000000"/>
                </a:solidFill>
                <a:latin typeface="Open Sans"/>
              </a:rPr>
              <a:t> or </a:t>
            </a:r>
            <a:r>
              <a:rPr lang="en-US" sz="2923">
                <a:solidFill>
                  <a:srgbClr val="000000"/>
                </a:solidFill>
                <a:latin typeface="Open Sans Bold"/>
              </a:rPr>
              <a:t>"Reply to all"</a:t>
            </a:r>
            <a:r>
              <a:rPr lang="en-US" sz="2923">
                <a:solidFill>
                  <a:srgbClr val="000000"/>
                </a:solidFill>
                <a:latin typeface="Open Sans"/>
              </a:rPr>
              <a:t>, which will include all the recipients of the initial email in your reply.You can also decide to </a:t>
            </a:r>
            <a:r>
              <a:rPr lang="en-US" sz="2923">
                <a:solidFill>
                  <a:srgbClr val="000000"/>
                </a:solidFill>
                <a:latin typeface="Open Sans Bold"/>
              </a:rPr>
              <a:t>forward</a:t>
            </a:r>
            <a:r>
              <a:rPr lang="en-US" sz="2923">
                <a:solidFill>
                  <a:srgbClr val="000000"/>
                </a:solidFill>
                <a:latin typeface="Open Sans"/>
              </a:rPr>
              <a:t> the email to a third contact.</a:t>
            </a:r>
          </a:p>
          <a:p>
            <a:pPr>
              <a:lnSpc>
                <a:spcPts val="4092"/>
              </a:lnSpc>
            </a:pPr>
            <a:r>
              <a:rPr lang="en-US" sz="2923">
                <a:solidFill>
                  <a:srgbClr val="000000"/>
                </a:solidFill>
                <a:latin typeface="Open Sans"/>
              </a:rPr>
              <a:t>Write your message in the text box provided (Gmail often offers suggestions for quick replies to save time when writing emails).</a:t>
            </a:r>
          </a:p>
          <a:p>
            <a:pPr>
              <a:lnSpc>
                <a:spcPts val="4092"/>
              </a:lnSpc>
            </a:pPr>
            <a:r>
              <a:rPr lang="en-US" sz="2923">
                <a:solidFill>
                  <a:srgbClr val="000000"/>
                </a:solidFill>
                <a:latin typeface="Open Sans"/>
              </a:rPr>
              <a:t>Click on "Send".</a:t>
            </a:r>
          </a:p>
          <a:p>
            <a:pPr>
              <a:lnSpc>
                <a:spcPts val="4092"/>
              </a:lnSpc>
            </a:pPr>
          </a:p>
          <a:p>
            <a:pPr>
              <a:lnSpc>
                <a:spcPts val="4092"/>
              </a:lnSpc>
              <a:spcBef>
                <a:spcPct val="0"/>
              </a:spcBef>
            </a:pPr>
          </a:p>
        </p:txBody>
      </p:sp>
      <p:sp>
        <p:nvSpPr>
          <p:cNvPr name="TextBox 7" id="7"/>
          <p:cNvSpPr txBox="true"/>
          <p:nvPr/>
        </p:nvSpPr>
        <p:spPr>
          <a:xfrm rot="0">
            <a:off x="553622" y="128027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2067719"/>
            <a:ext cx="14581089" cy="40881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Attach a file to an email</a:t>
            </a:r>
          </a:p>
          <a:p>
            <a:pPr>
              <a:lnSpc>
                <a:spcPts val="4092"/>
              </a:lnSpc>
            </a:pPr>
            <a:r>
              <a:rPr lang="en-US" sz="2923">
                <a:solidFill>
                  <a:srgbClr val="000000"/>
                </a:solidFill>
                <a:latin typeface="Open Sans"/>
              </a:rPr>
              <a:t>If you take a closer look at the text input area, you'll notice various icons. The 'Attach a file' icon, often represented by a paperclip or a file, is circled in red and allows you to select the file you wish to attach to your email by browsing through the folders on your computer.</a:t>
            </a:r>
          </a:p>
          <a:p>
            <a:pPr>
              <a:lnSpc>
                <a:spcPts val="4092"/>
              </a:lnSpc>
              <a:spcBef>
                <a:spcPct val="0"/>
              </a:spcBef>
            </a:pPr>
            <a:r>
              <a:rPr lang="en-US" sz="2923">
                <a:solidFill>
                  <a:srgbClr val="000000"/>
                </a:solidFill>
                <a:latin typeface="Open Sans"/>
              </a:rPr>
              <a:t>Once you have selected the file, wait for it to download completely before sending your e-mail (download speed depends on the size of the file and the quality of your Internet connection).</a:t>
            </a:r>
          </a:p>
        </p:txBody>
      </p:sp>
      <p:sp>
        <p:nvSpPr>
          <p:cNvPr name="Freeform 6" id="6"/>
          <p:cNvSpPr/>
          <p:nvPr/>
        </p:nvSpPr>
        <p:spPr>
          <a:xfrm flipH="false" flipV="false" rot="0">
            <a:off x="5055044" y="6537406"/>
            <a:ext cx="12485669" cy="3098131"/>
          </a:xfrm>
          <a:custGeom>
            <a:avLst/>
            <a:gdLst/>
            <a:ahLst/>
            <a:cxnLst/>
            <a:rect r="r" b="b" t="t" l="l"/>
            <a:pathLst>
              <a:path h="3098131" w="12485669">
                <a:moveTo>
                  <a:pt x="0" y="0"/>
                </a:moveTo>
                <a:lnTo>
                  <a:pt x="12485669" y="0"/>
                </a:lnTo>
                <a:lnTo>
                  <a:pt x="12485669" y="3098131"/>
                </a:lnTo>
                <a:lnTo>
                  <a:pt x="0" y="3098131"/>
                </a:lnTo>
                <a:lnTo>
                  <a:pt x="0" y="0"/>
                </a:lnTo>
                <a:close/>
              </a:path>
            </a:pathLst>
          </a:custGeom>
          <a:blipFill>
            <a:blip r:embed="rId5"/>
            <a:stretch>
              <a:fillRect l="-57004" t="-402517" r="0" b="0"/>
            </a:stretch>
          </a:blipFill>
          <a:ln w="38100" cap="sq">
            <a:solidFill>
              <a:srgbClr val="000000"/>
            </a:solidFill>
            <a:prstDash val="solid"/>
            <a:miter/>
          </a:ln>
        </p:spPr>
      </p:sp>
      <p:grpSp>
        <p:nvGrpSpPr>
          <p:cNvPr name="Group 7" id="7"/>
          <p:cNvGrpSpPr/>
          <p:nvPr/>
        </p:nvGrpSpPr>
        <p:grpSpPr>
          <a:xfrm rot="0">
            <a:off x="8869227" y="8321482"/>
            <a:ext cx="1314056" cy="1314056"/>
            <a:chOff x="0" y="0"/>
            <a:chExt cx="812800" cy="812800"/>
          </a:xfrm>
        </p:grpSpPr>
        <p:sp>
          <p:nvSpPr>
            <p:cNvPr name="Freeform 8" id="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71450" cap="sq">
              <a:solidFill>
                <a:srgbClr val="CD0A3C"/>
              </a:solidFill>
              <a:prstDash val="solid"/>
              <a:miter/>
            </a:ln>
          </p:spPr>
        </p:sp>
        <p:sp>
          <p:nvSpPr>
            <p:cNvPr name="TextBox 9" id="9"/>
            <p:cNvSpPr txBox="true"/>
            <p:nvPr/>
          </p:nvSpPr>
          <p:spPr>
            <a:xfrm>
              <a:off x="76200" y="38100"/>
              <a:ext cx="660400" cy="698500"/>
            </a:xfrm>
            <a:prstGeom prst="rect">
              <a:avLst/>
            </a:prstGeom>
          </p:spPr>
          <p:txBody>
            <a:bodyPr anchor="ctr" rtlCol="false" tIns="50800" lIns="50800" bIns="50800" rIns="50800"/>
            <a:lstStyle/>
            <a:p>
              <a:pPr algn="ctr">
                <a:lnSpc>
                  <a:spcPts val="2659"/>
                </a:lnSpc>
              </a:pPr>
            </a:p>
          </p:txBody>
        </p:sp>
      </p:grpSp>
      <p:sp>
        <p:nvSpPr>
          <p:cNvPr name="TextBox 10" id="10"/>
          <p:cNvSpPr txBox="true"/>
          <p:nvPr/>
        </p:nvSpPr>
        <p:spPr>
          <a:xfrm rot="0">
            <a:off x="553622" y="128027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115344"/>
            <a:ext cx="3449838" cy="6148933"/>
          </a:xfrm>
          <a:custGeom>
            <a:avLst/>
            <a:gdLst/>
            <a:ahLst/>
            <a:cxnLst/>
            <a:rect r="r" b="b" t="t" l="l"/>
            <a:pathLst>
              <a:path h="6148933" w="3449838">
                <a:moveTo>
                  <a:pt x="0" y="0"/>
                </a:moveTo>
                <a:lnTo>
                  <a:pt x="3449837" y="0"/>
                </a:lnTo>
                <a:lnTo>
                  <a:pt x="3449837" y="6148933"/>
                </a:lnTo>
                <a:lnTo>
                  <a:pt x="0" y="6148933"/>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8027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
        <p:nvSpPr>
          <p:cNvPr name="TextBox 7" id="7"/>
          <p:cNvSpPr txBox="true"/>
          <p:nvPr/>
        </p:nvSpPr>
        <p:spPr>
          <a:xfrm rot="0">
            <a:off x="4504264" y="2130337"/>
            <a:ext cx="9390329" cy="305947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Labels </a:t>
            </a:r>
          </a:p>
          <a:p>
            <a:pPr>
              <a:lnSpc>
                <a:spcPts val="4092"/>
              </a:lnSpc>
            </a:pPr>
            <a:r>
              <a:rPr lang="en-US" sz="2923">
                <a:solidFill>
                  <a:srgbClr val="000000"/>
                </a:solidFill>
                <a:latin typeface="Open Sans"/>
              </a:rPr>
              <a:t>On the right-hand side of your interface, you'll find various labels to make using your email easier. </a:t>
            </a:r>
          </a:p>
          <a:p>
            <a:pPr>
              <a:lnSpc>
                <a:spcPts val="4092"/>
              </a:lnSpc>
              <a:spcBef>
                <a:spcPct val="0"/>
              </a:spcBef>
            </a:pPr>
            <a:r>
              <a:rPr lang="en-US" sz="2923">
                <a:solidFill>
                  <a:srgbClr val="000000"/>
                </a:solidFill>
                <a:latin typeface="Open Sans"/>
              </a:rPr>
              <a:t>Similar to folders, they help you organise and classify your emails. They can be customised to suit your needs, and displayed or hidden.</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6391342"/>
            <a:ext cx="11067985" cy="2573996"/>
          </a:xfrm>
          <a:custGeom>
            <a:avLst/>
            <a:gdLst/>
            <a:ahLst/>
            <a:cxnLst/>
            <a:rect r="r" b="b" t="t" l="l"/>
            <a:pathLst>
              <a:path h="2573996" w="11067985">
                <a:moveTo>
                  <a:pt x="0" y="0"/>
                </a:moveTo>
                <a:lnTo>
                  <a:pt x="11067984" y="0"/>
                </a:lnTo>
                <a:lnTo>
                  <a:pt x="11067984" y="2573996"/>
                </a:lnTo>
                <a:lnTo>
                  <a:pt x="0" y="2573996"/>
                </a:lnTo>
                <a:lnTo>
                  <a:pt x="0" y="0"/>
                </a:lnTo>
                <a:close/>
              </a:path>
            </a:pathLst>
          </a:custGeom>
          <a:blipFill>
            <a:blip r:embed="rId5"/>
            <a:stretch>
              <a:fillRect l="0" t="0" r="0" b="-62112"/>
            </a:stretch>
          </a:blipFill>
          <a:ln w="38100" cap="sq">
            <a:solidFill>
              <a:srgbClr val="000000"/>
            </a:solidFill>
            <a:prstDash val="solid"/>
            <a:miter/>
          </a:ln>
        </p:spPr>
      </p:sp>
      <p:sp>
        <p:nvSpPr>
          <p:cNvPr name="Freeform 6" id="6"/>
          <p:cNvSpPr/>
          <p:nvPr/>
        </p:nvSpPr>
        <p:spPr>
          <a:xfrm flipH="false" flipV="false" rot="0">
            <a:off x="6572815" y="3063699"/>
            <a:ext cx="10097583" cy="3022843"/>
          </a:xfrm>
          <a:custGeom>
            <a:avLst/>
            <a:gdLst/>
            <a:ahLst/>
            <a:cxnLst/>
            <a:rect r="r" b="b" t="t" l="l"/>
            <a:pathLst>
              <a:path h="3022843" w="10097583">
                <a:moveTo>
                  <a:pt x="0" y="0"/>
                </a:moveTo>
                <a:lnTo>
                  <a:pt x="10097583" y="0"/>
                </a:lnTo>
                <a:lnTo>
                  <a:pt x="10097583" y="3022843"/>
                </a:lnTo>
                <a:lnTo>
                  <a:pt x="0" y="3022843"/>
                </a:lnTo>
                <a:lnTo>
                  <a:pt x="0" y="0"/>
                </a:lnTo>
                <a:close/>
              </a:path>
            </a:pathLst>
          </a:custGeom>
          <a:blipFill>
            <a:blip r:embed="rId6"/>
            <a:stretch>
              <a:fillRect l="0" t="0" r="0" b="0"/>
            </a:stretch>
          </a:blipFill>
          <a:ln w="38100" cap="sq">
            <a:solidFill>
              <a:srgbClr val="000000"/>
            </a:solidFill>
            <a:prstDash val="solid"/>
            <a:miter/>
          </a:ln>
        </p:spPr>
      </p:sp>
      <p:sp>
        <p:nvSpPr>
          <p:cNvPr name="TextBox 7" id="7"/>
          <p:cNvSpPr txBox="true"/>
          <p:nvPr/>
        </p:nvSpPr>
        <p:spPr>
          <a:xfrm rot="0">
            <a:off x="11953607" y="6339870"/>
            <a:ext cx="5808839" cy="25451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Search for email</a:t>
            </a:r>
          </a:p>
          <a:p>
            <a:pPr>
              <a:lnSpc>
                <a:spcPts val="4092"/>
              </a:lnSpc>
              <a:spcBef>
                <a:spcPct val="0"/>
              </a:spcBef>
            </a:pPr>
            <a:r>
              <a:rPr lang="en-US" sz="2923">
                <a:solidFill>
                  <a:srgbClr val="000000"/>
                </a:solidFill>
                <a:latin typeface="Open Sans"/>
              </a:rPr>
              <a:t>By clicking on "Search for email" at the top of the page, you can quickly find old emails, using filters and search criteria.</a:t>
            </a:r>
          </a:p>
        </p:txBody>
      </p:sp>
      <p:sp>
        <p:nvSpPr>
          <p:cNvPr name="TextBox 8" id="8"/>
          <p:cNvSpPr txBox="true"/>
          <p:nvPr/>
        </p:nvSpPr>
        <p:spPr>
          <a:xfrm rot="0">
            <a:off x="553622" y="1280275"/>
            <a:ext cx="537686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Gmail</a:t>
            </a:r>
          </a:p>
        </p:txBody>
      </p:sp>
      <p:sp>
        <p:nvSpPr>
          <p:cNvPr name="TextBox 9" id="9"/>
          <p:cNvSpPr txBox="true"/>
          <p:nvPr/>
        </p:nvSpPr>
        <p:spPr>
          <a:xfrm rot="0">
            <a:off x="553622" y="1903487"/>
            <a:ext cx="5797483" cy="3573823"/>
          </a:xfrm>
          <a:prstGeom prst="rect">
            <a:avLst/>
          </a:prstGeom>
        </p:spPr>
        <p:txBody>
          <a:bodyPr anchor="t" rtlCol="false" tIns="0" lIns="0" bIns="0" rIns="0">
            <a:spAutoFit/>
          </a:bodyPr>
          <a:lstStyle/>
          <a:p>
            <a:pPr>
              <a:lnSpc>
                <a:spcPts val="4092"/>
              </a:lnSpc>
            </a:pPr>
            <a:r>
              <a:rPr lang="en-US" sz="2923">
                <a:solidFill>
                  <a:srgbClr val="000000"/>
                </a:solidFill>
                <a:latin typeface="Open Sans Italics"/>
              </a:rPr>
              <a:t>Spam</a:t>
            </a:r>
          </a:p>
          <a:p>
            <a:pPr>
              <a:lnSpc>
                <a:spcPts val="4092"/>
              </a:lnSpc>
              <a:spcBef>
                <a:spcPct val="0"/>
              </a:spcBef>
            </a:pPr>
            <a:r>
              <a:rPr lang="en-US" sz="2923">
                <a:solidFill>
                  <a:srgbClr val="000000"/>
                </a:solidFill>
                <a:latin typeface="Open Sans"/>
              </a:rPr>
              <a:t>Gmail has a spam filter that reduces the amount of unwanted mail you receive, which goes into a separate folder. These emails are automatically deleted after 30 days.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DAFyXfQ4QlY</dc:identifier>
  <dcterms:modified xsi:type="dcterms:W3CDTF">2011-08-01T06:04:30Z</dcterms:modified>
  <cp:revision>1</cp:revision>
  <dc:title>Messaging services</dc:title>
</cp:coreProperties>
</file>