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7"/>
    <p:sldId id="257" r:id="rId28"/>
    <p:sldId id="258" r:id="rId29"/>
    <p:sldId id="259" r:id="rId30"/>
    <p:sldId id="260" r:id="rId31"/>
    <p:sldId id="261" r:id="rId32"/>
    <p:sldId id="262" r:id="rId33"/>
    <p:sldId id="263" r:id="rId34"/>
    <p:sldId id="264" r:id="rId35"/>
    <p:sldId id="265" r:id="rId36"/>
  </p:sldIdLst>
  <p:sldSz cx="18288000" cy="10287000"/>
  <p:notesSz cx="6858000" cy="9144000"/>
  <p:embeddedFontLst>
    <p:embeddedFont>
      <p:font typeface="Glacial Indifference" charset="1" panose="00000000000000000000"/>
      <p:regular r:id="rId6"/>
    </p:embeddedFont>
    <p:embeddedFont>
      <p:font typeface="Glacial Indifference Bold" charset="1" panose="00000800000000000000"/>
      <p:regular r:id="rId7"/>
    </p:embeddedFont>
    <p:embeddedFont>
      <p:font typeface="Glacial Indifference Italics" charset="1" panose="00000000000000000000"/>
      <p:regular r:id="rId8"/>
    </p:embeddedFont>
    <p:embeddedFont>
      <p:font typeface="Glacial Indifference Bold Italics" charset="1" panose="00000800000000000000"/>
      <p:regular r:id="rId9"/>
    </p:embeddedFont>
    <p:embeddedFont>
      <p:font typeface="Arimo" charset="1" panose="020B0604020202020204"/>
      <p:regular r:id="rId10"/>
    </p:embeddedFont>
    <p:embeddedFont>
      <p:font typeface="Arimo Bold" charset="1" panose="020B0704020202020204"/>
      <p:regular r:id="rId11"/>
    </p:embeddedFont>
    <p:embeddedFont>
      <p:font typeface="Arimo Italics" charset="1" panose="020B0604020202090204"/>
      <p:regular r:id="rId12"/>
    </p:embeddedFont>
    <p:embeddedFont>
      <p:font typeface="Arimo Bold Italics" charset="1" panose="020B0704020202090204"/>
      <p:regular r:id="rId13"/>
    </p:embeddedFont>
    <p:embeddedFont>
      <p:font typeface="Open Sans" charset="1" panose="020B0606030504020204"/>
      <p:regular r:id="rId14"/>
    </p:embeddedFont>
    <p:embeddedFont>
      <p:font typeface="Open Sans Bold" charset="1" panose="020B0806030504020204"/>
      <p:regular r:id="rId15"/>
    </p:embeddedFont>
    <p:embeddedFont>
      <p:font typeface="Open Sans Italics" charset="1" panose="020B0606030504020204"/>
      <p:regular r:id="rId16"/>
    </p:embeddedFont>
    <p:embeddedFont>
      <p:font typeface="Open Sans Bold Italics" charset="1" panose="020B0806030504020204"/>
      <p:regular r:id="rId17"/>
    </p:embeddedFont>
    <p:embeddedFont>
      <p:font typeface="Open Sans Light" charset="1" panose="020B0306030504020204"/>
      <p:regular r:id="rId18"/>
    </p:embeddedFont>
    <p:embeddedFont>
      <p:font typeface="Open Sans Light Italics" charset="1" panose="020B0306030504020204"/>
      <p:regular r:id="rId19"/>
    </p:embeddedFont>
    <p:embeddedFont>
      <p:font typeface="Open Sans Ultra-Bold" charset="1" panose="00000000000000000000"/>
      <p:regular r:id="rId20"/>
    </p:embeddedFont>
    <p:embeddedFont>
      <p:font typeface="Open Sans Ultra-Bold Italics" charset="1" panose="00000000000000000000"/>
      <p:regular r:id="rId21"/>
    </p:embeddedFont>
    <p:embeddedFont>
      <p:font typeface="Adam Script" charset="1" panose="00000500000000000000"/>
      <p:regular r:id="rId22"/>
    </p:embeddedFont>
    <p:embeddedFont>
      <p:font typeface="Adam Script Bold" charset="1" panose="00000800000000000000"/>
      <p:regular r:id="rId23"/>
    </p:embeddedFont>
    <p:embeddedFont>
      <p:font typeface="Adam Script Thin" charset="1" panose="00000200000000000000"/>
      <p:regular r:id="rId24"/>
    </p:embeddedFont>
    <p:embeddedFont>
      <p:font typeface="Adam Script Light" charset="1" panose="00000400000000000000"/>
      <p:regular r:id="rId25"/>
    </p:embeddedFont>
    <p:embeddedFont>
      <p:font typeface="Adam Script Heavy" charset="1" panose="00000A00000000000000"/>
      <p:regular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fonts/font22.fntdata" Type="http://schemas.openxmlformats.org/officeDocument/2006/relationships/font"/><Relationship Id="rId23" Target="fonts/font23.fntdata" Type="http://schemas.openxmlformats.org/officeDocument/2006/relationships/font"/><Relationship Id="rId24" Target="fonts/font24.fntdata" Type="http://schemas.openxmlformats.org/officeDocument/2006/relationships/font"/><Relationship Id="rId25" Target="fonts/font25.fntdata" Type="http://schemas.openxmlformats.org/officeDocument/2006/relationships/font"/><Relationship Id="rId26" Target="fonts/font26.fntdata" Type="http://schemas.openxmlformats.org/officeDocument/2006/relationships/font"/><Relationship Id="rId27" Target="slides/slide1.xml" Type="http://schemas.openxmlformats.org/officeDocument/2006/relationships/slide"/><Relationship Id="rId28" Target="slides/slide2.xml" Type="http://schemas.openxmlformats.org/officeDocument/2006/relationships/slide"/><Relationship Id="rId29" Target="slides/slide3.xml" Type="http://schemas.openxmlformats.org/officeDocument/2006/relationships/slide"/><Relationship Id="rId3" Target="viewProps.xml" Type="http://schemas.openxmlformats.org/officeDocument/2006/relationships/viewProps"/><Relationship Id="rId30" Target="slides/slide4.xml" Type="http://schemas.openxmlformats.org/officeDocument/2006/relationships/slide"/><Relationship Id="rId31" Target="slides/slide5.xml" Type="http://schemas.openxmlformats.org/officeDocument/2006/relationships/slide"/><Relationship Id="rId32" Target="slides/slide6.xml" Type="http://schemas.openxmlformats.org/officeDocument/2006/relationships/slide"/><Relationship Id="rId33" Target="slides/slide7.xml" Type="http://schemas.openxmlformats.org/officeDocument/2006/relationships/slide"/><Relationship Id="rId34" Target="slides/slide8.xml" Type="http://schemas.openxmlformats.org/officeDocument/2006/relationships/slide"/><Relationship Id="rId35" Target="slides/slide9.xml" Type="http://schemas.openxmlformats.org/officeDocument/2006/relationships/slide"/><Relationship Id="rId36" Target="slides/slide10.xml" Type="http://schemas.openxmlformats.org/officeDocument/2006/relationships/slide"/><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s>
</file>

<file path=ppt/slides/_rels/slide1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5.jpe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6.png" Type="http://schemas.openxmlformats.org/officeDocument/2006/relationships/image"/><Relationship Id="rId6" Target="../media/image7.png" Type="http://schemas.openxmlformats.org/officeDocument/2006/relationships/image"/><Relationship Id="rId7" Target="../media/image8.png" Type="http://schemas.openxmlformats.org/officeDocument/2006/relationships/image"/><Relationship Id="rId8" Target="../media/image9.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png" Type="http://schemas.openxmlformats.org/officeDocument/2006/relationships/image"/><Relationship Id="rId4" Target="../media/image4.png" Type="http://schemas.openxmlformats.org/officeDocument/2006/relationships/image"/><Relationship Id="rId5" Target="../media/image5.pn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1.pn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2.pn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3.png" Type="http://schemas.openxmlformats.org/officeDocument/2006/relationships/image"/><Relationship Id="rId6" Target="../media/image14.sv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s>
</file>

<file path=ppt/slides/_rels/slide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0" y="4489596"/>
            <a:ext cx="4059584" cy="5797404"/>
          </a:xfrm>
          <a:custGeom>
            <a:avLst/>
            <a:gdLst/>
            <a:ahLst/>
            <a:cxnLst/>
            <a:rect r="r" b="b" t="t" l="l"/>
            <a:pathLst>
              <a:path h="5797404" w="4059584">
                <a:moveTo>
                  <a:pt x="0" y="0"/>
                </a:moveTo>
                <a:lnTo>
                  <a:pt x="4059584" y="0"/>
                </a:lnTo>
                <a:lnTo>
                  <a:pt x="4059584" y="5797404"/>
                </a:lnTo>
                <a:lnTo>
                  <a:pt x="0" y="5797404"/>
                </a:lnTo>
                <a:lnTo>
                  <a:pt x="0" y="0"/>
                </a:lnTo>
                <a:close/>
              </a:path>
            </a:pathLst>
          </a:custGeom>
          <a:blipFill>
            <a:blip r:embed="rId3"/>
            <a:stretch>
              <a:fillRect l="0" t="0" r="0" b="0"/>
            </a:stretch>
          </a:blipFill>
        </p:spPr>
      </p:sp>
      <p:sp>
        <p:nvSpPr>
          <p:cNvPr name="Freeform 4" id="4"/>
          <p:cNvSpPr/>
          <p:nvPr/>
        </p:nvSpPr>
        <p:spPr>
          <a:xfrm flipH="false" flipV="false" rot="0">
            <a:off x="10560599" y="9453894"/>
            <a:ext cx="7175130" cy="659999"/>
          </a:xfrm>
          <a:custGeom>
            <a:avLst/>
            <a:gdLst/>
            <a:ahLst/>
            <a:cxnLst/>
            <a:rect r="r" b="b" t="t" l="l"/>
            <a:pathLst>
              <a:path h="659999" w="7175130">
                <a:moveTo>
                  <a:pt x="0" y="0"/>
                </a:moveTo>
                <a:lnTo>
                  <a:pt x="7175130" y="0"/>
                </a:lnTo>
                <a:lnTo>
                  <a:pt x="7175130" y="659999"/>
                </a:lnTo>
                <a:lnTo>
                  <a:pt x="0" y="659999"/>
                </a:lnTo>
                <a:lnTo>
                  <a:pt x="0" y="0"/>
                </a:lnTo>
                <a:close/>
              </a:path>
            </a:pathLst>
          </a:custGeom>
          <a:blipFill>
            <a:blip r:embed="rId4"/>
            <a:stretch>
              <a:fillRect l="0" t="0" r="0" b="0"/>
            </a:stretch>
          </a:blipFill>
        </p:spPr>
      </p:sp>
      <p:sp>
        <p:nvSpPr>
          <p:cNvPr name="Freeform 5" id="5"/>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5"/>
            <a:stretch>
              <a:fillRect l="0" t="0" r="0" b="0"/>
            </a:stretch>
          </a:blipFill>
        </p:spPr>
      </p:sp>
      <p:sp>
        <p:nvSpPr>
          <p:cNvPr name="Freeform 6" id="6"/>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6"/>
            <a:stretch>
              <a:fillRect l="0" t="0" r="0" b="0"/>
            </a:stretch>
          </a:blipFill>
        </p:spPr>
      </p:sp>
      <p:sp>
        <p:nvSpPr>
          <p:cNvPr name="TextBox 7" id="7"/>
          <p:cNvSpPr txBox="true"/>
          <p:nvPr/>
        </p:nvSpPr>
        <p:spPr>
          <a:xfrm rot="0">
            <a:off x="10142790" y="8648944"/>
            <a:ext cx="8010747" cy="553211"/>
          </a:xfrm>
          <a:prstGeom prst="rect">
            <a:avLst/>
          </a:prstGeom>
        </p:spPr>
        <p:txBody>
          <a:bodyPr anchor="t" rtlCol="false" tIns="0" lIns="0" bIns="0" rIns="0">
            <a:spAutoFit/>
          </a:bodyPr>
          <a:lstStyle/>
          <a:p>
            <a:pPr algn="ctr">
              <a:lnSpc>
                <a:spcPts val="1521"/>
              </a:lnSpc>
            </a:pPr>
            <a:r>
              <a:rPr lang="en-US" sz="1087">
                <a:solidFill>
                  <a:srgbClr val="000000"/>
                </a:solidFill>
                <a:latin typeface="Glacial Indifferenc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Project number KA220-YOU-000087118</a:t>
            </a:r>
          </a:p>
        </p:txBody>
      </p:sp>
      <p:sp>
        <p:nvSpPr>
          <p:cNvPr name="TextBox 8" id="8"/>
          <p:cNvSpPr txBox="true"/>
          <p:nvPr/>
        </p:nvSpPr>
        <p:spPr>
          <a:xfrm rot="0">
            <a:off x="2665326" y="4297341"/>
            <a:ext cx="12957347" cy="1635169"/>
          </a:xfrm>
          <a:prstGeom prst="rect">
            <a:avLst/>
          </a:prstGeom>
        </p:spPr>
        <p:txBody>
          <a:bodyPr anchor="t" rtlCol="false" tIns="0" lIns="0" bIns="0" rIns="0">
            <a:spAutoFit/>
          </a:bodyPr>
          <a:lstStyle/>
          <a:p>
            <a:pPr algn="ctr">
              <a:lnSpc>
                <a:spcPts val="4372"/>
              </a:lnSpc>
            </a:pPr>
          </a:p>
          <a:p>
            <a:pPr algn="ctr">
              <a:lnSpc>
                <a:spcPts val="4372"/>
              </a:lnSpc>
              <a:spcBef>
                <a:spcPct val="0"/>
              </a:spcBef>
            </a:pPr>
            <a:r>
              <a:rPr lang="en-US" sz="3123">
                <a:solidFill>
                  <a:srgbClr val="000000"/>
                </a:solidFill>
                <a:latin typeface="Open Sans"/>
              </a:rPr>
              <a:t>Use word processing software effectively to create professional, academic or personal documents</a:t>
            </a:r>
          </a:p>
        </p:txBody>
      </p:sp>
      <p:sp>
        <p:nvSpPr>
          <p:cNvPr name="TextBox 9" id="9"/>
          <p:cNvSpPr txBox="true"/>
          <p:nvPr/>
        </p:nvSpPr>
        <p:spPr>
          <a:xfrm rot="0">
            <a:off x="2665326" y="3292652"/>
            <a:ext cx="12957347" cy="1409744"/>
          </a:xfrm>
          <a:prstGeom prst="rect">
            <a:avLst/>
          </a:prstGeom>
        </p:spPr>
        <p:txBody>
          <a:bodyPr anchor="t" rtlCol="false" tIns="0" lIns="0" bIns="0" rIns="0">
            <a:spAutoFit/>
          </a:bodyPr>
          <a:lstStyle/>
          <a:p>
            <a:pPr algn="ctr">
              <a:lnSpc>
                <a:spcPts val="5772"/>
              </a:lnSpc>
            </a:pPr>
            <a:r>
              <a:rPr lang="en-US" sz="4123">
                <a:solidFill>
                  <a:srgbClr val="000000"/>
                </a:solidFill>
                <a:latin typeface="Open Sans Bold"/>
              </a:rPr>
              <a:t>Module 3</a:t>
            </a:r>
          </a:p>
          <a:p>
            <a:pPr algn="ctr">
              <a:lnSpc>
                <a:spcPts val="5772"/>
              </a:lnSpc>
              <a:spcBef>
                <a:spcPct val="0"/>
              </a:spcBef>
            </a:pPr>
            <a:r>
              <a:rPr lang="en-US" sz="4123">
                <a:solidFill>
                  <a:srgbClr val="000000"/>
                </a:solidFill>
                <a:latin typeface="Open Sans Bold"/>
              </a:rPr>
              <a:t>Word processing software</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grpSp>
        <p:nvGrpSpPr>
          <p:cNvPr name="Group 5" id="5"/>
          <p:cNvGrpSpPr/>
          <p:nvPr/>
        </p:nvGrpSpPr>
        <p:grpSpPr>
          <a:xfrm rot="0">
            <a:off x="533000" y="4667483"/>
            <a:ext cx="12232390" cy="5166521"/>
            <a:chOff x="0" y="0"/>
            <a:chExt cx="3221699" cy="1360730"/>
          </a:xfrm>
        </p:grpSpPr>
        <p:sp>
          <p:nvSpPr>
            <p:cNvPr name="Freeform 6" id="6"/>
            <p:cNvSpPr/>
            <p:nvPr/>
          </p:nvSpPr>
          <p:spPr>
            <a:xfrm flipH="false" flipV="false" rot="0">
              <a:off x="0" y="0"/>
              <a:ext cx="3221699" cy="1360730"/>
            </a:xfrm>
            <a:custGeom>
              <a:avLst/>
              <a:gdLst/>
              <a:ahLst/>
              <a:cxnLst/>
              <a:rect r="r" b="b" t="t" l="l"/>
              <a:pathLst>
                <a:path h="1360730" w="3221699">
                  <a:moveTo>
                    <a:pt x="0" y="0"/>
                  </a:moveTo>
                  <a:lnTo>
                    <a:pt x="3221699" y="0"/>
                  </a:lnTo>
                  <a:lnTo>
                    <a:pt x="3221699" y="1360730"/>
                  </a:lnTo>
                  <a:lnTo>
                    <a:pt x="0" y="1360730"/>
                  </a:lnTo>
                  <a:close/>
                </a:path>
              </a:pathLst>
            </a:custGeom>
            <a:solidFill>
              <a:srgbClr val="000000">
                <a:alpha val="0"/>
              </a:srgbClr>
            </a:solidFill>
            <a:ln w="38100" cap="sq">
              <a:solidFill>
                <a:srgbClr val="0C9EE0"/>
              </a:solidFill>
              <a:prstDash val="solid"/>
              <a:miter/>
            </a:ln>
          </p:spPr>
        </p:sp>
        <p:sp>
          <p:nvSpPr>
            <p:cNvPr name="TextBox 7" id="7"/>
            <p:cNvSpPr txBox="true"/>
            <p:nvPr/>
          </p:nvSpPr>
          <p:spPr>
            <a:xfrm>
              <a:off x="0" y="-57150"/>
              <a:ext cx="3221699" cy="1417880"/>
            </a:xfrm>
            <a:prstGeom prst="rect">
              <a:avLst/>
            </a:prstGeom>
          </p:spPr>
          <p:txBody>
            <a:bodyPr anchor="ctr" rtlCol="false" tIns="50800" lIns="50800" bIns="50800" rIns="50800"/>
            <a:lstStyle/>
            <a:p>
              <a:pPr algn="ctr">
                <a:lnSpc>
                  <a:spcPts val="3532"/>
                </a:lnSpc>
              </a:pPr>
            </a:p>
          </p:txBody>
        </p:sp>
      </p:grpSp>
      <p:sp>
        <p:nvSpPr>
          <p:cNvPr name="Freeform 8" id="8"/>
          <p:cNvSpPr/>
          <p:nvPr/>
        </p:nvSpPr>
        <p:spPr>
          <a:xfrm flipH="false" flipV="false" rot="0">
            <a:off x="5709646" y="5321783"/>
            <a:ext cx="1879099" cy="1251949"/>
          </a:xfrm>
          <a:custGeom>
            <a:avLst/>
            <a:gdLst/>
            <a:ahLst/>
            <a:cxnLst/>
            <a:rect r="r" b="b" t="t" l="l"/>
            <a:pathLst>
              <a:path h="1251949" w="1879099">
                <a:moveTo>
                  <a:pt x="0" y="0"/>
                </a:moveTo>
                <a:lnTo>
                  <a:pt x="1879098" y="0"/>
                </a:lnTo>
                <a:lnTo>
                  <a:pt x="1879098" y="1251949"/>
                </a:lnTo>
                <a:lnTo>
                  <a:pt x="0" y="1251949"/>
                </a:lnTo>
                <a:lnTo>
                  <a:pt x="0" y="0"/>
                </a:lnTo>
                <a:close/>
              </a:path>
            </a:pathLst>
          </a:custGeom>
          <a:blipFill>
            <a:blip r:embed="rId5"/>
            <a:stretch>
              <a:fillRect l="0" t="0" r="0" b="0"/>
            </a:stretch>
          </a:blipFill>
        </p:spPr>
      </p:sp>
      <p:sp>
        <p:nvSpPr>
          <p:cNvPr name="TextBox 9" id="9"/>
          <p:cNvSpPr txBox="true"/>
          <p:nvPr/>
        </p:nvSpPr>
        <p:spPr>
          <a:xfrm rot="0">
            <a:off x="553622" y="1270067"/>
            <a:ext cx="11630423"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Microsoft Word</a:t>
            </a:r>
          </a:p>
          <a:p>
            <a:pPr>
              <a:lnSpc>
                <a:spcPts val="4372"/>
              </a:lnSpc>
              <a:spcBef>
                <a:spcPct val="0"/>
              </a:spcBef>
            </a:pPr>
            <a:r>
              <a:rPr lang="en-US" sz="3123">
                <a:solidFill>
                  <a:srgbClr val="000000"/>
                </a:solidFill>
                <a:latin typeface="Open Sans Italics"/>
              </a:rPr>
              <a:t>Practical example</a:t>
            </a:r>
          </a:p>
        </p:txBody>
      </p:sp>
      <p:sp>
        <p:nvSpPr>
          <p:cNvPr name="TextBox 10" id="10"/>
          <p:cNvSpPr txBox="true"/>
          <p:nvPr/>
        </p:nvSpPr>
        <p:spPr>
          <a:xfrm rot="0">
            <a:off x="523475" y="2403431"/>
            <a:ext cx="16705678" cy="2740069"/>
          </a:xfrm>
          <a:prstGeom prst="rect">
            <a:avLst/>
          </a:prstGeom>
        </p:spPr>
        <p:txBody>
          <a:bodyPr anchor="t" rtlCol="false" tIns="0" lIns="0" bIns="0" rIns="0">
            <a:spAutoFit/>
          </a:bodyPr>
          <a:lstStyle/>
          <a:p>
            <a:pPr algn="just">
              <a:lnSpc>
                <a:spcPts val="4372"/>
              </a:lnSpc>
            </a:pPr>
            <a:r>
              <a:rPr lang="en-US" sz="3123" u="sng">
                <a:solidFill>
                  <a:srgbClr val="000000"/>
                </a:solidFill>
                <a:latin typeface="Open Sans"/>
              </a:rPr>
              <a:t>Task 3: Finalising the layout of the birthday letter</a:t>
            </a:r>
          </a:p>
          <a:p>
            <a:pPr algn="just">
              <a:lnSpc>
                <a:spcPts val="4372"/>
              </a:lnSpc>
            </a:pPr>
            <a:r>
              <a:rPr lang="en-US" sz="3123">
                <a:solidFill>
                  <a:srgbClr val="000000"/>
                </a:solidFill>
                <a:latin typeface="Open Sans"/>
              </a:rPr>
              <a:t>1.Complete the layout of the document according to the instructions below.</a:t>
            </a:r>
          </a:p>
          <a:p>
            <a:pPr algn="just">
              <a:lnSpc>
                <a:spcPts val="4372"/>
              </a:lnSpc>
            </a:pPr>
            <a:r>
              <a:rPr lang="en-US" sz="3123">
                <a:solidFill>
                  <a:srgbClr val="000000"/>
                </a:solidFill>
                <a:latin typeface="Open Sans"/>
              </a:rPr>
              <a:t>2.Save the document in .pdf format on your desktop and rename it "Sara Institut letter".</a:t>
            </a:r>
          </a:p>
          <a:p>
            <a:pPr algn="just">
              <a:lnSpc>
                <a:spcPts val="4372"/>
              </a:lnSpc>
            </a:pPr>
          </a:p>
          <a:p>
            <a:pPr algn="just">
              <a:lnSpc>
                <a:spcPts val="4372"/>
              </a:lnSpc>
              <a:spcBef>
                <a:spcPct val="0"/>
              </a:spcBef>
            </a:pPr>
          </a:p>
        </p:txBody>
      </p:sp>
      <p:sp>
        <p:nvSpPr>
          <p:cNvPr name="TextBox 11" id="11"/>
          <p:cNvSpPr txBox="true"/>
          <p:nvPr/>
        </p:nvSpPr>
        <p:spPr>
          <a:xfrm rot="0">
            <a:off x="13275717" y="5698816"/>
            <a:ext cx="5012283" cy="888408"/>
          </a:xfrm>
          <a:prstGeom prst="rect">
            <a:avLst/>
          </a:prstGeom>
        </p:spPr>
        <p:txBody>
          <a:bodyPr anchor="t" rtlCol="false" tIns="0" lIns="0" bIns="0" rIns="0">
            <a:spAutoFit/>
          </a:bodyPr>
          <a:lstStyle/>
          <a:p>
            <a:pPr>
              <a:lnSpc>
                <a:spcPts val="3532"/>
              </a:lnSpc>
              <a:spcBef>
                <a:spcPct val="0"/>
              </a:spcBef>
            </a:pPr>
            <a:r>
              <a:rPr lang="en-US" sz="2523">
                <a:solidFill>
                  <a:srgbClr val="0C9EE0"/>
                </a:solidFill>
                <a:latin typeface="Open Sans"/>
              </a:rPr>
              <a:t>Add an image </a:t>
            </a:r>
            <a:r>
              <a:rPr lang="en-US" sz="2523">
                <a:solidFill>
                  <a:srgbClr val="0C9EE0"/>
                </a:solidFill>
                <a:latin typeface="Open Sans"/>
              </a:rPr>
              <a:t>searching on the internet "birthday”</a:t>
            </a:r>
          </a:p>
        </p:txBody>
      </p:sp>
      <p:sp>
        <p:nvSpPr>
          <p:cNvPr name="TextBox 12" id="12"/>
          <p:cNvSpPr txBox="true"/>
          <p:nvPr/>
        </p:nvSpPr>
        <p:spPr>
          <a:xfrm rot="0">
            <a:off x="13275717" y="8369892"/>
            <a:ext cx="2967236" cy="888408"/>
          </a:xfrm>
          <a:prstGeom prst="rect">
            <a:avLst/>
          </a:prstGeom>
        </p:spPr>
        <p:txBody>
          <a:bodyPr anchor="t" rtlCol="false" tIns="0" lIns="0" bIns="0" rIns="0">
            <a:spAutoFit/>
          </a:bodyPr>
          <a:lstStyle/>
          <a:p>
            <a:pPr>
              <a:lnSpc>
                <a:spcPts val="3532"/>
              </a:lnSpc>
            </a:pPr>
            <a:r>
              <a:rPr lang="en-US" sz="2523">
                <a:solidFill>
                  <a:srgbClr val="0C9EE0"/>
                </a:solidFill>
                <a:latin typeface="Open Sans"/>
              </a:rPr>
              <a:t>Change line spacing</a:t>
            </a:r>
          </a:p>
          <a:p>
            <a:pPr>
              <a:lnSpc>
                <a:spcPts val="3532"/>
              </a:lnSpc>
              <a:spcBef>
                <a:spcPct val="0"/>
              </a:spcBef>
            </a:pPr>
            <a:r>
              <a:rPr lang="en-US" sz="2523">
                <a:solidFill>
                  <a:srgbClr val="0C9EE0"/>
                </a:solidFill>
                <a:latin typeface="Open Sans"/>
              </a:rPr>
              <a:t>(1,0)</a:t>
            </a:r>
          </a:p>
        </p:txBody>
      </p:sp>
      <p:sp>
        <p:nvSpPr>
          <p:cNvPr name="TextBox 13" id="13"/>
          <p:cNvSpPr txBox="true"/>
          <p:nvPr/>
        </p:nvSpPr>
        <p:spPr>
          <a:xfrm rot="0">
            <a:off x="834168" y="4818549"/>
            <a:ext cx="11559445" cy="5390106"/>
          </a:xfrm>
          <a:prstGeom prst="rect">
            <a:avLst/>
          </a:prstGeom>
        </p:spPr>
        <p:txBody>
          <a:bodyPr anchor="t" rtlCol="false" tIns="0" lIns="0" bIns="0" rIns="0">
            <a:spAutoFit/>
          </a:bodyPr>
          <a:lstStyle/>
          <a:p>
            <a:pPr algn="ctr">
              <a:lnSpc>
                <a:spcPts val="3032"/>
              </a:lnSpc>
            </a:pPr>
            <a:r>
              <a:rPr lang="en-US" sz="2166">
                <a:solidFill>
                  <a:srgbClr val="000000"/>
                </a:solidFill>
                <a:latin typeface="Open Sans"/>
              </a:rPr>
              <a:t>Birthday mail</a:t>
            </a:r>
          </a:p>
          <a:p>
            <a:pPr algn="ctr">
              <a:lnSpc>
                <a:spcPts val="2332"/>
              </a:lnSpc>
            </a:pPr>
          </a:p>
          <a:p>
            <a:pPr algn="r">
              <a:lnSpc>
                <a:spcPts val="2332"/>
              </a:lnSpc>
            </a:pPr>
            <a:r>
              <a:rPr lang="en-US" sz="1666">
                <a:solidFill>
                  <a:srgbClr val="000000"/>
                </a:solidFill>
                <a:latin typeface="Open Sans"/>
              </a:rPr>
              <a:t>Subject: Your birthday</a:t>
            </a:r>
          </a:p>
          <a:p>
            <a:pPr algn="ctr">
              <a:lnSpc>
                <a:spcPts val="2332"/>
              </a:lnSpc>
            </a:pPr>
          </a:p>
          <a:p>
            <a:pPr>
              <a:lnSpc>
                <a:spcPts val="2332"/>
              </a:lnSpc>
            </a:pPr>
            <a:r>
              <a:rPr lang="en-US" sz="1666">
                <a:solidFill>
                  <a:srgbClr val="000000"/>
                </a:solidFill>
                <a:latin typeface="Open Sans"/>
              </a:rPr>
              <a:t>Dear customer, </a:t>
            </a:r>
          </a:p>
          <a:p>
            <a:pPr>
              <a:lnSpc>
                <a:spcPts val="2332"/>
              </a:lnSpc>
            </a:pPr>
          </a:p>
          <a:p>
            <a:pPr algn="ctr">
              <a:lnSpc>
                <a:spcPts val="2332"/>
              </a:lnSpc>
            </a:pPr>
            <a:r>
              <a:rPr lang="en-US" sz="1666" u="sng">
                <a:solidFill>
                  <a:srgbClr val="000000"/>
                </a:solidFill>
                <a:latin typeface="Adam Script"/>
              </a:rPr>
              <a:t>SARA BEAUTY SALON</a:t>
            </a:r>
            <a:r>
              <a:rPr lang="en-US" sz="1666">
                <a:solidFill>
                  <a:srgbClr val="000000"/>
                </a:solidFill>
                <a:latin typeface="Adam Script"/>
              </a:rPr>
              <a:t> is thinking of you! </a:t>
            </a:r>
          </a:p>
          <a:p>
            <a:pPr algn="ctr">
              <a:lnSpc>
                <a:spcPts val="2332"/>
              </a:lnSpc>
            </a:pPr>
          </a:p>
          <a:p>
            <a:pPr algn="ctr">
              <a:lnSpc>
                <a:spcPts val="2332"/>
              </a:lnSpc>
            </a:pPr>
            <a:r>
              <a:rPr lang="en-US" sz="1666">
                <a:solidFill>
                  <a:srgbClr val="000000"/>
                </a:solidFill>
                <a:latin typeface="Open Sans"/>
              </a:rPr>
              <a:t>During the month of</a:t>
            </a:r>
            <a:r>
              <a:rPr lang="en-US" sz="1666">
                <a:solidFill>
                  <a:srgbClr val="000000"/>
                </a:solidFill>
                <a:latin typeface="Open Sans Bold"/>
              </a:rPr>
              <a:t> your birthday</a:t>
            </a:r>
            <a:r>
              <a:rPr lang="en-US" sz="1666">
                <a:solidFill>
                  <a:srgbClr val="000000"/>
                </a:solidFill>
                <a:latin typeface="Open Sans"/>
              </a:rPr>
              <a:t>, you can benefit from a </a:t>
            </a:r>
            <a:r>
              <a:rPr lang="en-US" sz="1666">
                <a:solidFill>
                  <a:srgbClr val="000000"/>
                </a:solidFill>
                <a:latin typeface="Open Sans Bold"/>
              </a:rPr>
              <a:t>20% discount</a:t>
            </a:r>
            <a:r>
              <a:rPr lang="en-US" sz="1666">
                <a:solidFill>
                  <a:srgbClr val="000000"/>
                </a:solidFill>
                <a:latin typeface="Open Sans"/>
              </a:rPr>
              <a:t> on the service of your choice.</a:t>
            </a:r>
          </a:p>
          <a:p>
            <a:pPr algn="ctr">
              <a:lnSpc>
                <a:spcPts val="2332"/>
              </a:lnSpc>
            </a:pPr>
          </a:p>
          <a:p>
            <a:pPr algn="ctr">
              <a:lnSpc>
                <a:spcPts val="2332"/>
              </a:lnSpc>
            </a:pPr>
            <a:r>
              <a:rPr lang="en-US" sz="1666">
                <a:solidFill>
                  <a:srgbClr val="000000"/>
                </a:solidFill>
                <a:latin typeface="Open Sans"/>
              </a:rPr>
              <a:t>What's more, you'll be able to pick up</a:t>
            </a:r>
            <a:r>
              <a:rPr lang="en-US" sz="1666">
                <a:solidFill>
                  <a:srgbClr val="000000"/>
                </a:solidFill>
                <a:latin typeface="Open Sans Bold"/>
              </a:rPr>
              <a:t> a lovely pocket mirror </a:t>
            </a:r>
            <a:r>
              <a:rPr lang="en-US" sz="1666">
                <a:solidFill>
                  <a:srgbClr val="000000"/>
                </a:solidFill>
                <a:latin typeface="Open Sans"/>
              </a:rPr>
              <a:t>for women / </a:t>
            </a:r>
            <a:r>
              <a:rPr lang="en-US" sz="1666">
                <a:solidFill>
                  <a:srgbClr val="000000"/>
                </a:solidFill>
                <a:latin typeface="Open Sans Bold"/>
              </a:rPr>
              <a:t>an elegant key ring</a:t>
            </a:r>
            <a:r>
              <a:rPr lang="en-US" sz="1666">
                <a:solidFill>
                  <a:srgbClr val="000000"/>
                </a:solidFill>
                <a:latin typeface="Open Sans"/>
              </a:rPr>
              <a:t> for men,</a:t>
            </a:r>
            <a:r>
              <a:rPr lang="en-US" sz="1666">
                <a:solidFill>
                  <a:srgbClr val="000000"/>
                </a:solidFill>
                <a:latin typeface="Open Sans Italics"/>
              </a:rPr>
              <a:t> with no obligation to buy</a:t>
            </a:r>
            <a:r>
              <a:rPr lang="en-US" sz="1666">
                <a:solidFill>
                  <a:srgbClr val="000000"/>
                </a:solidFill>
                <a:latin typeface="Open Sans"/>
              </a:rPr>
              <a:t>, on presentation of this letter.</a:t>
            </a:r>
          </a:p>
          <a:p>
            <a:pPr algn="ctr">
              <a:lnSpc>
                <a:spcPts val="2332"/>
              </a:lnSpc>
            </a:pPr>
          </a:p>
          <a:p>
            <a:pPr algn="ctr">
              <a:lnSpc>
                <a:spcPts val="2332"/>
              </a:lnSpc>
            </a:pPr>
            <a:r>
              <a:rPr lang="en-US" sz="1666">
                <a:solidFill>
                  <a:srgbClr val="000000"/>
                </a:solidFill>
                <a:latin typeface="Open Sans"/>
              </a:rPr>
              <a:t>We look forward to welcoming you and taking care of you.</a:t>
            </a:r>
          </a:p>
          <a:p>
            <a:pPr algn="ctr">
              <a:lnSpc>
                <a:spcPts val="2332"/>
              </a:lnSpc>
            </a:pPr>
          </a:p>
          <a:p>
            <a:pPr algn="ctr">
              <a:lnSpc>
                <a:spcPts val="2332"/>
              </a:lnSpc>
            </a:pPr>
            <a:r>
              <a:rPr lang="en-US" sz="1666">
                <a:solidFill>
                  <a:srgbClr val="CE0B3D"/>
                </a:solidFill>
                <a:latin typeface="Open Sans Bold"/>
              </a:rPr>
              <a:t>We hope to see you soon!</a:t>
            </a:r>
          </a:p>
          <a:p>
            <a:pPr algn="ctr">
              <a:lnSpc>
                <a:spcPts val="2332"/>
              </a:lnSpc>
            </a:pPr>
          </a:p>
          <a:p>
            <a:pPr algn="ctr">
              <a:lnSpc>
                <a:spcPts val="2332"/>
              </a:lnSpc>
              <a:spcBef>
                <a:spcPct val="0"/>
              </a:spcBef>
            </a:pP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1881742" y="4676775"/>
            <a:ext cx="2290594" cy="2294844"/>
          </a:xfrm>
          <a:custGeom>
            <a:avLst/>
            <a:gdLst/>
            <a:ahLst/>
            <a:cxnLst/>
            <a:rect r="r" b="b" t="t" l="l"/>
            <a:pathLst>
              <a:path h="2294844" w="2290594">
                <a:moveTo>
                  <a:pt x="0" y="0"/>
                </a:moveTo>
                <a:lnTo>
                  <a:pt x="2290594" y="0"/>
                </a:lnTo>
                <a:lnTo>
                  <a:pt x="2290594" y="2294844"/>
                </a:lnTo>
                <a:lnTo>
                  <a:pt x="0" y="2294844"/>
                </a:lnTo>
                <a:lnTo>
                  <a:pt x="0" y="0"/>
                </a:lnTo>
                <a:close/>
              </a:path>
            </a:pathLst>
          </a:custGeom>
          <a:blipFill>
            <a:blip r:embed="rId5"/>
            <a:stretch>
              <a:fillRect l="0" t="0" r="0" b="0"/>
            </a:stretch>
          </a:blipFill>
        </p:spPr>
      </p:sp>
      <p:sp>
        <p:nvSpPr>
          <p:cNvPr name="Freeform 6" id="6"/>
          <p:cNvSpPr/>
          <p:nvPr/>
        </p:nvSpPr>
        <p:spPr>
          <a:xfrm flipH="false" flipV="false" rot="0">
            <a:off x="5374058" y="4957729"/>
            <a:ext cx="2794301" cy="1579197"/>
          </a:xfrm>
          <a:custGeom>
            <a:avLst/>
            <a:gdLst/>
            <a:ahLst/>
            <a:cxnLst/>
            <a:rect r="r" b="b" t="t" l="l"/>
            <a:pathLst>
              <a:path h="1579197" w="2794301">
                <a:moveTo>
                  <a:pt x="0" y="0"/>
                </a:moveTo>
                <a:lnTo>
                  <a:pt x="2794301" y="0"/>
                </a:lnTo>
                <a:lnTo>
                  <a:pt x="2794301" y="1579196"/>
                </a:lnTo>
                <a:lnTo>
                  <a:pt x="0" y="1579196"/>
                </a:lnTo>
                <a:lnTo>
                  <a:pt x="0" y="0"/>
                </a:lnTo>
                <a:close/>
              </a:path>
            </a:pathLst>
          </a:custGeom>
          <a:blipFill>
            <a:blip r:embed="rId6"/>
            <a:stretch>
              <a:fillRect l="0" t="0" r="0" b="0"/>
            </a:stretch>
          </a:blipFill>
        </p:spPr>
      </p:sp>
      <p:sp>
        <p:nvSpPr>
          <p:cNvPr name="Freeform 7" id="7"/>
          <p:cNvSpPr/>
          <p:nvPr/>
        </p:nvSpPr>
        <p:spPr>
          <a:xfrm flipH="false" flipV="false" rot="0">
            <a:off x="9944642" y="5050953"/>
            <a:ext cx="1481589" cy="1485972"/>
          </a:xfrm>
          <a:custGeom>
            <a:avLst/>
            <a:gdLst/>
            <a:ahLst/>
            <a:cxnLst/>
            <a:rect r="r" b="b" t="t" l="l"/>
            <a:pathLst>
              <a:path h="1485972" w="1481589">
                <a:moveTo>
                  <a:pt x="0" y="0"/>
                </a:moveTo>
                <a:lnTo>
                  <a:pt x="1481588" y="0"/>
                </a:lnTo>
                <a:lnTo>
                  <a:pt x="1481588" y="1485972"/>
                </a:lnTo>
                <a:lnTo>
                  <a:pt x="0" y="1485972"/>
                </a:lnTo>
                <a:lnTo>
                  <a:pt x="0" y="0"/>
                </a:lnTo>
                <a:close/>
              </a:path>
            </a:pathLst>
          </a:custGeom>
          <a:blipFill>
            <a:blip r:embed="rId7"/>
            <a:stretch>
              <a:fillRect l="0" t="0" r="0" b="0"/>
            </a:stretch>
          </a:blipFill>
        </p:spPr>
      </p:sp>
      <p:sp>
        <p:nvSpPr>
          <p:cNvPr name="Freeform 8" id="8"/>
          <p:cNvSpPr/>
          <p:nvPr/>
        </p:nvSpPr>
        <p:spPr>
          <a:xfrm flipH="false" flipV="false" rot="0">
            <a:off x="13855758" y="5049115"/>
            <a:ext cx="1487810" cy="1487810"/>
          </a:xfrm>
          <a:custGeom>
            <a:avLst/>
            <a:gdLst/>
            <a:ahLst/>
            <a:cxnLst/>
            <a:rect r="r" b="b" t="t" l="l"/>
            <a:pathLst>
              <a:path h="1487810" w="1487810">
                <a:moveTo>
                  <a:pt x="0" y="0"/>
                </a:moveTo>
                <a:lnTo>
                  <a:pt x="1487810" y="0"/>
                </a:lnTo>
                <a:lnTo>
                  <a:pt x="1487810" y="1487810"/>
                </a:lnTo>
                <a:lnTo>
                  <a:pt x="0" y="1487810"/>
                </a:lnTo>
                <a:lnTo>
                  <a:pt x="0" y="0"/>
                </a:lnTo>
                <a:close/>
              </a:path>
            </a:pathLst>
          </a:custGeom>
          <a:blipFill>
            <a:blip r:embed="rId8"/>
            <a:stretch>
              <a:fillRect l="0" t="0" r="0" b="0"/>
            </a:stretch>
          </a:blipFill>
        </p:spPr>
      </p:sp>
      <p:sp>
        <p:nvSpPr>
          <p:cNvPr name="TextBox 9" id="9"/>
          <p:cNvSpPr txBox="true"/>
          <p:nvPr/>
        </p:nvSpPr>
        <p:spPr>
          <a:xfrm rot="0">
            <a:off x="558476" y="2016166"/>
            <a:ext cx="16083273" cy="15164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a:rPr>
              <a:t>Word processing software is used to create, edit, format and print text documents. These programmes are designed to facilitate the creation of documents such as letters, reports, dissertations, articles, CVs, etc.</a:t>
            </a:r>
          </a:p>
        </p:txBody>
      </p:sp>
      <p:sp>
        <p:nvSpPr>
          <p:cNvPr name="TextBox 10" id="10"/>
          <p:cNvSpPr txBox="true"/>
          <p:nvPr/>
        </p:nvSpPr>
        <p:spPr>
          <a:xfrm rot="0">
            <a:off x="558400" y="1340636"/>
            <a:ext cx="6868517"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What is word processing software?</a:t>
            </a:r>
          </a:p>
        </p:txBody>
      </p:sp>
      <p:sp>
        <p:nvSpPr>
          <p:cNvPr name="TextBox 11" id="11"/>
          <p:cNvSpPr txBox="true"/>
          <p:nvPr/>
        </p:nvSpPr>
        <p:spPr>
          <a:xfrm rot="0">
            <a:off x="558400" y="3753662"/>
            <a:ext cx="8129885" cy="4877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Bold"/>
              </a:rPr>
              <a:t>The most popular word processing software</a:t>
            </a:r>
          </a:p>
        </p:txBody>
      </p:sp>
      <p:sp>
        <p:nvSpPr>
          <p:cNvPr name="TextBox 12" id="12"/>
          <p:cNvSpPr txBox="true"/>
          <p:nvPr/>
        </p:nvSpPr>
        <p:spPr>
          <a:xfrm rot="0">
            <a:off x="1535405" y="6498825"/>
            <a:ext cx="2983267" cy="2323465"/>
          </a:xfrm>
          <a:prstGeom prst="rect">
            <a:avLst/>
          </a:prstGeom>
        </p:spPr>
        <p:txBody>
          <a:bodyPr anchor="t" rtlCol="false" tIns="0" lIns="0" bIns="0" rIns="0">
            <a:spAutoFit/>
          </a:bodyPr>
          <a:lstStyle/>
          <a:p>
            <a:pPr algn="ctr">
              <a:lnSpc>
                <a:spcPts val="2659"/>
              </a:lnSpc>
            </a:pPr>
          </a:p>
          <a:p>
            <a:pPr algn="ctr">
              <a:lnSpc>
                <a:spcPts val="2659"/>
              </a:lnSpc>
            </a:pPr>
            <a:r>
              <a:rPr lang="en-US" sz="1899">
                <a:solidFill>
                  <a:srgbClr val="000000"/>
                </a:solidFill>
                <a:latin typeface="Open Sans Bold"/>
              </a:rPr>
              <a:t>Microsoft Word</a:t>
            </a:r>
          </a:p>
          <a:p>
            <a:pPr algn="ctr">
              <a:lnSpc>
                <a:spcPts val="2659"/>
              </a:lnSpc>
              <a:spcBef>
                <a:spcPct val="0"/>
              </a:spcBef>
            </a:pPr>
            <a:r>
              <a:rPr lang="en-US" sz="1899">
                <a:solidFill>
                  <a:srgbClr val="000000"/>
                </a:solidFill>
                <a:latin typeface="Open Sans"/>
              </a:rPr>
              <a:t>Developed by Microsoft as part of the Microsoft Office suite, it is one of the world's most popular word-processing tools.</a:t>
            </a:r>
          </a:p>
        </p:txBody>
      </p:sp>
      <p:sp>
        <p:nvSpPr>
          <p:cNvPr name="TextBox 13" id="13"/>
          <p:cNvSpPr txBox="true"/>
          <p:nvPr/>
        </p:nvSpPr>
        <p:spPr>
          <a:xfrm rot="0">
            <a:off x="5279575" y="6832200"/>
            <a:ext cx="2983267" cy="165671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Google Docs</a:t>
            </a:r>
          </a:p>
          <a:p>
            <a:pPr algn="ctr">
              <a:lnSpc>
                <a:spcPts val="2659"/>
              </a:lnSpc>
              <a:spcBef>
                <a:spcPct val="0"/>
              </a:spcBef>
            </a:pPr>
            <a:r>
              <a:rPr lang="en-US" sz="1899">
                <a:solidFill>
                  <a:srgbClr val="000000"/>
                </a:solidFill>
                <a:latin typeface="Open Sans"/>
              </a:rPr>
              <a:t>Offered by Google, it allows users to create, edit and share documents online in real time.</a:t>
            </a:r>
          </a:p>
        </p:txBody>
      </p:sp>
      <p:sp>
        <p:nvSpPr>
          <p:cNvPr name="TextBox 14" id="14"/>
          <p:cNvSpPr txBox="true"/>
          <p:nvPr/>
        </p:nvSpPr>
        <p:spPr>
          <a:xfrm rot="0">
            <a:off x="9193802" y="6801485"/>
            <a:ext cx="2983267" cy="165671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LibreOffice Writer</a:t>
            </a:r>
          </a:p>
          <a:p>
            <a:pPr algn="ctr">
              <a:lnSpc>
                <a:spcPts val="2659"/>
              </a:lnSpc>
              <a:spcBef>
                <a:spcPct val="0"/>
              </a:spcBef>
            </a:pPr>
            <a:r>
              <a:rPr lang="en-US" sz="1899">
                <a:solidFill>
                  <a:srgbClr val="000000"/>
                </a:solidFill>
                <a:latin typeface="Open Sans"/>
              </a:rPr>
              <a:t>Part of the LibreOffice office suite, it is free and available on several platforms.</a:t>
            </a:r>
          </a:p>
        </p:txBody>
      </p:sp>
      <p:sp>
        <p:nvSpPr>
          <p:cNvPr name="TextBox 15" id="15"/>
          <p:cNvSpPr txBox="true"/>
          <p:nvPr/>
        </p:nvSpPr>
        <p:spPr>
          <a:xfrm rot="0">
            <a:off x="13108029" y="6801485"/>
            <a:ext cx="2983267" cy="232346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WordPad</a:t>
            </a:r>
          </a:p>
          <a:p>
            <a:pPr algn="ctr">
              <a:lnSpc>
                <a:spcPts val="2659"/>
              </a:lnSpc>
              <a:spcBef>
                <a:spcPct val="0"/>
              </a:spcBef>
            </a:pPr>
            <a:r>
              <a:rPr lang="en-US" sz="1899">
                <a:solidFill>
                  <a:srgbClr val="000000"/>
                </a:solidFill>
                <a:latin typeface="Open Sans"/>
              </a:rPr>
              <a:t>A basic text editor built into most versions of Windows, it is simpler than Microsoft Word, but can be used to create simple text documents.</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8400" y="2185229"/>
            <a:ext cx="16083273" cy="6054769"/>
          </a:xfrm>
          <a:prstGeom prst="rect">
            <a:avLst/>
          </a:prstGeom>
        </p:spPr>
        <p:txBody>
          <a:bodyPr anchor="t" rtlCol="false" tIns="0" lIns="0" bIns="0" rIns="0">
            <a:spAutoFit/>
          </a:bodyPr>
          <a:lstStyle/>
          <a:p>
            <a:pPr marL="674317" indent="-337159" lvl="1">
              <a:lnSpc>
                <a:spcPts val="4372"/>
              </a:lnSpc>
              <a:buFont typeface="Arial"/>
              <a:buChar char="•"/>
            </a:pPr>
            <a:r>
              <a:rPr lang="en-US" sz="3123">
                <a:solidFill>
                  <a:srgbClr val="000000"/>
                </a:solidFill>
                <a:latin typeface="Open Sans"/>
              </a:rPr>
              <a:t>You can apply a variety of styles, fonts, text sizes, colours and other </a:t>
            </a:r>
            <a:r>
              <a:rPr lang="en-US" sz="3123">
                <a:solidFill>
                  <a:srgbClr val="000000"/>
                </a:solidFill>
                <a:latin typeface="Open Sans Bold"/>
              </a:rPr>
              <a:t>formatting </a:t>
            </a:r>
            <a:r>
              <a:rPr lang="en-US" sz="3123">
                <a:solidFill>
                  <a:srgbClr val="000000"/>
                </a:solidFill>
                <a:latin typeface="Open Sans"/>
              </a:rPr>
              <a:t>attributes to text to improve readability and aesthetics.</a:t>
            </a:r>
          </a:p>
          <a:p>
            <a:pPr>
              <a:lnSpc>
                <a:spcPts val="4372"/>
              </a:lnSpc>
            </a:pPr>
          </a:p>
          <a:p>
            <a:pPr marL="674317" indent="-337159" lvl="1">
              <a:lnSpc>
                <a:spcPts val="4372"/>
              </a:lnSpc>
              <a:buFont typeface="Arial"/>
              <a:buChar char="•"/>
            </a:pPr>
            <a:r>
              <a:rPr lang="en-US" sz="3123">
                <a:solidFill>
                  <a:srgbClr val="000000"/>
                </a:solidFill>
                <a:latin typeface="Open Sans"/>
              </a:rPr>
              <a:t>Word processors allow you to insert images, graphics and other objects to illustrate the content of the document.</a:t>
            </a:r>
          </a:p>
          <a:p>
            <a:pPr>
              <a:lnSpc>
                <a:spcPts val="4372"/>
              </a:lnSpc>
            </a:pPr>
          </a:p>
          <a:p>
            <a:pPr marL="674317" indent="-337159" lvl="1">
              <a:lnSpc>
                <a:spcPts val="4372"/>
              </a:lnSpc>
              <a:buFont typeface="Arial"/>
              <a:buChar char="•"/>
            </a:pPr>
            <a:r>
              <a:rPr lang="en-US" sz="3123">
                <a:solidFill>
                  <a:srgbClr val="000000"/>
                </a:solidFill>
                <a:latin typeface="Open Sans"/>
              </a:rPr>
              <a:t>Most word processors include</a:t>
            </a:r>
            <a:r>
              <a:rPr lang="en-US" sz="3123">
                <a:solidFill>
                  <a:srgbClr val="000000"/>
                </a:solidFill>
                <a:latin typeface="Open Sans Bold"/>
              </a:rPr>
              <a:t> spelling and grammar checking features</a:t>
            </a:r>
            <a:r>
              <a:rPr lang="en-US" sz="3123">
                <a:solidFill>
                  <a:srgbClr val="000000"/>
                </a:solidFill>
                <a:latin typeface="Open Sans"/>
              </a:rPr>
              <a:t> to ensure that the text is correct and well written.</a:t>
            </a:r>
          </a:p>
          <a:p>
            <a:pPr>
              <a:lnSpc>
                <a:spcPts val="4372"/>
              </a:lnSpc>
            </a:pPr>
          </a:p>
          <a:p>
            <a:pPr marL="674317" indent="-337159" lvl="1">
              <a:lnSpc>
                <a:spcPts val="4372"/>
              </a:lnSpc>
              <a:buFont typeface="Arial"/>
              <a:buChar char="•"/>
            </a:pPr>
            <a:r>
              <a:rPr lang="en-US" sz="3123">
                <a:solidFill>
                  <a:srgbClr val="000000"/>
                </a:solidFill>
                <a:latin typeface="Open Sans"/>
              </a:rPr>
              <a:t>You can add page numbers, headers and footers to organise and format the document.</a:t>
            </a:r>
          </a:p>
        </p:txBody>
      </p:sp>
      <p:sp>
        <p:nvSpPr>
          <p:cNvPr name="TextBox 6" id="6"/>
          <p:cNvSpPr txBox="true"/>
          <p:nvPr/>
        </p:nvSpPr>
        <p:spPr>
          <a:xfrm rot="0">
            <a:off x="558400" y="1340636"/>
            <a:ext cx="11148715"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Some features and benefits of word processing software</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553622" y="3752960"/>
            <a:ext cx="14999640" cy="3883367"/>
          </a:xfrm>
          <a:custGeom>
            <a:avLst/>
            <a:gdLst/>
            <a:ahLst/>
            <a:cxnLst/>
            <a:rect r="r" b="b" t="t" l="l"/>
            <a:pathLst>
              <a:path h="3883367" w="14999640">
                <a:moveTo>
                  <a:pt x="0" y="0"/>
                </a:moveTo>
                <a:lnTo>
                  <a:pt x="14999640" y="0"/>
                </a:lnTo>
                <a:lnTo>
                  <a:pt x="14999640" y="3883367"/>
                </a:lnTo>
                <a:lnTo>
                  <a:pt x="0" y="3883367"/>
                </a:lnTo>
                <a:lnTo>
                  <a:pt x="0" y="0"/>
                </a:lnTo>
                <a:close/>
              </a:path>
            </a:pathLst>
          </a:custGeom>
          <a:blipFill>
            <a:blip r:embed="rId2"/>
            <a:stretch>
              <a:fillRect l="0" t="0" r="-88379" b="0"/>
            </a:stretch>
          </a:blipFill>
          <a:ln w="38100" cap="sq">
            <a:solidFill>
              <a:srgbClr val="000000"/>
            </a:solidFill>
            <a:prstDash val="solid"/>
            <a:miter/>
          </a:ln>
        </p:spPr>
      </p:sp>
      <p:sp>
        <p:nvSpPr>
          <p:cNvPr name="Freeform 3" id="3"/>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3"/>
            <a:stretch>
              <a:fillRect l="0" t="0" r="0" b="0"/>
            </a:stretch>
          </a:blipFill>
        </p:spPr>
      </p:sp>
      <p:sp>
        <p:nvSpPr>
          <p:cNvPr name="Freeform 4" id="4"/>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4"/>
            <a:stretch>
              <a:fillRect l="0" t="0" r="0" b="0"/>
            </a:stretch>
          </a:blipFill>
        </p:spPr>
      </p:sp>
      <p:sp>
        <p:nvSpPr>
          <p:cNvPr name="Freeform 5" id="5"/>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5"/>
            <a:stretch>
              <a:fillRect l="0" t="0" r="0" b="0"/>
            </a:stretch>
          </a:blipFill>
        </p:spPr>
      </p:sp>
      <p:sp>
        <p:nvSpPr>
          <p:cNvPr name="TextBox 6" id="6"/>
          <p:cNvSpPr txBox="true"/>
          <p:nvPr/>
        </p:nvSpPr>
        <p:spPr>
          <a:xfrm rot="0">
            <a:off x="3318118" y="8247181"/>
            <a:ext cx="714276"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Bold"/>
              </a:rPr>
              <a:t>Bold</a:t>
            </a:r>
          </a:p>
        </p:txBody>
      </p:sp>
      <p:sp>
        <p:nvSpPr>
          <p:cNvPr name="TextBox 7" id="7"/>
          <p:cNvSpPr txBox="true"/>
          <p:nvPr/>
        </p:nvSpPr>
        <p:spPr>
          <a:xfrm rot="0">
            <a:off x="3876656" y="9201150"/>
            <a:ext cx="679351"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Italics"/>
              </a:rPr>
              <a:t>Italic</a:t>
            </a:r>
          </a:p>
        </p:txBody>
      </p:sp>
      <p:sp>
        <p:nvSpPr>
          <p:cNvPr name="TextBox 8" id="8"/>
          <p:cNvSpPr txBox="true"/>
          <p:nvPr/>
        </p:nvSpPr>
        <p:spPr>
          <a:xfrm rot="0">
            <a:off x="4504237" y="8247181"/>
            <a:ext cx="1671737" cy="440733"/>
          </a:xfrm>
          <a:prstGeom prst="rect">
            <a:avLst/>
          </a:prstGeom>
        </p:spPr>
        <p:txBody>
          <a:bodyPr anchor="t" rtlCol="false" tIns="0" lIns="0" bIns="0" rIns="0">
            <a:spAutoFit/>
          </a:bodyPr>
          <a:lstStyle/>
          <a:p>
            <a:pPr algn="ctr">
              <a:lnSpc>
                <a:spcPts val="3532"/>
              </a:lnSpc>
              <a:spcBef>
                <a:spcPct val="0"/>
              </a:spcBef>
            </a:pPr>
            <a:r>
              <a:rPr lang="en-US" sz="2523" u="sng">
                <a:solidFill>
                  <a:srgbClr val="000000"/>
                </a:solidFill>
                <a:latin typeface="Open Sans"/>
              </a:rPr>
              <a:t>Underlined</a:t>
            </a:r>
          </a:p>
        </p:txBody>
      </p:sp>
      <p:sp>
        <p:nvSpPr>
          <p:cNvPr name="AutoShape 9" id="9"/>
          <p:cNvSpPr/>
          <p:nvPr/>
        </p:nvSpPr>
        <p:spPr>
          <a:xfrm flipV="true">
            <a:off x="3677572" y="6968323"/>
            <a:ext cx="16135" cy="1336008"/>
          </a:xfrm>
          <a:prstGeom prst="line">
            <a:avLst/>
          </a:prstGeom>
          <a:ln cap="flat" w="38100">
            <a:solidFill>
              <a:srgbClr val="000000"/>
            </a:solidFill>
            <a:prstDash val="solid"/>
            <a:headEnd type="none" len="sm" w="sm"/>
            <a:tailEnd type="arrow" len="sm" w="med"/>
          </a:ln>
        </p:spPr>
      </p:sp>
      <p:sp>
        <p:nvSpPr>
          <p:cNvPr name="AutoShape 10" id="10"/>
          <p:cNvSpPr/>
          <p:nvPr/>
        </p:nvSpPr>
        <p:spPr>
          <a:xfrm flipH="true" flipV="true">
            <a:off x="4203890" y="6968323"/>
            <a:ext cx="11480" cy="2289977"/>
          </a:xfrm>
          <a:prstGeom prst="line">
            <a:avLst/>
          </a:prstGeom>
          <a:ln cap="flat" w="38100">
            <a:solidFill>
              <a:srgbClr val="000000"/>
            </a:solidFill>
            <a:prstDash val="solid"/>
            <a:headEnd type="none" len="sm" w="sm"/>
            <a:tailEnd type="arrow" len="sm" w="med"/>
          </a:ln>
        </p:spPr>
      </p:sp>
      <p:sp>
        <p:nvSpPr>
          <p:cNvPr name="AutoShape 11" id="11"/>
          <p:cNvSpPr/>
          <p:nvPr/>
        </p:nvSpPr>
        <p:spPr>
          <a:xfrm flipH="true" flipV="true">
            <a:off x="4766896" y="6968112"/>
            <a:ext cx="501262" cy="1336219"/>
          </a:xfrm>
          <a:prstGeom prst="line">
            <a:avLst/>
          </a:prstGeom>
          <a:ln cap="flat" w="38100">
            <a:solidFill>
              <a:srgbClr val="000000"/>
            </a:solidFill>
            <a:prstDash val="solid"/>
            <a:headEnd type="none" len="sm" w="sm"/>
            <a:tailEnd type="arrow" len="sm" w="med"/>
          </a:ln>
        </p:spPr>
      </p:sp>
      <p:sp>
        <p:nvSpPr>
          <p:cNvPr name="TextBox 12" id="12"/>
          <p:cNvSpPr txBox="true"/>
          <p:nvPr/>
        </p:nvSpPr>
        <p:spPr>
          <a:xfrm rot="0">
            <a:off x="6073290" y="8935565"/>
            <a:ext cx="2396927"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Change the font</a:t>
            </a:r>
          </a:p>
        </p:txBody>
      </p:sp>
      <p:sp>
        <p:nvSpPr>
          <p:cNvPr name="AutoShape 13" id="13"/>
          <p:cNvSpPr/>
          <p:nvPr/>
        </p:nvSpPr>
        <p:spPr>
          <a:xfrm flipH="true" flipV="true">
            <a:off x="5657415" y="6381997"/>
            <a:ext cx="1503860" cy="2610717"/>
          </a:xfrm>
          <a:prstGeom prst="line">
            <a:avLst/>
          </a:prstGeom>
          <a:ln cap="flat" w="38100">
            <a:solidFill>
              <a:srgbClr val="000000"/>
            </a:solidFill>
            <a:prstDash val="solid"/>
            <a:headEnd type="none" len="sm" w="sm"/>
            <a:tailEnd type="arrow" len="sm" w="med"/>
          </a:ln>
        </p:spPr>
      </p:sp>
      <p:sp>
        <p:nvSpPr>
          <p:cNvPr name="TextBox 14" id="14"/>
          <p:cNvSpPr txBox="true"/>
          <p:nvPr/>
        </p:nvSpPr>
        <p:spPr>
          <a:xfrm rot="0">
            <a:off x="9739614" y="9377349"/>
            <a:ext cx="2470944"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Change font size</a:t>
            </a:r>
          </a:p>
        </p:txBody>
      </p:sp>
      <p:sp>
        <p:nvSpPr>
          <p:cNvPr name="AutoShape 15" id="15"/>
          <p:cNvSpPr/>
          <p:nvPr/>
        </p:nvSpPr>
        <p:spPr>
          <a:xfrm flipH="true" flipV="true">
            <a:off x="6456737" y="6454713"/>
            <a:ext cx="4245116" cy="2979786"/>
          </a:xfrm>
          <a:prstGeom prst="line">
            <a:avLst/>
          </a:prstGeom>
          <a:ln cap="flat" w="38100">
            <a:solidFill>
              <a:srgbClr val="000000"/>
            </a:solidFill>
            <a:prstDash val="solid"/>
            <a:headEnd type="none" len="sm" w="sm"/>
            <a:tailEnd type="arrow" len="sm" w="med"/>
          </a:ln>
        </p:spPr>
      </p:sp>
      <p:sp>
        <p:nvSpPr>
          <p:cNvPr name="TextBox 16" id="16"/>
          <p:cNvSpPr txBox="true"/>
          <p:nvPr/>
        </p:nvSpPr>
        <p:spPr>
          <a:xfrm rot="0">
            <a:off x="9793756" y="7887456"/>
            <a:ext cx="2817515"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Change text colour</a:t>
            </a:r>
          </a:p>
        </p:txBody>
      </p:sp>
      <p:sp>
        <p:nvSpPr>
          <p:cNvPr name="AutoShape 17" id="17"/>
          <p:cNvSpPr/>
          <p:nvPr/>
        </p:nvSpPr>
        <p:spPr>
          <a:xfrm flipH="true" flipV="true">
            <a:off x="7891477" y="6805306"/>
            <a:ext cx="2833963" cy="1139300"/>
          </a:xfrm>
          <a:prstGeom prst="line">
            <a:avLst/>
          </a:prstGeom>
          <a:ln cap="flat" w="38100">
            <a:solidFill>
              <a:srgbClr val="000000"/>
            </a:solidFill>
            <a:prstDash val="solid"/>
            <a:headEnd type="none" len="sm" w="sm"/>
            <a:tailEnd type="arrow" len="sm" w="med"/>
          </a:ln>
        </p:spPr>
      </p:sp>
      <p:grpSp>
        <p:nvGrpSpPr>
          <p:cNvPr name="Group 18" id="18"/>
          <p:cNvGrpSpPr/>
          <p:nvPr/>
        </p:nvGrpSpPr>
        <p:grpSpPr>
          <a:xfrm rot="0">
            <a:off x="2834245" y="3752960"/>
            <a:ext cx="6309755" cy="807638"/>
            <a:chOff x="0" y="0"/>
            <a:chExt cx="1661829" cy="212711"/>
          </a:xfrm>
        </p:grpSpPr>
        <p:sp>
          <p:nvSpPr>
            <p:cNvPr name="Freeform 19" id="19"/>
            <p:cNvSpPr/>
            <p:nvPr/>
          </p:nvSpPr>
          <p:spPr>
            <a:xfrm flipH="false" flipV="false" rot="0">
              <a:off x="0" y="0"/>
              <a:ext cx="1661829" cy="212711"/>
            </a:xfrm>
            <a:custGeom>
              <a:avLst/>
              <a:gdLst/>
              <a:ahLst/>
              <a:cxnLst/>
              <a:rect r="r" b="b" t="t" l="l"/>
              <a:pathLst>
                <a:path h="212711" w="1661829">
                  <a:moveTo>
                    <a:pt x="0" y="0"/>
                  </a:moveTo>
                  <a:lnTo>
                    <a:pt x="1661829" y="0"/>
                  </a:lnTo>
                  <a:lnTo>
                    <a:pt x="1661829" y="212711"/>
                  </a:lnTo>
                  <a:lnTo>
                    <a:pt x="0" y="212711"/>
                  </a:lnTo>
                  <a:close/>
                </a:path>
              </a:pathLst>
            </a:custGeom>
            <a:solidFill>
              <a:srgbClr val="2E549A"/>
            </a:solidFill>
          </p:spPr>
        </p:sp>
        <p:sp>
          <p:nvSpPr>
            <p:cNvPr name="TextBox 20" id="20"/>
            <p:cNvSpPr txBox="true"/>
            <p:nvPr/>
          </p:nvSpPr>
          <p:spPr>
            <a:xfrm>
              <a:off x="0" y="-57150"/>
              <a:ext cx="1661829" cy="269861"/>
            </a:xfrm>
            <a:prstGeom prst="rect">
              <a:avLst/>
            </a:prstGeom>
          </p:spPr>
          <p:txBody>
            <a:bodyPr anchor="ctr" rtlCol="false" tIns="50800" lIns="50800" bIns="50800" rIns="50800"/>
            <a:lstStyle/>
            <a:p>
              <a:pPr algn="ctr">
                <a:lnSpc>
                  <a:spcPts val="3532"/>
                </a:lnSpc>
              </a:pPr>
            </a:p>
          </p:txBody>
        </p:sp>
      </p:grpSp>
      <p:sp>
        <p:nvSpPr>
          <p:cNvPr name="TextBox 21" id="21"/>
          <p:cNvSpPr txBox="true"/>
          <p:nvPr/>
        </p:nvSpPr>
        <p:spPr>
          <a:xfrm rot="0">
            <a:off x="553622" y="1270067"/>
            <a:ext cx="15038494" cy="21876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Microsoft Word</a:t>
            </a:r>
          </a:p>
          <a:p>
            <a:pPr>
              <a:lnSpc>
                <a:spcPts val="4372"/>
              </a:lnSpc>
            </a:pPr>
            <a:r>
              <a:rPr lang="en-US" sz="3123">
                <a:solidFill>
                  <a:srgbClr val="000000"/>
                </a:solidFill>
                <a:latin typeface="Open Sans Italics"/>
              </a:rPr>
              <a:t>Formatting</a:t>
            </a:r>
          </a:p>
          <a:p>
            <a:pPr>
              <a:lnSpc>
                <a:spcPts val="4372"/>
              </a:lnSpc>
              <a:spcBef>
                <a:spcPct val="0"/>
              </a:spcBef>
            </a:pPr>
            <a:r>
              <a:rPr lang="en-US" sz="3123">
                <a:solidFill>
                  <a:srgbClr val="000000"/>
                </a:solidFill>
                <a:latin typeface="Open Sans"/>
              </a:rPr>
              <a:t>To change the layout of a text, the process is always the same: select the text, then click on the corresponding icon.</a:t>
            </a:r>
          </a:p>
        </p:txBody>
      </p:sp>
      <p:sp>
        <p:nvSpPr>
          <p:cNvPr name="TextBox 22" id="22"/>
          <p:cNvSpPr txBox="true"/>
          <p:nvPr/>
        </p:nvSpPr>
        <p:spPr>
          <a:xfrm rot="0">
            <a:off x="13671152" y="8351542"/>
            <a:ext cx="3369469"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Change text alignment</a:t>
            </a:r>
          </a:p>
        </p:txBody>
      </p:sp>
      <p:sp>
        <p:nvSpPr>
          <p:cNvPr name="AutoShape 23" id="23"/>
          <p:cNvSpPr/>
          <p:nvPr/>
        </p:nvSpPr>
        <p:spPr>
          <a:xfrm flipH="true" flipV="true">
            <a:off x="11178825" y="6983059"/>
            <a:ext cx="4177062" cy="1425633"/>
          </a:xfrm>
          <a:prstGeom prst="line">
            <a:avLst/>
          </a:prstGeom>
          <a:ln cap="flat" w="38100">
            <a:solidFill>
              <a:srgbClr val="000000"/>
            </a:solidFill>
            <a:prstDash val="solid"/>
            <a:headEnd type="none" len="sm" w="sm"/>
            <a:tailEnd type="arrow" len="sm" w="med"/>
          </a:ln>
        </p:spPr>
      </p:sp>
      <p:sp>
        <p:nvSpPr>
          <p:cNvPr name="TextBox 24" id="24"/>
          <p:cNvSpPr txBox="true"/>
          <p:nvPr/>
        </p:nvSpPr>
        <p:spPr>
          <a:xfrm rot="0">
            <a:off x="14867884" y="7503873"/>
            <a:ext cx="2967236"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Change line spacing</a:t>
            </a:r>
          </a:p>
        </p:txBody>
      </p:sp>
      <p:sp>
        <p:nvSpPr>
          <p:cNvPr name="AutoShape 25" id="25"/>
          <p:cNvSpPr/>
          <p:nvPr/>
        </p:nvSpPr>
        <p:spPr>
          <a:xfrm flipH="true" flipV="true">
            <a:off x="11850374" y="6805306"/>
            <a:ext cx="4501128" cy="755717"/>
          </a:xfrm>
          <a:prstGeom prst="line">
            <a:avLst/>
          </a:prstGeom>
          <a:ln cap="flat" w="38100">
            <a:solidFill>
              <a:srgbClr val="000000"/>
            </a:solidFill>
            <a:prstDash val="solid"/>
            <a:headEnd type="none" len="sm" w="sm"/>
            <a:tailEnd type="arrow" len="sm" w="med"/>
          </a:ln>
        </p:spPr>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553622" y="3752850"/>
            <a:ext cx="10993976" cy="2808646"/>
          </a:xfrm>
          <a:custGeom>
            <a:avLst/>
            <a:gdLst/>
            <a:ahLst/>
            <a:cxnLst/>
            <a:rect r="r" b="b" t="t" l="l"/>
            <a:pathLst>
              <a:path h="2808646" w="10993976">
                <a:moveTo>
                  <a:pt x="0" y="0"/>
                </a:moveTo>
                <a:lnTo>
                  <a:pt x="10993975" y="0"/>
                </a:lnTo>
                <a:lnTo>
                  <a:pt x="10993975" y="2808646"/>
                </a:lnTo>
                <a:lnTo>
                  <a:pt x="0" y="2808646"/>
                </a:lnTo>
                <a:lnTo>
                  <a:pt x="0" y="0"/>
                </a:lnTo>
                <a:close/>
              </a:path>
            </a:pathLst>
          </a:custGeom>
          <a:blipFill>
            <a:blip r:embed="rId5"/>
            <a:stretch>
              <a:fillRect l="0" t="0" r="0" b="-198467"/>
            </a:stretch>
          </a:blipFill>
          <a:ln w="38100" cap="sq">
            <a:solidFill>
              <a:srgbClr val="000000"/>
            </a:solidFill>
            <a:prstDash val="solid"/>
            <a:miter/>
          </a:ln>
        </p:spPr>
      </p:sp>
      <p:sp>
        <p:nvSpPr>
          <p:cNvPr name="TextBox 6" id="6"/>
          <p:cNvSpPr txBox="true"/>
          <p:nvPr/>
        </p:nvSpPr>
        <p:spPr>
          <a:xfrm rot="0">
            <a:off x="553622" y="1270067"/>
            <a:ext cx="15038494"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Microsoft Word</a:t>
            </a:r>
          </a:p>
          <a:p>
            <a:pPr>
              <a:lnSpc>
                <a:spcPts val="4372"/>
              </a:lnSpc>
              <a:spcBef>
                <a:spcPct val="0"/>
              </a:spcBef>
            </a:pPr>
          </a:p>
        </p:txBody>
      </p:sp>
      <p:sp>
        <p:nvSpPr>
          <p:cNvPr name="TextBox 7" id="7"/>
          <p:cNvSpPr txBox="true"/>
          <p:nvPr/>
        </p:nvSpPr>
        <p:spPr>
          <a:xfrm rot="0">
            <a:off x="553622" y="1822406"/>
            <a:ext cx="15038494" cy="1635169"/>
          </a:xfrm>
          <a:prstGeom prst="rect">
            <a:avLst/>
          </a:prstGeom>
        </p:spPr>
        <p:txBody>
          <a:bodyPr anchor="t" rtlCol="false" tIns="0" lIns="0" bIns="0" rIns="0">
            <a:spAutoFit/>
          </a:bodyPr>
          <a:lstStyle/>
          <a:p>
            <a:pPr>
              <a:lnSpc>
                <a:spcPts val="4372"/>
              </a:lnSpc>
            </a:pPr>
            <a:r>
              <a:rPr lang="en-US" sz="3123">
                <a:solidFill>
                  <a:srgbClr val="000000"/>
                </a:solidFill>
                <a:latin typeface="Open Sans Italics"/>
              </a:rPr>
              <a:t>Insert objects</a:t>
            </a:r>
          </a:p>
          <a:p>
            <a:pPr>
              <a:lnSpc>
                <a:spcPts val="4372"/>
              </a:lnSpc>
              <a:spcBef>
                <a:spcPct val="0"/>
              </a:spcBef>
            </a:pPr>
            <a:r>
              <a:rPr lang="en-US" sz="3123">
                <a:solidFill>
                  <a:srgbClr val="000000"/>
                </a:solidFill>
                <a:latin typeface="Open Sans"/>
              </a:rPr>
              <a:t>By clicking on "Insert", you can add images, graphics, tables or even shapes to your document to illustrate its content.</a:t>
            </a:r>
          </a:p>
        </p:txBody>
      </p:sp>
      <p:sp>
        <p:nvSpPr>
          <p:cNvPr name="Freeform 8" id="8"/>
          <p:cNvSpPr/>
          <p:nvPr/>
        </p:nvSpPr>
        <p:spPr>
          <a:xfrm flipH="false" flipV="false" rot="0">
            <a:off x="3797841" y="5914047"/>
            <a:ext cx="659083" cy="647449"/>
          </a:xfrm>
          <a:custGeom>
            <a:avLst/>
            <a:gdLst/>
            <a:ahLst/>
            <a:cxnLst/>
            <a:rect r="r" b="b" t="t" l="l"/>
            <a:pathLst>
              <a:path h="647449" w="659083">
                <a:moveTo>
                  <a:pt x="0" y="0"/>
                </a:moveTo>
                <a:lnTo>
                  <a:pt x="659083" y="0"/>
                </a:lnTo>
                <a:lnTo>
                  <a:pt x="659083" y="647449"/>
                </a:lnTo>
                <a:lnTo>
                  <a:pt x="0" y="647449"/>
                </a:lnTo>
                <a:lnTo>
                  <a:pt x="0" y="0"/>
                </a:lnTo>
                <a:close/>
              </a:path>
            </a:pathLst>
          </a:custGeom>
          <a:blipFill>
            <a:blip r:embed="rId5"/>
            <a:stretch>
              <a:fillRect l="-890768" t="-335281" r="-682992" b="-863894"/>
            </a:stretch>
          </a:blipFill>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553622" y="2905235"/>
            <a:ext cx="4547719" cy="4892719"/>
          </a:xfrm>
          <a:custGeom>
            <a:avLst/>
            <a:gdLst/>
            <a:ahLst/>
            <a:cxnLst/>
            <a:rect r="r" b="b" t="t" l="l"/>
            <a:pathLst>
              <a:path h="4892719" w="4547719">
                <a:moveTo>
                  <a:pt x="0" y="0"/>
                </a:moveTo>
                <a:lnTo>
                  <a:pt x="4547719" y="0"/>
                </a:lnTo>
                <a:lnTo>
                  <a:pt x="4547719" y="4892719"/>
                </a:lnTo>
                <a:lnTo>
                  <a:pt x="0" y="4892719"/>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15038494"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Microsoft Word</a:t>
            </a:r>
          </a:p>
          <a:p>
            <a:pPr>
              <a:lnSpc>
                <a:spcPts val="4372"/>
              </a:lnSpc>
              <a:spcBef>
                <a:spcPct val="0"/>
              </a:spcBef>
            </a:pPr>
            <a:r>
              <a:rPr lang="en-US" sz="3123">
                <a:solidFill>
                  <a:srgbClr val="000000"/>
                </a:solidFill>
                <a:latin typeface="Open Sans Italics"/>
              </a:rPr>
              <a:t>Save</a:t>
            </a:r>
          </a:p>
        </p:txBody>
      </p:sp>
      <p:sp>
        <p:nvSpPr>
          <p:cNvPr name="TextBox 7" id="7"/>
          <p:cNvSpPr txBox="true"/>
          <p:nvPr/>
        </p:nvSpPr>
        <p:spPr>
          <a:xfrm rot="0">
            <a:off x="5694903" y="2848085"/>
            <a:ext cx="9144000" cy="4397419"/>
          </a:xfrm>
          <a:prstGeom prst="rect">
            <a:avLst/>
          </a:prstGeom>
        </p:spPr>
        <p:txBody>
          <a:bodyPr anchor="t" rtlCol="false" tIns="0" lIns="0" bIns="0" rIns="0">
            <a:spAutoFit/>
          </a:bodyPr>
          <a:lstStyle/>
          <a:p>
            <a:pPr>
              <a:lnSpc>
                <a:spcPts val="4372"/>
              </a:lnSpc>
            </a:pPr>
            <a:r>
              <a:rPr lang="en-US" sz="3123">
                <a:solidFill>
                  <a:srgbClr val="000000"/>
                </a:solidFill>
                <a:latin typeface="Open Sans"/>
              </a:rPr>
              <a:t>To save a document, click on "File" and then on "Save" (if the document has already been saved once) or "Save as". You will be presented with several save options. </a:t>
            </a:r>
          </a:p>
          <a:p>
            <a:pPr>
              <a:lnSpc>
                <a:spcPts val="4372"/>
              </a:lnSpc>
            </a:pPr>
          </a:p>
          <a:p>
            <a:pPr>
              <a:lnSpc>
                <a:spcPts val="4372"/>
              </a:lnSpc>
              <a:spcBef>
                <a:spcPct val="0"/>
              </a:spcBef>
            </a:pPr>
            <a:r>
              <a:rPr lang="en-US" sz="3123">
                <a:solidFill>
                  <a:srgbClr val="000000"/>
                </a:solidFill>
                <a:latin typeface="Open Sans"/>
              </a:rPr>
              <a:t>You can also change the name of the document, which is assigned by default, and the format (.doc, .pdf, etc.).</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1516835"/>
            <a:ext cx="11630471"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Microsoft Word</a:t>
            </a:r>
          </a:p>
          <a:p>
            <a:pPr>
              <a:lnSpc>
                <a:spcPts val="4372"/>
              </a:lnSpc>
              <a:spcBef>
                <a:spcPct val="0"/>
              </a:spcBef>
            </a:pPr>
            <a:r>
              <a:rPr lang="en-US" sz="3123">
                <a:solidFill>
                  <a:srgbClr val="000000"/>
                </a:solidFill>
                <a:latin typeface="Open Sans Italics"/>
              </a:rPr>
              <a:t>Practical example</a:t>
            </a:r>
          </a:p>
        </p:txBody>
      </p:sp>
      <p:sp>
        <p:nvSpPr>
          <p:cNvPr name="TextBox 6" id="6"/>
          <p:cNvSpPr txBox="true"/>
          <p:nvPr/>
        </p:nvSpPr>
        <p:spPr>
          <a:xfrm rot="0">
            <a:off x="553622" y="3085328"/>
            <a:ext cx="16705678" cy="494986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a:rPr>
              <a:t>You will be doing a work placement in the Sara beauty salon. </a:t>
            </a:r>
          </a:p>
          <a:p>
            <a:pPr algn="just">
              <a:lnSpc>
                <a:spcPts val="4372"/>
              </a:lnSpc>
            </a:pPr>
          </a:p>
          <a:p>
            <a:pPr algn="just">
              <a:lnSpc>
                <a:spcPts val="4372"/>
              </a:lnSpc>
            </a:pPr>
            <a:r>
              <a:rPr lang="en-US" sz="3123">
                <a:solidFill>
                  <a:srgbClr val="000000"/>
                </a:solidFill>
                <a:latin typeface="Open Sans"/>
              </a:rPr>
              <a:t>A number of operations are carried out to build customer loyalty: promotions, demonstrations, letters sent to customers on their birthdays or for the festive season, etc.</a:t>
            </a:r>
          </a:p>
          <a:p>
            <a:pPr algn="just">
              <a:lnSpc>
                <a:spcPts val="4372"/>
              </a:lnSpc>
            </a:pPr>
          </a:p>
          <a:p>
            <a:pPr algn="just">
              <a:lnSpc>
                <a:spcPts val="4372"/>
              </a:lnSpc>
            </a:pPr>
            <a:r>
              <a:rPr lang="en-US" sz="3123">
                <a:solidFill>
                  <a:srgbClr val="000000"/>
                </a:solidFill>
                <a:latin typeface="Open Sans"/>
              </a:rPr>
              <a:t>The salon manager has asked you to prepare some of these</a:t>
            </a:r>
          </a:p>
          <a:p>
            <a:pPr algn="just">
              <a:lnSpc>
                <a:spcPts val="4372"/>
              </a:lnSpc>
            </a:pPr>
            <a:r>
              <a:rPr lang="en-US" sz="3123">
                <a:solidFill>
                  <a:srgbClr val="000000"/>
                </a:solidFill>
                <a:latin typeface="Open Sans"/>
              </a:rPr>
              <a:t> of these letters.</a:t>
            </a:r>
          </a:p>
          <a:p>
            <a:pPr algn="just">
              <a:lnSpc>
                <a:spcPts val="4372"/>
              </a:lnSpc>
            </a:pPr>
          </a:p>
          <a:p>
            <a:pPr algn="just">
              <a:lnSpc>
                <a:spcPts val="4372"/>
              </a:lnSpc>
              <a:spcBef>
                <a:spcPct val="0"/>
              </a:spcBef>
            </a:pPr>
            <a:r>
              <a:rPr lang="en-US" sz="3123">
                <a:solidFill>
                  <a:srgbClr val="000000"/>
                </a:solidFill>
                <a:latin typeface="Open Sans"/>
              </a:rPr>
              <a:t>And off you go!</a:t>
            </a:r>
          </a:p>
        </p:txBody>
      </p:sp>
      <p:sp>
        <p:nvSpPr>
          <p:cNvPr name="Freeform 7" id="7"/>
          <p:cNvSpPr/>
          <p:nvPr/>
        </p:nvSpPr>
        <p:spPr>
          <a:xfrm flipH="false" flipV="false" rot="0">
            <a:off x="13293959" y="5425347"/>
            <a:ext cx="3592145" cy="4114800"/>
          </a:xfrm>
          <a:custGeom>
            <a:avLst/>
            <a:gdLst/>
            <a:ahLst/>
            <a:cxnLst/>
            <a:rect r="r" b="b" t="t" l="l"/>
            <a:pathLst>
              <a:path h="4114800" w="3592145">
                <a:moveTo>
                  <a:pt x="0" y="0"/>
                </a:moveTo>
                <a:lnTo>
                  <a:pt x="3592145" y="0"/>
                </a:lnTo>
                <a:lnTo>
                  <a:pt x="359214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grpSp>
        <p:nvGrpSpPr>
          <p:cNvPr name="Group 5" id="5"/>
          <p:cNvGrpSpPr/>
          <p:nvPr/>
        </p:nvGrpSpPr>
        <p:grpSpPr>
          <a:xfrm rot="0">
            <a:off x="533000" y="4667483"/>
            <a:ext cx="12232390" cy="5166521"/>
            <a:chOff x="0" y="0"/>
            <a:chExt cx="3221699" cy="1360730"/>
          </a:xfrm>
        </p:grpSpPr>
        <p:sp>
          <p:nvSpPr>
            <p:cNvPr name="Freeform 6" id="6"/>
            <p:cNvSpPr/>
            <p:nvPr/>
          </p:nvSpPr>
          <p:spPr>
            <a:xfrm flipH="false" flipV="false" rot="0">
              <a:off x="0" y="0"/>
              <a:ext cx="3221699" cy="1360730"/>
            </a:xfrm>
            <a:custGeom>
              <a:avLst/>
              <a:gdLst/>
              <a:ahLst/>
              <a:cxnLst/>
              <a:rect r="r" b="b" t="t" l="l"/>
              <a:pathLst>
                <a:path h="1360730" w="3221699">
                  <a:moveTo>
                    <a:pt x="0" y="0"/>
                  </a:moveTo>
                  <a:lnTo>
                    <a:pt x="3221699" y="0"/>
                  </a:lnTo>
                  <a:lnTo>
                    <a:pt x="3221699" y="1360730"/>
                  </a:lnTo>
                  <a:lnTo>
                    <a:pt x="0" y="1360730"/>
                  </a:lnTo>
                  <a:close/>
                </a:path>
              </a:pathLst>
            </a:custGeom>
            <a:solidFill>
              <a:srgbClr val="000000">
                <a:alpha val="0"/>
              </a:srgbClr>
            </a:solidFill>
            <a:ln w="38100" cap="sq">
              <a:solidFill>
                <a:srgbClr val="0C9EE0"/>
              </a:solidFill>
              <a:prstDash val="solid"/>
              <a:miter/>
            </a:ln>
          </p:spPr>
        </p:sp>
        <p:sp>
          <p:nvSpPr>
            <p:cNvPr name="TextBox 7" id="7"/>
            <p:cNvSpPr txBox="true"/>
            <p:nvPr/>
          </p:nvSpPr>
          <p:spPr>
            <a:xfrm>
              <a:off x="0" y="-57150"/>
              <a:ext cx="3221699" cy="1417880"/>
            </a:xfrm>
            <a:prstGeom prst="rect">
              <a:avLst/>
            </a:prstGeom>
          </p:spPr>
          <p:txBody>
            <a:bodyPr anchor="ctr" rtlCol="false" tIns="50800" lIns="50800" bIns="50800" rIns="50800"/>
            <a:lstStyle/>
            <a:p>
              <a:pPr algn="ctr">
                <a:lnSpc>
                  <a:spcPts val="3532"/>
                </a:lnSpc>
              </a:pPr>
            </a:p>
          </p:txBody>
        </p:sp>
      </p:grpSp>
      <p:sp>
        <p:nvSpPr>
          <p:cNvPr name="TextBox 8" id="8"/>
          <p:cNvSpPr txBox="true"/>
          <p:nvPr/>
        </p:nvSpPr>
        <p:spPr>
          <a:xfrm rot="0">
            <a:off x="553622" y="1270067"/>
            <a:ext cx="11630423"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Microsoft Word</a:t>
            </a:r>
          </a:p>
          <a:p>
            <a:pPr>
              <a:lnSpc>
                <a:spcPts val="4372"/>
              </a:lnSpc>
              <a:spcBef>
                <a:spcPct val="0"/>
              </a:spcBef>
            </a:pPr>
            <a:r>
              <a:rPr lang="en-US" sz="3123">
                <a:solidFill>
                  <a:srgbClr val="000000"/>
                </a:solidFill>
                <a:latin typeface="Open Sans Italics"/>
              </a:rPr>
              <a:t>Practical example</a:t>
            </a:r>
          </a:p>
        </p:txBody>
      </p:sp>
      <p:sp>
        <p:nvSpPr>
          <p:cNvPr name="TextBox 9" id="9"/>
          <p:cNvSpPr txBox="true"/>
          <p:nvPr/>
        </p:nvSpPr>
        <p:spPr>
          <a:xfrm rot="0">
            <a:off x="523475" y="2403431"/>
            <a:ext cx="16705678" cy="2740069"/>
          </a:xfrm>
          <a:prstGeom prst="rect">
            <a:avLst/>
          </a:prstGeom>
        </p:spPr>
        <p:txBody>
          <a:bodyPr anchor="t" rtlCol="false" tIns="0" lIns="0" bIns="0" rIns="0">
            <a:spAutoFit/>
          </a:bodyPr>
          <a:lstStyle/>
          <a:p>
            <a:pPr algn="just">
              <a:lnSpc>
                <a:spcPts val="4372"/>
              </a:lnSpc>
            </a:pPr>
            <a:r>
              <a:rPr lang="en-US" sz="3123" u="sng">
                <a:solidFill>
                  <a:srgbClr val="000000"/>
                </a:solidFill>
                <a:latin typeface="Open Sans"/>
              </a:rPr>
              <a:t>Task 1: Prepare a birthday letter</a:t>
            </a:r>
          </a:p>
          <a:p>
            <a:pPr algn="just">
              <a:lnSpc>
                <a:spcPts val="4372"/>
              </a:lnSpc>
            </a:pPr>
            <a:r>
              <a:rPr lang="en-US" sz="3123">
                <a:solidFill>
                  <a:srgbClr val="000000"/>
                </a:solidFill>
                <a:latin typeface="Open Sans"/>
              </a:rPr>
              <a:t>1.Enter and present the birthday letter (below).</a:t>
            </a:r>
          </a:p>
          <a:p>
            <a:pPr algn="just">
              <a:lnSpc>
                <a:spcPts val="4372"/>
              </a:lnSpc>
            </a:pPr>
            <a:r>
              <a:rPr lang="en-US" sz="3123">
                <a:solidFill>
                  <a:srgbClr val="000000"/>
                </a:solidFill>
                <a:latin typeface="Open Sans"/>
              </a:rPr>
              <a:t>2.Carry out the various operations described below.</a:t>
            </a:r>
          </a:p>
          <a:p>
            <a:pPr algn="just">
              <a:lnSpc>
                <a:spcPts val="4372"/>
              </a:lnSpc>
            </a:pPr>
            <a:r>
              <a:rPr lang="en-US" sz="3123">
                <a:solidFill>
                  <a:srgbClr val="000000"/>
                </a:solidFill>
                <a:latin typeface="Open Sans"/>
              </a:rPr>
              <a:t>3.Save the document as “Birthday” and present it to your trainer.</a:t>
            </a:r>
          </a:p>
          <a:p>
            <a:pPr algn="just">
              <a:lnSpc>
                <a:spcPts val="4372"/>
              </a:lnSpc>
              <a:spcBef>
                <a:spcPct val="0"/>
              </a:spcBef>
            </a:pPr>
          </a:p>
        </p:txBody>
      </p:sp>
      <p:sp>
        <p:nvSpPr>
          <p:cNvPr name="TextBox 10" id="10"/>
          <p:cNvSpPr txBox="true"/>
          <p:nvPr/>
        </p:nvSpPr>
        <p:spPr>
          <a:xfrm rot="0">
            <a:off x="834168" y="4818549"/>
            <a:ext cx="11931222" cy="5015455"/>
          </a:xfrm>
          <a:prstGeom prst="rect">
            <a:avLst/>
          </a:prstGeom>
        </p:spPr>
        <p:txBody>
          <a:bodyPr anchor="t" rtlCol="false" tIns="0" lIns="0" bIns="0" rIns="0">
            <a:spAutoFit/>
          </a:bodyPr>
          <a:lstStyle/>
          <a:p>
            <a:pPr>
              <a:lnSpc>
                <a:spcPts val="2332"/>
              </a:lnSpc>
            </a:pPr>
            <a:r>
              <a:rPr lang="en-US" sz="1666">
                <a:solidFill>
                  <a:srgbClr val="000000"/>
                </a:solidFill>
                <a:latin typeface="Open Sans"/>
              </a:rPr>
              <a:t>Birthday mail</a:t>
            </a:r>
          </a:p>
          <a:p>
            <a:pPr>
              <a:lnSpc>
                <a:spcPts val="2332"/>
              </a:lnSpc>
            </a:pPr>
          </a:p>
          <a:p>
            <a:pPr>
              <a:lnSpc>
                <a:spcPts val="2332"/>
              </a:lnSpc>
            </a:pPr>
            <a:r>
              <a:rPr lang="en-US" sz="1666">
                <a:solidFill>
                  <a:srgbClr val="000000"/>
                </a:solidFill>
                <a:latin typeface="Open Sans"/>
              </a:rPr>
              <a:t>Subject: Your birthday</a:t>
            </a:r>
          </a:p>
          <a:p>
            <a:pPr>
              <a:lnSpc>
                <a:spcPts val="2332"/>
              </a:lnSpc>
            </a:pPr>
          </a:p>
          <a:p>
            <a:pPr>
              <a:lnSpc>
                <a:spcPts val="2332"/>
              </a:lnSpc>
            </a:pPr>
            <a:r>
              <a:rPr lang="en-US" sz="1666">
                <a:solidFill>
                  <a:srgbClr val="000000"/>
                </a:solidFill>
                <a:latin typeface="Open Sans"/>
              </a:rPr>
              <a:t>Dear customer, </a:t>
            </a:r>
          </a:p>
          <a:p>
            <a:pPr>
              <a:lnSpc>
                <a:spcPts val="2332"/>
              </a:lnSpc>
            </a:pPr>
          </a:p>
          <a:p>
            <a:pPr>
              <a:lnSpc>
                <a:spcPts val="2332"/>
              </a:lnSpc>
            </a:pPr>
            <a:r>
              <a:rPr lang="en-US" sz="1666" u="sng">
                <a:solidFill>
                  <a:srgbClr val="000000"/>
                </a:solidFill>
                <a:latin typeface="Open Sans"/>
              </a:rPr>
              <a:t>SARA BEAUTY SALON </a:t>
            </a:r>
            <a:r>
              <a:rPr lang="en-US" sz="1666">
                <a:solidFill>
                  <a:srgbClr val="000000"/>
                </a:solidFill>
                <a:latin typeface="Open Sans"/>
              </a:rPr>
              <a:t>is thinking of you! </a:t>
            </a:r>
          </a:p>
          <a:p>
            <a:pPr>
              <a:lnSpc>
                <a:spcPts val="2332"/>
              </a:lnSpc>
            </a:pPr>
          </a:p>
          <a:p>
            <a:pPr>
              <a:lnSpc>
                <a:spcPts val="2332"/>
              </a:lnSpc>
            </a:pPr>
            <a:r>
              <a:rPr lang="en-US" sz="1666">
                <a:solidFill>
                  <a:srgbClr val="000000"/>
                </a:solidFill>
                <a:latin typeface="Open Sans"/>
              </a:rPr>
              <a:t>During the month of </a:t>
            </a:r>
            <a:r>
              <a:rPr lang="en-US" sz="1666">
                <a:solidFill>
                  <a:srgbClr val="000000"/>
                </a:solidFill>
                <a:latin typeface="Open Sans Bold"/>
              </a:rPr>
              <a:t>your birthday</a:t>
            </a:r>
            <a:r>
              <a:rPr lang="en-US" sz="1666">
                <a:solidFill>
                  <a:srgbClr val="000000"/>
                </a:solidFill>
                <a:latin typeface="Open Sans"/>
              </a:rPr>
              <a:t>, you can benefit from a</a:t>
            </a:r>
            <a:r>
              <a:rPr lang="en-US" sz="1666">
                <a:solidFill>
                  <a:srgbClr val="000000"/>
                </a:solidFill>
                <a:latin typeface="Open Sans Bold"/>
              </a:rPr>
              <a:t> 20% discount</a:t>
            </a:r>
            <a:r>
              <a:rPr lang="en-US" sz="1666">
                <a:solidFill>
                  <a:srgbClr val="000000"/>
                </a:solidFill>
                <a:latin typeface="Open Sans"/>
              </a:rPr>
              <a:t> on the service of your choice.</a:t>
            </a:r>
          </a:p>
          <a:p>
            <a:pPr>
              <a:lnSpc>
                <a:spcPts val="2332"/>
              </a:lnSpc>
            </a:pPr>
          </a:p>
          <a:p>
            <a:pPr>
              <a:lnSpc>
                <a:spcPts val="2332"/>
              </a:lnSpc>
            </a:pPr>
            <a:r>
              <a:rPr lang="en-US" sz="1666">
                <a:solidFill>
                  <a:srgbClr val="000000"/>
                </a:solidFill>
                <a:latin typeface="Open Sans"/>
              </a:rPr>
              <a:t>What's more, you'll be able to pick up </a:t>
            </a:r>
            <a:r>
              <a:rPr lang="en-US" sz="1666">
                <a:solidFill>
                  <a:srgbClr val="000000"/>
                </a:solidFill>
                <a:latin typeface="Open Sans Bold"/>
              </a:rPr>
              <a:t>a lovely pocket mirror</a:t>
            </a:r>
            <a:r>
              <a:rPr lang="en-US" sz="1666">
                <a:solidFill>
                  <a:srgbClr val="000000"/>
                </a:solidFill>
                <a:latin typeface="Open Sans"/>
              </a:rPr>
              <a:t> for women / </a:t>
            </a:r>
            <a:r>
              <a:rPr lang="en-US" sz="1666">
                <a:solidFill>
                  <a:srgbClr val="000000"/>
                </a:solidFill>
                <a:latin typeface="Open Sans Bold"/>
              </a:rPr>
              <a:t>an elegant key ring </a:t>
            </a:r>
            <a:r>
              <a:rPr lang="en-US" sz="1666">
                <a:solidFill>
                  <a:srgbClr val="000000"/>
                </a:solidFill>
                <a:latin typeface="Open Sans"/>
              </a:rPr>
              <a:t>for men, </a:t>
            </a:r>
            <a:r>
              <a:rPr lang="en-US" sz="1666">
                <a:solidFill>
                  <a:srgbClr val="000000"/>
                </a:solidFill>
                <a:latin typeface="Open Sans Italics"/>
              </a:rPr>
              <a:t>with no obligation to buy</a:t>
            </a:r>
            <a:r>
              <a:rPr lang="en-US" sz="1666">
                <a:solidFill>
                  <a:srgbClr val="000000"/>
                </a:solidFill>
                <a:latin typeface="Open Sans"/>
              </a:rPr>
              <a:t>, on presentation of this letter.</a:t>
            </a:r>
          </a:p>
          <a:p>
            <a:pPr>
              <a:lnSpc>
                <a:spcPts val="2332"/>
              </a:lnSpc>
            </a:pPr>
          </a:p>
          <a:p>
            <a:pPr>
              <a:lnSpc>
                <a:spcPts val="2332"/>
              </a:lnSpc>
            </a:pPr>
            <a:r>
              <a:rPr lang="en-US" sz="1666">
                <a:solidFill>
                  <a:srgbClr val="000000"/>
                </a:solidFill>
                <a:latin typeface="Open Sans"/>
              </a:rPr>
              <a:t>We look forward to welcoming you and taking care of you.</a:t>
            </a:r>
          </a:p>
          <a:p>
            <a:pPr>
              <a:lnSpc>
                <a:spcPts val="2332"/>
              </a:lnSpc>
            </a:pPr>
          </a:p>
          <a:p>
            <a:pPr>
              <a:lnSpc>
                <a:spcPts val="2332"/>
              </a:lnSpc>
            </a:pPr>
            <a:r>
              <a:rPr lang="en-US" sz="1666">
                <a:solidFill>
                  <a:srgbClr val="000000"/>
                </a:solidFill>
                <a:latin typeface="Open Sans Bold"/>
              </a:rPr>
              <a:t>We hope to see you soon!</a:t>
            </a:r>
          </a:p>
          <a:p>
            <a:pPr>
              <a:lnSpc>
                <a:spcPts val="2332"/>
              </a:lnSpc>
              <a:spcBef>
                <a:spcPct val="0"/>
              </a:spcBef>
            </a:pPr>
          </a:p>
        </p:txBody>
      </p:sp>
      <p:sp>
        <p:nvSpPr>
          <p:cNvPr name="TextBox 11" id="11"/>
          <p:cNvSpPr txBox="true"/>
          <p:nvPr/>
        </p:nvSpPr>
        <p:spPr>
          <a:xfrm rot="0">
            <a:off x="13652004" y="6495032"/>
            <a:ext cx="2132509" cy="440733"/>
          </a:xfrm>
          <a:prstGeom prst="rect">
            <a:avLst/>
          </a:prstGeom>
        </p:spPr>
        <p:txBody>
          <a:bodyPr anchor="t" rtlCol="false" tIns="0" lIns="0" bIns="0" rIns="0">
            <a:spAutoFit/>
          </a:bodyPr>
          <a:lstStyle/>
          <a:p>
            <a:pPr algn="ctr">
              <a:lnSpc>
                <a:spcPts val="3532"/>
              </a:lnSpc>
              <a:spcBef>
                <a:spcPct val="0"/>
              </a:spcBef>
            </a:pPr>
            <a:r>
              <a:rPr lang="en-US" sz="2523">
                <a:solidFill>
                  <a:srgbClr val="0C9EE0"/>
                </a:solidFill>
                <a:latin typeface="Open Sans"/>
              </a:rPr>
              <a:t>Underline text</a:t>
            </a:r>
          </a:p>
        </p:txBody>
      </p:sp>
      <p:sp>
        <p:nvSpPr>
          <p:cNvPr name="TextBox 12" id="12"/>
          <p:cNvSpPr txBox="true"/>
          <p:nvPr/>
        </p:nvSpPr>
        <p:spPr>
          <a:xfrm rot="0">
            <a:off x="13652004" y="7001802"/>
            <a:ext cx="1335683" cy="440733"/>
          </a:xfrm>
          <a:prstGeom prst="rect">
            <a:avLst/>
          </a:prstGeom>
        </p:spPr>
        <p:txBody>
          <a:bodyPr anchor="t" rtlCol="false" tIns="0" lIns="0" bIns="0" rIns="0">
            <a:spAutoFit/>
          </a:bodyPr>
          <a:lstStyle/>
          <a:p>
            <a:pPr algn="ctr">
              <a:lnSpc>
                <a:spcPts val="3532"/>
              </a:lnSpc>
              <a:spcBef>
                <a:spcPct val="0"/>
              </a:spcBef>
            </a:pPr>
            <a:r>
              <a:rPr lang="en-US" sz="2523">
                <a:solidFill>
                  <a:srgbClr val="0C9EE0"/>
                </a:solidFill>
                <a:latin typeface="Open Sans"/>
              </a:rPr>
              <a:t>Bold text</a:t>
            </a:r>
          </a:p>
        </p:txBody>
      </p:sp>
      <p:sp>
        <p:nvSpPr>
          <p:cNvPr name="TextBox 13" id="13"/>
          <p:cNvSpPr txBox="true"/>
          <p:nvPr/>
        </p:nvSpPr>
        <p:spPr>
          <a:xfrm rot="0">
            <a:off x="13652004" y="7640277"/>
            <a:ext cx="1763117" cy="440733"/>
          </a:xfrm>
          <a:prstGeom prst="rect">
            <a:avLst/>
          </a:prstGeom>
        </p:spPr>
        <p:txBody>
          <a:bodyPr anchor="t" rtlCol="false" tIns="0" lIns="0" bIns="0" rIns="0">
            <a:spAutoFit/>
          </a:bodyPr>
          <a:lstStyle/>
          <a:p>
            <a:pPr algn="ctr">
              <a:lnSpc>
                <a:spcPts val="3532"/>
              </a:lnSpc>
              <a:spcBef>
                <a:spcPct val="0"/>
              </a:spcBef>
            </a:pPr>
            <a:r>
              <a:rPr lang="en-US" sz="2523">
                <a:solidFill>
                  <a:srgbClr val="0C9EE0"/>
                </a:solidFill>
                <a:latin typeface="Open Sans"/>
              </a:rPr>
              <a:t>Italicize text</a:t>
            </a:r>
          </a:p>
        </p:txBody>
      </p:sp>
      <p:sp>
        <p:nvSpPr>
          <p:cNvPr name="TextBox 14" id="14"/>
          <p:cNvSpPr txBox="true"/>
          <p:nvPr/>
        </p:nvSpPr>
        <p:spPr>
          <a:xfrm rot="0">
            <a:off x="13652004" y="8785860"/>
            <a:ext cx="3274715" cy="440733"/>
          </a:xfrm>
          <a:prstGeom prst="rect">
            <a:avLst/>
          </a:prstGeom>
        </p:spPr>
        <p:txBody>
          <a:bodyPr anchor="t" rtlCol="false" tIns="0" lIns="0" bIns="0" rIns="0">
            <a:spAutoFit/>
          </a:bodyPr>
          <a:lstStyle/>
          <a:p>
            <a:pPr algn="ctr">
              <a:lnSpc>
                <a:spcPts val="3532"/>
              </a:lnSpc>
              <a:spcBef>
                <a:spcPct val="0"/>
              </a:spcBef>
            </a:pPr>
            <a:r>
              <a:rPr lang="en-US" sz="2523">
                <a:solidFill>
                  <a:srgbClr val="0C9EE0"/>
                </a:solidFill>
                <a:latin typeface="Open Sans"/>
              </a:rPr>
              <a:t>Save a new </a:t>
            </a:r>
            <a:r>
              <a:rPr lang="en-US" sz="2523">
                <a:solidFill>
                  <a:srgbClr val="0C9EE0"/>
                </a:solidFill>
                <a:latin typeface="Open Sans"/>
              </a:rPr>
              <a:t>document</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grpSp>
        <p:nvGrpSpPr>
          <p:cNvPr name="Group 5" id="5"/>
          <p:cNvGrpSpPr/>
          <p:nvPr/>
        </p:nvGrpSpPr>
        <p:grpSpPr>
          <a:xfrm rot="0">
            <a:off x="533000" y="4667483"/>
            <a:ext cx="12232390" cy="5166521"/>
            <a:chOff x="0" y="0"/>
            <a:chExt cx="3221699" cy="1360730"/>
          </a:xfrm>
        </p:grpSpPr>
        <p:sp>
          <p:nvSpPr>
            <p:cNvPr name="Freeform 6" id="6"/>
            <p:cNvSpPr/>
            <p:nvPr/>
          </p:nvSpPr>
          <p:spPr>
            <a:xfrm flipH="false" flipV="false" rot="0">
              <a:off x="0" y="0"/>
              <a:ext cx="3221699" cy="1360730"/>
            </a:xfrm>
            <a:custGeom>
              <a:avLst/>
              <a:gdLst/>
              <a:ahLst/>
              <a:cxnLst/>
              <a:rect r="r" b="b" t="t" l="l"/>
              <a:pathLst>
                <a:path h="1360730" w="3221699">
                  <a:moveTo>
                    <a:pt x="0" y="0"/>
                  </a:moveTo>
                  <a:lnTo>
                    <a:pt x="3221699" y="0"/>
                  </a:lnTo>
                  <a:lnTo>
                    <a:pt x="3221699" y="1360730"/>
                  </a:lnTo>
                  <a:lnTo>
                    <a:pt x="0" y="1360730"/>
                  </a:lnTo>
                  <a:close/>
                </a:path>
              </a:pathLst>
            </a:custGeom>
            <a:solidFill>
              <a:srgbClr val="000000">
                <a:alpha val="0"/>
              </a:srgbClr>
            </a:solidFill>
            <a:ln w="38100" cap="sq">
              <a:solidFill>
                <a:srgbClr val="0C9EE0"/>
              </a:solidFill>
              <a:prstDash val="solid"/>
              <a:miter/>
            </a:ln>
          </p:spPr>
        </p:sp>
        <p:sp>
          <p:nvSpPr>
            <p:cNvPr name="TextBox 7" id="7"/>
            <p:cNvSpPr txBox="true"/>
            <p:nvPr/>
          </p:nvSpPr>
          <p:spPr>
            <a:xfrm>
              <a:off x="0" y="-57150"/>
              <a:ext cx="3221699" cy="1417880"/>
            </a:xfrm>
            <a:prstGeom prst="rect">
              <a:avLst/>
            </a:prstGeom>
          </p:spPr>
          <p:txBody>
            <a:bodyPr anchor="ctr" rtlCol="false" tIns="50800" lIns="50800" bIns="50800" rIns="50800"/>
            <a:lstStyle/>
            <a:p>
              <a:pPr algn="ctr">
                <a:lnSpc>
                  <a:spcPts val="3532"/>
                </a:lnSpc>
              </a:pPr>
            </a:p>
          </p:txBody>
        </p:sp>
      </p:grpSp>
      <p:sp>
        <p:nvSpPr>
          <p:cNvPr name="TextBox 8" id="8"/>
          <p:cNvSpPr txBox="true"/>
          <p:nvPr/>
        </p:nvSpPr>
        <p:spPr>
          <a:xfrm rot="0">
            <a:off x="553622" y="1270067"/>
            <a:ext cx="11630471"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Microsoft Word</a:t>
            </a:r>
          </a:p>
          <a:p>
            <a:pPr>
              <a:lnSpc>
                <a:spcPts val="4372"/>
              </a:lnSpc>
              <a:spcBef>
                <a:spcPct val="0"/>
              </a:spcBef>
            </a:pPr>
            <a:r>
              <a:rPr lang="en-US" sz="3123">
                <a:solidFill>
                  <a:srgbClr val="000000"/>
                </a:solidFill>
                <a:latin typeface="Open Sans Italics"/>
              </a:rPr>
              <a:t>Practical example</a:t>
            </a:r>
          </a:p>
        </p:txBody>
      </p:sp>
      <p:sp>
        <p:nvSpPr>
          <p:cNvPr name="TextBox 9" id="9"/>
          <p:cNvSpPr txBox="true"/>
          <p:nvPr/>
        </p:nvSpPr>
        <p:spPr>
          <a:xfrm rot="0">
            <a:off x="523475" y="2403431"/>
            <a:ext cx="16705678" cy="2740069"/>
          </a:xfrm>
          <a:prstGeom prst="rect">
            <a:avLst/>
          </a:prstGeom>
        </p:spPr>
        <p:txBody>
          <a:bodyPr anchor="t" rtlCol="false" tIns="0" lIns="0" bIns="0" rIns="0">
            <a:spAutoFit/>
          </a:bodyPr>
          <a:lstStyle/>
          <a:p>
            <a:pPr algn="just">
              <a:lnSpc>
                <a:spcPts val="4372"/>
              </a:lnSpc>
            </a:pPr>
            <a:r>
              <a:rPr lang="en-US" sz="3123" u="sng">
                <a:solidFill>
                  <a:srgbClr val="000000"/>
                </a:solidFill>
                <a:latin typeface="Open Sans"/>
              </a:rPr>
              <a:t>Task 2: Improve the layout of the birthday letter</a:t>
            </a:r>
          </a:p>
          <a:p>
            <a:pPr algn="just">
              <a:lnSpc>
                <a:spcPts val="4372"/>
              </a:lnSpc>
            </a:pPr>
            <a:r>
              <a:rPr lang="en-US" sz="3123">
                <a:solidFill>
                  <a:srgbClr val="000000"/>
                </a:solidFill>
                <a:latin typeface="Open Sans"/>
              </a:rPr>
              <a:t>1.Complete the layout of the document according to the instructions below.</a:t>
            </a:r>
          </a:p>
          <a:p>
            <a:pPr algn="just">
              <a:lnSpc>
                <a:spcPts val="4372"/>
              </a:lnSpc>
            </a:pPr>
            <a:r>
              <a:rPr lang="en-US" sz="3123">
                <a:solidFill>
                  <a:srgbClr val="000000"/>
                </a:solidFill>
                <a:latin typeface="Open Sans"/>
              </a:rPr>
              <a:t>2.Save the document as a .doc file on your desktop.</a:t>
            </a:r>
          </a:p>
          <a:p>
            <a:pPr algn="just">
              <a:lnSpc>
                <a:spcPts val="4372"/>
              </a:lnSpc>
            </a:pPr>
          </a:p>
          <a:p>
            <a:pPr algn="just">
              <a:lnSpc>
                <a:spcPts val="4372"/>
              </a:lnSpc>
              <a:spcBef>
                <a:spcPct val="0"/>
              </a:spcBef>
            </a:pPr>
          </a:p>
        </p:txBody>
      </p:sp>
      <p:sp>
        <p:nvSpPr>
          <p:cNvPr name="TextBox 10" id="10"/>
          <p:cNvSpPr txBox="true"/>
          <p:nvPr/>
        </p:nvSpPr>
        <p:spPr>
          <a:xfrm rot="0">
            <a:off x="834168" y="4818549"/>
            <a:ext cx="11559445" cy="5094831"/>
          </a:xfrm>
          <a:prstGeom prst="rect">
            <a:avLst/>
          </a:prstGeom>
        </p:spPr>
        <p:txBody>
          <a:bodyPr anchor="t" rtlCol="false" tIns="0" lIns="0" bIns="0" rIns="0">
            <a:spAutoFit/>
          </a:bodyPr>
          <a:lstStyle/>
          <a:p>
            <a:pPr algn="ctr">
              <a:lnSpc>
                <a:spcPts val="3032"/>
              </a:lnSpc>
            </a:pPr>
            <a:r>
              <a:rPr lang="en-US" sz="2166">
                <a:solidFill>
                  <a:srgbClr val="000000"/>
                </a:solidFill>
                <a:latin typeface="Open Sans"/>
              </a:rPr>
              <a:t>Birthday mail</a:t>
            </a:r>
          </a:p>
          <a:p>
            <a:pPr algn="ctr">
              <a:lnSpc>
                <a:spcPts val="2332"/>
              </a:lnSpc>
            </a:pPr>
          </a:p>
          <a:p>
            <a:pPr algn="r">
              <a:lnSpc>
                <a:spcPts val="2332"/>
              </a:lnSpc>
            </a:pPr>
            <a:r>
              <a:rPr lang="en-US" sz="1666">
                <a:solidFill>
                  <a:srgbClr val="000000"/>
                </a:solidFill>
                <a:latin typeface="Open Sans"/>
              </a:rPr>
              <a:t>Subject: Your birthday</a:t>
            </a:r>
          </a:p>
          <a:p>
            <a:pPr algn="ctr">
              <a:lnSpc>
                <a:spcPts val="2332"/>
              </a:lnSpc>
            </a:pPr>
          </a:p>
          <a:p>
            <a:pPr>
              <a:lnSpc>
                <a:spcPts val="2332"/>
              </a:lnSpc>
            </a:pPr>
            <a:r>
              <a:rPr lang="en-US" sz="1666">
                <a:solidFill>
                  <a:srgbClr val="000000"/>
                </a:solidFill>
                <a:latin typeface="Open Sans"/>
              </a:rPr>
              <a:t>Dear customer, </a:t>
            </a:r>
          </a:p>
          <a:p>
            <a:pPr algn="ctr">
              <a:lnSpc>
                <a:spcPts val="2332"/>
              </a:lnSpc>
            </a:pPr>
            <a:r>
              <a:rPr lang="en-US" sz="1666" u="sng">
                <a:solidFill>
                  <a:srgbClr val="000000"/>
                </a:solidFill>
                <a:latin typeface="Adam Script"/>
              </a:rPr>
              <a:t>SARA BEAUTY SALON</a:t>
            </a:r>
            <a:r>
              <a:rPr lang="en-US" sz="1666">
                <a:solidFill>
                  <a:srgbClr val="000000"/>
                </a:solidFill>
                <a:latin typeface="Adam Script"/>
              </a:rPr>
              <a:t> is thinking of you! </a:t>
            </a:r>
          </a:p>
          <a:p>
            <a:pPr algn="ctr">
              <a:lnSpc>
                <a:spcPts val="2332"/>
              </a:lnSpc>
            </a:pPr>
          </a:p>
          <a:p>
            <a:pPr algn="ctr">
              <a:lnSpc>
                <a:spcPts val="2332"/>
              </a:lnSpc>
            </a:pPr>
            <a:r>
              <a:rPr lang="en-US" sz="1666">
                <a:solidFill>
                  <a:srgbClr val="000000"/>
                </a:solidFill>
                <a:latin typeface="Open Sans"/>
              </a:rPr>
              <a:t>During the month of</a:t>
            </a:r>
            <a:r>
              <a:rPr lang="en-US" sz="1666">
                <a:solidFill>
                  <a:srgbClr val="000000"/>
                </a:solidFill>
                <a:latin typeface="Open Sans Bold"/>
              </a:rPr>
              <a:t> your birthday</a:t>
            </a:r>
            <a:r>
              <a:rPr lang="en-US" sz="1666">
                <a:solidFill>
                  <a:srgbClr val="000000"/>
                </a:solidFill>
                <a:latin typeface="Open Sans"/>
              </a:rPr>
              <a:t>, you can benefit from a </a:t>
            </a:r>
            <a:r>
              <a:rPr lang="en-US" sz="1666">
                <a:solidFill>
                  <a:srgbClr val="000000"/>
                </a:solidFill>
                <a:latin typeface="Open Sans Bold"/>
              </a:rPr>
              <a:t>20% discount</a:t>
            </a:r>
            <a:r>
              <a:rPr lang="en-US" sz="1666">
                <a:solidFill>
                  <a:srgbClr val="000000"/>
                </a:solidFill>
                <a:latin typeface="Open Sans"/>
              </a:rPr>
              <a:t> on the service of your choice.</a:t>
            </a:r>
          </a:p>
          <a:p>
            <a:pPr algn="ctr">
              <a:lnSpc>
                <a:spcPts val="2332"/>
              </a:lnSpc>
            </a:pPr>
          </a:p>
          <a:p>
            <a:pPr algn="ctr">
              <a:lnSpc>
                <a:spcPts val="2332"/>
              </a:lnSpc>
            </a:pPr>
            <a:r>
              <a:rPr lang="en-US" sz="1666">
                <a:solidFill>
                  <a:srgbClr val="000000"/>
                </a:solidFill>
                <a:latin typeface="Open Sans"/>
              </a:rPr>
              <a:t>What's more, you'll be able to pick up</a:t>
            </a:r>
            <a:r>
              <a:rPr lang="en-US" sz="1666">
                <a:solidFill>
                  <a:srgbClr val="000000"/>
                </a:solidFill>
                <a:latin typeface="Open Sans Bold"/>
              </a:rPr>
              <a:t> a lovely pocket mirror </a:t>
            </a:r>
            <a:r>
              <a:rPr lang="en-US" sz="1666">
                <a:solidFill>
                  <a:srgbClr val="000000"/>
                </a:solidFill>
                <a:latin typeface="Open Sans"/>
              </a:rPr>
              <a:t>for women / </a:t>
            </a:r>
            <a:r>
              <a:rPr lang="en-US" sz="1666">
                <a:solidFill>
                  <a:srgbClr val="000000"/>
                </a:solidFill>
                <a:latin typeface="Open Sans Bold"/>
              </a:rPr>
              <a:t>an elegant key ring</a:t>
            </a:r>
            <a:r>
              <a:rPr lang="en-US" sz="1666">
                <a:solidFill>
                  <a:srgbClr val="000000"/>
                </a:solidFill>
                <a:latin typeface="Open Sans"/>
              </a:rPr>
              <a:t> for men,</a:t>
            </a:r>
            <a:r>
              <a:rPr lang="en-US" sz="1666">
                <a:solidFill>
                  <a:srgbClr val="000000"/>
                </a:solidFill>
                <a:latin typeface="Open Sans Italics"/>
              </a:rPr>
              <a:t> with no obligation to buy</a:t>
            </a:r>
            <a:r>
              <a:rPr lang="en-US" sz="1666">
                <a:solidFill>
                  <a:srgbClr val="000000"/>
                </a:solidFill>
                <a:latin typeface="Open Sans"/>
              </a:rPr>
              <a:t>, on presentation of this letter.</a:t>
            </a:r>
          </a:p>
          <a:p>
            <a:pPr algn="ctr">
              <a:lnSpc>
                <a:spcPts val="2332"/>
              </a:lnSpc>
            </a:pPr>
          </a:p>
          <a:p>
            <a:pPr algn="ctr">
              <a:lnSpc>
                <a:spcPts val="2332"/>
              </a:lnSpc>
            </a:pPr>
            <a:r>
              <a:rPr lang="en-US" sz="1666">
                <a:solidFill>
                  <a:srgbClr val="000000"/>
                </a:solidFill>
                <a:latin typeface="Open Sans"/>
              </a:rPr>
              <a:t>We look forward to welcoming you and taking care of you.</a:t>
            </a:r>
          </a:p>
          <a:p>
            <a:pPr algn="ctr">
              <a:lnSpc>
                <a:spcPts val="2332"/>
              </a:lnSpc>
            </a:pPr>
          </a:p>
          <a:p>
            <a:pPr algn="ctr">
              <a:lnSpc>
                <a:spcPts val="2332"/>
              </a:lnSpc>
            </a:pPr>
            <a:r>
              <a:rPr lang="en-US" sz="1666">
                <a:solidFill>
                  <a:srgbClr val="CE0B3D"/>
                </a:solidFill>
                <a:latin typeface="Open Sans Bold"/>
              </a:rPr>
              <a:t>We hope to see you soon!</a:t>
            </a:r>
          </a:p>
          <a:p>
            <a:pPr algn="ctr">
              <a:lnSpc>
                <a:spcPts val="2332"/>
              </a:lnSpc>
            </a:pPr>
          </a:p>
          <a:p>
            <a:pPr algn="ctr">
              <a:lnSpc>
                <a:spcPts val="2332"/>
              </a:lnSpc>
              <a:spcBef>
                <a:spcPct val="0"/>
              </a:spcBef>
            </a:pPr>
          </a:p>
        </p:txBody>
      </p:sp>
      <p:sp>
        <p:nvSpPr>
          <p:cNvPr name="TextBox 11" id="11"/>
          <p:cNvSpPr txBox="true"/>
          <p:nvPr/>
        </p:nvSpPr>
        <p:spPr>
          <a:xfrm rot="0">
            <a:off x="13640594" y="4894558"/>
            <a:ext cx="3757117" cy="440733"/>
          </a:xfrm>
          <a:prstGeom prst="rect">
            <a:avLst/>
          </a:prstGeom>
        </p:spPr>
        <p:txBody>
          <a:bodyPr anchor="t" rtlCol="false" tIns="0" lIns="0" bIns="0" rIns="0">
            <a:spAutoFit/>
          </a:bodyPr>
          <a:lstStyle/>
          <a:p>
            <a:pPr algn="ctr">
              <a:lnSpc>
                <a:spcPts val="3532"/>
              </a:lnSpc>
              <a:spcBef>
                <a:spcPct val="0"/>
              </a:spcBef>
            </a:pPr>
            <a:r>
              <a:rPr lang="en-US" sz="2523">
                <a:solidFill>
                  <a:srgbClr val="0C9EE0"/>
                </a:solidFill>
                <a:latin typeface="Open Sans"/>
              </a:rPr>
              <a:t>Change font size </a:t>
            </a:r>
            <a:r>
              <a:rPr lang="en-US" sz="2523">
                <a:solidFill>
                  <a:srgbClr val="0C9EE0"/>
                </a:solidFill>
                <a:latin typeface="Open Sans"/>
              </a:rPr>
              <a:t>(size 20)</a:t>
            </a:r>
          </a:p>
        </p:txBody>
      </p:sp>
      <p:sp>
        <p:nvSpPr>
          <p:cNvPr name="TextBox 12" id="12"/>
          <p:cNvSpPr txBox="true"/>
          <p:nvPr/>
        </p:nvSpPr>
        <p:spPr>
          <a:xfrm rot="0">
            <a:off x="13640594" y="7982614"/>
            <a:ext cx="3369469" cy="440733"/>
          </a:xfrm>
          <a:prstGeom prst="rect">
            <a:avLst/>
          </a:prstGeom>
        </p:spPr>
        <p:txBody>
          <a:bodyPr anchor="t" rtlCol="false" tIns="0" lIns="0" bIns="0" rIns="0">
            <a:spAutoFit/>
          </a:bodyPr>
          <a:lstStyle/>
          <a:p>
            <a:pPr algn="ctr">
              <a:lnSpc>
                <a:spcPts val="3532"/>
              </a:lnSpc>
              <a:spcBef>
                <a:spcPct val="0"/>
              </a:spcBef>
            </a:pPr>
            <a:r>
              <a:rPr lang="en-US" sz="2523">
                <a:solidFill>
                  <a:srgbClr val="0C9EE0"/>
                </a:solidFill>
                <a:latin typeface="Open Sans"/>
              </a:rPr>
              <a:t>Change text alignment</a:t>
            </a:r>
          </a:p>
        </p:txBody>
      </p:sp>
      <p:sp>
        <p:nvSpPr>
          <p:cNvPr name="TextBox 13" id="13"/>
          <p:cNvSpPr txBox="true"/>
          <p:nvPr/>
        </p:nvSpPr>
        <p:spPr>
          <a:xfrm rot="0">
            <a:off x="13679388" y="6516582"/>
            <a:ext cx="3322836" cy="440733"/>
          </a:xfrm>
          <a:prstGeom prst="rect">
            <a:avLst/>
          </a:prstGeom>
        </p:spPr>
        <p:txBody>
          <a:bodyPr anchor="t" rtlCol="false" tIns="0" lIns="0" bIns="0" rIns="0">
            <a:spAutoFit/>
          </a:bodyPr>
          <a:lstStyle/>
          <a:p>
            <a:pPr algn="ctr">
              <a:lnSpc>
                <a:spcPts val="3532"/>
              </a:lnSpc>
              <a:spcBef>
                <a:spcPct val="0"/>
              </a:spcBef>
            </a:pPr>
            <a:r>
              <a:rPr lang="en-US" sz="2523">
                <a:solidFill>
                  <a:srgbClr val="0C9EE0"/>
                </a:solidFill>
                <a:latin typeface="Open Sans"/>
              </a:rPr>
              <a:t>Change font (Algerian)</a:t>
            </a:r>
          </a:p>
        </p:txBody>
      </p:sp>
      <p:sp>
        <p:nvSpPr>
          <p:cNvPr name="TextBox 14" id="14"/>
          <p:cNvSpPr txBox="true"/>
          <p:nvPr/>
        </p:nvSpPr>
        <p:spPr>
          <a:xfrm rot="0">
            <a:off x="13679388" y="9252022"/>
            <a:ext cx="2620863" cy="440733"/>
          </a:xfrm>
          <a:prstGeom prst="rect">
            <a:avLst/>
          </a:prstGeom>
        </p:spPr>
        <p:txBody>
          <a:bodyPr anchor="t" rtlCol="false" tIns="0" lIns="0" bIns="0" rIns="0">
            <a:spAutoFit/>
          </a:bodyPr>
          <a:lstStyle/>
          <a:p>
            <a:pPr algn="ctr">
              <a:lnSpc>
                <a:spcPts val="3532"/>
              </a:lnSpc>
              <a:spcBef>
                <a:spcPct val="0"/>
              </a:spcBef>
            </a:pPr>
            <a:r>
              <a:rPr lang="en-US" sz="2523">
                <a:solidFill>
                  <a:srgbClr val="0C9EE0"/>
                </a:solidFill>
                <a:latin typeface="Open Sans"/>
              </a:rPr>
              <a:t>Change text color</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DAFyXRAlVZY</dc:identifier>
  <dcterms:modified xsi:type="dcterms:W3CDTF">2011-08-01T06:04:30Z</dcterms:modified>
  <cp:revision>1</cp:revision>
  <dc:title>Word processing software</dc:title>
</cp:coreProperties>
</file>