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 Id="rId9" Target="../media/image10.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 Id="rId6" Target="../media/image12.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5.png" Type="http://schemas.openxmlformats.org/officeDocument/2006/relationships/image"/><Relationship Id="rId6" Target="../media/image16.png" Type="http://schemas.openxmlformats.org/officeDocument/2006/relationships/image"/><Relationship Id="rId7" Target="../media/image17.png" Type="http://schemas.openxmlformats.org/officeDocument/2006/relationships/image"/><Relationship Id="rId8" Target="../media/image18.png" Type="http://schemas.openxmlformats.org/officeDocument/2006/relationships/image"/><Relationship Id="rId9" Target="../media/image19.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p>
        </p:txBody>
      </p:sp>
      <p:sp>
        <p:nvSpPr>
          <p:cNvPr name="TextBox 8" id="8"/>
          <p:cNvSpPr txBox="true"/>
          <p:nvPr/>
        </p:nvSpPr>
        <p:spPr>
          <a:xfrm rot="0">
            <a:off x="2760138" y="4645246"/>
            <a:ext cx="12957347" cy="163516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Introduction to popular web browsers, search engines and internet research</a:t>
            </a:r>
          </a:p>
        </p:txBody>
      </p:sp>
      <p:sp>
        <p:nvSpPr>
          <p:cNvPr name="TextBox 9" id="9"/>
          <p:cNvSpPr txBox="true"/>
          <p:nvPr/>
        </p:nvSpPr>
        <p:spPr>
          <a:xfrm rot="0">
            <a:off x="2347559" y="3501282"/>
            <a:ext cx="13592881"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1</a:t>
            </a:r>
          </a:p>
          <a:p>
            <a:pPr algn="ctr">
              <a:lnSpc>
                <a:spcPts val="5772"/>
              </a:lnSpc>
              <a:spcBef>
                <a:spcPct val="0"/>
              </a:spcBef>
            </a:pPr>
            <a:r>
              <a:rPr lang="en-US" sz="4123">
                <a:solidFill>
                  <a:srgbClr val="000000"/>
                </a:solidFill>
                <a:latin typeface="Open Sans Bold"/>
              </a:rPr>
              <a:t>Web browsers and search tools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218861" y="4960616"/>
            <a:ext cx="1840208" cy="1835166"/>
          </a:xfrm>
          <a:custGeom>
            <a:avLst/>
            <a:gdLst/>
            <a:ahLst/>
            <a:cxnLst/>
            <a:rect r="r" b="b" t="t" l="l"/>
            <a:pathLst>
              <a:path h="1835166" w="1840208">
                <a:moveTo>
                  <a:pt x="0" y="0"/>
                </a:moveTo>
                <a:lnTo>
                  <a:pt x="1840208" y="0"/>
                </a:lnTo>
                <a:lnTo>
                  <a:pt x="1840208" y="1835166"/>
                </a:lnTo>
                <a:lnTo>
                  <a:pt x="0" y="1835166"/>
                </a:lnTo>
                <a:lnTo>
                  <a:pt x="0" y="0"/>
                </a:lnTo>
                <a:close/>
              </a:path>
            </a:pathLst>
          </a:custGeom>
          <a:blipFill>
            <a:blip r:embed="rId5"/>
            <a:stretch>
              <a:fillRect l="0" t="0" r="0" b="0"/>
            </a:stretch>
          </a:blipFill>
        </p:spPr>
      </p:sp>
      <p:sp>
        <p:nvSpPr>
          <p:cNvPr name="Freeform 6" id="6"/>
          <p:cNvSpPr/>
          <p:nvPr/>
        </p:nvSpPr>
        <p:spPr>
          <a:xfrm flipH="false" flipV="false" rot="0">
            <a:off x="4430669" y="4960616"/>
            <a:ext cx="1728956" cy="1785119"/>
          </a:xfrm>
          <a:custGeom>
            <a:avLst/>
            <a:gdLst/>
            <a:ahLst/>
            <a:cxnLst/>
            <a:rect r="r" b="b" t="t" l="l"/>
            <a:pathLst>
              <a:path h="1785119" w="1728956">
                <a:moveTo>
                  <a:pt x="0" y="0"/>
                </a:moveTo>
                <a:lnTo>
                  <a:pt x="1728956" y="0"/>
                </a:lnTo>
                <a:lnTo>
                  <a:pt x="1728956" y="1785119"/>
                </a:lnTo>
                <a:lnTo>
                  <a:pt x="0" y="1785119"/>
                </a:lnTo>
                <a:lnTo>
                  <a:pt x="0" y="0"/>
                </a:lnTo>
                <a:close/>
              </a:path>
            </a:pathLst>
          </a:custGeom>
          <a:blipFill>
            <a:blip r:embed="rId6"/>
            <a:stretch>
              <a:fillRect l="0" t="0" r="0" b="0"/>
            </a:stretch>
          </a:blipFill>
        </p:spPr>
      </p:sp>
      <p:sp>
        <p:nvSpPr>
          <p:cNvPr name="Freeform 7" id="7"/>
          <p:cNvSpPr/>
          <p:nvPr/>
        </p:nvSpPr>
        <p:spPr>
          <a:xfrm flipH="false" flipV="false" rot="0">
            <a:off x="7647167" y="5051933"/>
            <a:ext cx="1693802" cy="1693802"/>
          </a:xfrm>
          <a:custGeom>
            <a:avLst/>
            <a:gdLst/>
            <a:ahLst/>
            <a:cxnLst/>
            <a:rect r="r" b="b" t="t" l="l"/>
            <a:pathLst>
              <a:path h="1693802" w="1693802">
                <a:moveTo>
                  <a:pt x="0" y="0"/>
                </a:moveTo>
                <a:lnTo>
                  <a:pt x="1693802" y="0"/>
                </a:lnTo>
                <a:lnTo>
                  <a:pt x="1693802" y="1693802"/>
                </a:lnTo>
                <a:lnTo>
                  <a:pt x="0" y="1693802"/>
                </a:lnTo>
                <a:lnTo>
                  <a:pt x="0" y="0"/>
                </a:lnTo>
                <a:close/>
              </a:path>
            </a:pathLst>
          </a:custGeom>
          <a:blipFill>
            <a:blip r:embed="rId7"/>
            <a:stretch>
              <a:fillRect l="0" t="0" r="0" b="0"/>
            </a:stretch>
          </a:blipFill>
        </p:spPr>
      </p:sp>
      <p:sp>
        <p:nvSpPr>
          <p:cNvPr name="Freeform 8" id="8"/>
          <p:cNvSpPr/>
          <p:nvPr/>
        </p:nvSpPr>
        <p:spPr>
          <a:xfrm flipH="false" flipV="false" rot="0">
            <a:off x="10826869" y="4930376"/>
            <a:ext cx="1936917" cy="1936917"/>
          </a:xfrm>
          <a:custGeom>
            <a:avLst/>
            <a:gdLst/>
            <a:ahLst/>
            <a:cxnLst/>
            <a:rect r="r" b="b" t="t" l="l"/>
            <a:pathLst>
              <a:path h="1936917" w="1936917">
                <a:moveTo>
                  <a:pt x="0" y="0"/>
                </a:moveTo>
                <a:lnTo>
                  <a:pt x="1936917" y="0"/>
                </a:lnTo>
                <a:lnTo>
                  <a:pt x="1936917" y="1936917"/>
                </a:lnTo>
                <a:lnTo>
                  <a:pt x="0" y="1936917"/>
                </a:lnTo>
                <a:lnTo>
                  <a:pt x="0" y="0"/>
                </a:lnTo>
                <a:close/>
              </a:path>
            </a:pathLst>
          </a:custGeom>
          <a:blipFill>
            <a:blip r:embed="rId8"/>
            <a:stretch>
              <a:fillRect l="0" t="0" r="0" b="0"/>
            </a:stretch>
          </a:blipFill>
        </p:spPr>
      </p:sp>
      <p:sp>
        <p:nvSpPr>
          <p:cNvPr name="Freeform 9" id="9"/>
          <p:cNvSpPr/>
          <p:nvPr/>
        </p:nvSpPr>
        <p:spPr>
          <a:xfrm flipH="false" flipV="false" rot="0">
            <a:off x="14135386" y="5010771"/>
            <a:ext cx="1776127" cy="1776127"/>
          </a:xfrm>
          <a:custGeom>
            <a:avLst/>
            <a:gdLst/>
            <a:ahLst/>
            <a:cxnLst/>
            <a:rect r="r" b="b" t="t" l="l"/>
            <a:pathLst>
              <a:path h="1776127" w="1776127">
                <a:moveTo>
                  <a:pt x="0" y="0"/>
                </a:moveTo>
                <a:lnTo>
                  <a:pt x="1776127" y="0"/>
                </a:lnTo>
                <a:lnTo>
                  <a:pt x="1776127" y="1776126"/>
                </a:lnTo>
                <a:lnTo>
                  <a:pt x="0" y="1776126"/>
                </a:lnTo>
                <a:lnTo>
                  <a:pt x="0" y="0"/>
                </a:lnTo>
                <a:close/>
              </a:path>
            </a:pathLst>
          </a:custGeom>
          <a:blipFill>
            <a:blip r:embed="rId9"/>
            <a:stretch>
              <a:fillRect l="0" t="0" r="0" b="0"/>
            </a:stretch>
          </a:blipFill>
        </p:spPr>
      </p:sp>
      <p:sp>
        <p:nvSpPr>
          <p:cNvPr name="TextBox 10" id="10"/>
          <p:cNvSpPr txBox="true"/>
          <p:nvPr/>
        </p:nvSpPr>
        <p:spPr>
          <a:xfrm rot="0">
            <a:off x="553622" y="2182937"/>
            <a:ext cx="11585079" cy="1516423"/>
          </a:xfrm>
          <a:prstGeom prst="rect">
            <a:avLst/>
          </a:prstGeom>
        </p:spPr>
        <p:txBody>
          <a:bodyPr anchor="t" rtlCol="false" tIns="0" lIns="0" bIns="0" rIns="0">
            <a:spAutoFit/>
          </a:bodyPr>
          <a:lstStyle/>
          <a:p>
            <a:pPr>
              <a:lnSpc>
                <a:spcPts val="4092"/>
              </a:lnSpc>
            </a:pPr>
            <a:r>
              <a:rPr lang="en-US" sz="2923">
                <a:solidFill>
                  <a:srgbClr val="000000"/>
                </a:solidFill>
                <a:latin typeface="Open Sans"/>
              </a:rPr>
              <a:t>A web browser is software that allows users to access the Internet. </a:t>
            </a:r>
          </a:p>
          <a:p>
            <a:pPr>
              <a:lnSpc>
                <a:spcPts val="4092"/>
              </a:lnSpc>
            </a:pPr>
            <a:r>
              <a:rPr lang="en-US" sz="2923">
                <a:solidFill>
                  <a:srgbClr val="000000"/>
                </a:solidFill>
                <a:latin typeface="Open Sans"/>
              </a:rPr>
              <a:t>It displays web pages, images, video and other web content. </a:t>
            </a:r>
          </a:p>
          <a:p>
            <a:pPr>
              <a:lnSpc>
                <a:spcPts val="4092"/>
              </a:lnSpc>
              <a:spcBef>
                <a:spcPct val="0"/>
              </a:spcBef>
            </a:pPr>
            <a:r>
              <a:rPr lang="en-US" sz="2923">
                <a:solidFill>
                  <a:srgbClr val="000000"/>
                </a:solidFill>
                <a:latin typeface="Open Sans"/>
              </a:rPr>
              <a:t>It allows users to interact with websites by clicking on links.</a:t>
            </a:r>
          </a:p>
        </p:txBody>
      </p:sp>
      <p:sp>
        <p:nvSpPr>
          <p:cNvPr name="TextBox 11" id="11"/>
          <p:cNvSpPr txBox="true"/>
          <p:nvPr/>
        </p:nvSpPr>
        <p:spPr>
          <a:xfrm rot="0">
            <a:off x="553622" y="1516835"/>
            <a:ext cx="4667548"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a web browser?</a:t>
            </a:r>
          </a:p>
        </p:txBody>
      </p:sp>
      <p:sp>
        <p:nvSpPr>
          <p:cNvPr name="TextBox 12" id="12"/>
          <p:cNvSpPr txBox="true"/>
          <p:nvPr/>
        </p:nvSpPr>
        <p:spPr>
          <a:xfrm rot="0">
            <a:off x="553698" y="3983236"/>
            <a:ext cx="6107609"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The most common web browsers</a:t>
            </a:r>
          </a:p>
        </p:txBody>
      </p:sp>
      <p:sp>
        <p:nvSpPr>
          <p:cNvPr name="TextBox 13" id="13"/>
          <p:cNvSpPr txBox="true"/>
          <p:nvPr/>
        </p:nvSpPr>
        <p:spPr>
          <a:xfrm rot="0">
            <a:off x="553698" y="7187246"/>
            <a:ext cx="2983267" cy="13233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Chrome</a:t>
            </a:r>
          </a:p>
          <a:p>
            <a:pPr algn="ctr">
              <a:lnSpc>
                <a:spcPts val="2659"/>
              </a:lnSpc>
            </a:pPr>
            <a:r>
              <a:rPr lang="en-US" sz="1899">
                <a:solidFill>
                  <a:srgbClr val="000000"/>
                </a:solidFill>
                <a:latin typeface="Open Sans"/>
              </a:rPr>
              <a:t>Developed by Google. </a:t>
            </a:r>
          </a:p>
          <a:p>
            <a:pPr algn="ctr">
              <a:lnSpc>
                <a:spcPts val="2659"/>
              </a:lnSpc>
              <a:spcBef>
                <a:spcPct val="0"/>
              </a:spcBef>
            </a:pPr>
            <a:r>
              <a:rPr lang="en-US" sz="1899">
                <a:solidFill>
                  <a:srgbClr val="000000"/>
                </a:solidFill>
                <a:latin typeface="Open Sans"/>
              </a:rPr>
              <a:t> Very popular thanks to its speed and functionality.</a:t>
            </a:r>
          </a:p>
        </p:txBody>
      </p:sp>
      <p:sp>
        <p:nvSpPr>
          <p:cNvPr name="TextBox 14" id="14"/>
          <p:cNvSpPr txBox="true"/>
          <p:nvPr/>
        </p:nvSpPr>
        <p:spPr>
          <a:xfrm rot="0">
            <a:off x="3803513" y="7277161"/>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Mozilla Firefox</a:t>
            </a:r>
          </a:p>
          <a:p>
            <a:pPr algn="ctr">
              <a:lnSpc>
                <a:spcPts val="2659"/>
              </a:lnSpc>
            </a:pPr>
            <a:r>
              <a:rPr lang="en-US" sz="1899">
                <a:solidFill>
                  <a:srgbClr val="000000"/>
                </a:solidFill>
                <a:latin typeface="Open Sans"/>
              </a:rPr>
              <a:t>Open-source browser.</a:t>
            </a:r>
          </a:p>
          <a:p>
            <a:pPr algn="ctr">
              <a:lnSpc>
                <a:spcPts val="2659"/>
              </a:lnSpc>
            </a:pPr>
            <a:r>
              <a:rPr lang="en-US" sz="1899">
                <a:solidFill>
                  <a:srgbClr val="000000"/>
                </a:solidFill>
                <a:latin typeface="Open Sans"/>
              </a:rPr>
              <a:t> Known for its customisation and </a:t>
            </a:r>
          </a:p>
          <a:p>
            <a:pPr algn="ctr">
              <a:lnSpc>
                <a:spcPts val="2659"/>
              </a:lnSpc>
              <a:spcBef>
                <a:spcPct val="0"/>
              </a:spcBef>
            </a:pPr>
            <a:r>
              <a:rPr lang="en-US" sz="1899">
                <a:solidFill>
                  <a:srgbClr val="000000"/>
                </a:solidFill>
                <a:latin typeface="Open Sans"/>
              </a:rPr>
              <a:t>privacy protection.</a:t>
            </a:r>
          </a:p>
        </p:txBody>
      </p:sp>
      <p:sp>
        <p:nvSpPr>
          <p:cNvPr name="TextBox 15" id="15"/>
          <p:cNvSpPr txBox="true"/>
          <p:nvPr/>
        </p:nvSpPr>
        <p:spPr>
          <a:xfrm rot="0">
            <a:off x="7053557" y="7277161"/>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Edge</a:t>
            </a:r>
          </a:p>
          <a:p>
            <a:pPr algn="ctr">
              <a:lnSpc>
                <a:spcPts val="2659"/>
              </a:lnSpc>
            </a:pPr>
            <a:r>
              <a:rPr lang="en-US" sz="1899">
                <a:solidFill>
                  <a:srgbClr val="000000"/>
                </a:solidFill>
                <a:latin typeface="Open Sans"/>
              </a:rPr>
              <a:t>Developed by Microsoft Explorer. Integrated into Windows.</a:t>
            </a:r>
          </a:p>
          <a:p>
            <a:pPr algn="ctr">
              <a:lnSpc>
                <a:spcPts val="2659"/>
              </a:lnSpc>
              <a:spcBef>
                <a:spcPct val="0"/>
              </a:spcBef>
            </a:pPr>
          </a:p>
        </p:txBody>
      </p:sp>
      <p:sp>
        <p:nvSpPr>
          <p:cNvPr name="TextBox 16" id="16"/>
          <p:cNvSpPr txBox="true"/>
          <p:nvPr/>
        </p:nvSpPr>
        <p:spPr>
          <a:xfrm rot="0">
            <a:off x="10303524" y="7277161"/>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Safari </a:t>
            </a:r>
          </a:p>
          <a:p>
            <a:pPr algn="ctr">
              <a:lnSpc>
                <a:spcPts val="2659"/>
              </a:lnSpc>
            </a:pPr>
            <a:r>
              <a:rPr lang="en-US" sz="1899">
                <a:solidFill>
                  <a:srgbClr val="000000"/>
                </a:solidFill>
                <a:latin typeface="Open Sans"/>
              </a:rPr>
              <a:t>Developed by Apple.   </a:t>
            </a:r>
          </a:p>
          <a:p>
            <a:pPr algn="ctr">
              <a:lnSpc>
                <a:spcPts val="2659"/>
              </a:lnSpc>
            </a:pPr>
            <a:r>
              <a:rPr lang="en-US" sz="1899">
                <a:solidFill>
                  <a:srgbClr val="000000"/>
                </a:solidFill>
                <a:latin typeface="Open Sans"/>
              </a:rPr>
              <a:t> Integrated into macOS and iOS devices by default.</a:t>
            </a:r>
          </a:p>
          <a:p>
            <a:pPr algn="ctr">
              <a:lnSpc>
                <a:spcPts val="2659"/>
              </a:lnSpc>
              <a:spcBef>
                <a:spcPct val="0"/>
              </a:spcBef>
            </a:pPr>
          </a:p>
        </p:txBody>
      </p:sp>
      <p:sp>
        <p:nvSpPr>
          <p:cNvPr name="TextBox 17" id="17"/>
          <p:cNvSpPr txBox="true"/>
          <p:nvPr/>
        </p:nvSpPr>
        <p:spPr>
          <a:xfrm rot="0">
            <a:off x="13556603" y="7277161"/>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Opera</a:t>
            </a:r>
          </a:p>
          <a:p>
            <a:pPr algn="ctr">
              <a:lnSpc>
                <a:spcPts val="2659"/>
              </a:lnSpc>
              <a:spcBef>
                <a:spcPct val="0"/>
              </a:spcBef>
            </a:pPr>
            <a:r>
              <a:rPr lang="en-US" sz="1899">
                <a:solidFill>
                  <a:srgbClr val="000000"/>
                </a:solidFill>
                <a:latin typeface="Open Sans"/>
              </a:rPr>
              <a:t>Known for its advanced security and a host of features, including an integrated ad blocker.</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095459" cy="15164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The address bar</a:t>
            </a:r>
          </a:p>
          <a:p>
            <a:pPr>
              <a:lnSpc>
                <a:spcPts val="4092"/>
              </a:lnSpc>
              <a:spcBef>
                <a:spcPct val="0"/>
              </a:spcBef>
            </a:pPr>
            <a:r>
              <a:rPr lang="en-US" sz="2923">
                <a:solidFill>
                  <a:srgbClr val="000000"/>
                </a:solidFill>
                <a:latin typeface="Open Sans"/>
              </a:rPr>
              <a:t>This is where you can enter the URL of a website to go directly to a specific page or carry out a search using the built-in search engine.</a:t>
            </a:r>
          </a:p>
        </p:txBody>
      </p:sp>
      <p:sp>
        <p:nvSpPr>
          <p:cNvPr name="Freeform 6" id="6"/>
          <p:cNvSpPr/>
          <p:nvPr/>
        </p:nvSpPr>
        <p:spPr>
          <a:xfrm flipH="false" flipV="false" rot="0">
            <a:off x="553622" y="4030861"/>
            <a:ext cx="10760215" cy="1292972"/>
          </a:xfrm>
          <a:custGeom>
            <a:avLst/>
            <a:gdLst/>
            <a:ahLst/>
            <a:cxnLst/>
            <a:rect r="r" b="b" t="t" l="l"/>
            <a:pathLst>
              <a:path h="1292972" w="10760215">
                <a:moveTo>
                  <a:pt x="0" y="0"/>
                </a:moveTo>
                <a:lnTo>
                  <a:pt x="10760214" y="0"/>
                </a:lnTo>
                <a:lnTo>
                  <a:pt x="10760214" y="1292972"/>
                </a:lnTo>
                <a:lnTo>
                  <a:pt x="0" y="1292972"/>
                </a:lnTo>
                <a:lnTo>
                  <a:pt x="0" y="0"/>
                </a:lnTo>
                <a:close/>
              </a:path>
            </a:pathLst>
          </a:custGeom>
          <a:blipFill>
            <a:blip r:embed="rId5"/>
            <a:stretch>
              <a:fillRect l="-1170" t="0" r="0" b="-70884"/>
            </a:stretch>
          </a:blipFill>
          <a:ln w="38100" cap="sq">
            <a:solidFill>
              <a:srgbClr val="000000"/>
            </a:solidFill>
            <a:prstDash val="solid"/>
            <a:miter/>
          </a:ln>
        </p:spPr>
      </p:sp>
      <p:sp>
        <p:nvSpPr>
          <p:cNvPr name="Freeform 7" id="7"/>
          <p:cNvSpPr/>
          <p:nvPr/>
        </p:nvSpPr>
        <p:spPr>
          <a:xfrm flipH="false" flipV="false" rot="0">
            <a:off x="4393487" y="7566865"/>
            <a:ext cx="11369780" cy="1045476"/>
          </a:xfrm>
          <a:custGeom>
            <a:avLst/>
            <a:gdLst/>
            <a:ahLst/>
            <a:cxnLst/>
            <a:rect r="r" b="b" t="t" l="l"/>
            <a:pathLst>
              <a:path h="1045476" w="11369780">
                <a:moveTo>
                  <a:pt x="0" y="0"/>
                </a:moveTo>
                <a:lnTo>
                  <a:pt x="11369780" y="0"/>
                </a:lnTo>
                <a:lnTo>
                  <a:pt x="11369780" y="1045476"/>
                </a:lnTo>
                <a:lnTo>
                  <a:pt x="0" y="1045476"/>
                </a:lnTo>
                <a:lnTo>
                  <a:pt x="0" y="0"/>
                </a:lnTo>
                <a:close/>
              </a:path>
            </a:pathLst>
          </a:custGeom>
          <a:blipFill>
            <a:blip r:embed="rId6"/>
            <a:stretch>
              <a:fillRect l="0" t="0" r="0" b="-46855"/>
            </a:stretch>
          </a:blipFill>
          <a:ln w="38100" cap="sq">
            <a:solidFill>
              <a:srgbClr val="000000"/>
            </a:solidFill>
            <a:prstDash val="solid"/>
            <a:miter/>
          </a:ln>
        </p:spPr>
      </p:sp>
      <p:sp>
        <p:nvSpPr>
          <p:cNvPr name="TextBox 8" id="8"/>
          <p:cNvSpPr txBox="true"/>
          <p:nvPr/>
        </p:nvSpPr>
        <p:spPr>
          <a:xfrm rot="0">
            <a:off x="553622" y="5819133"/>
            <a:ext cx="15095459" cy="15164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Tabs</a:t>
            </a:r>
          </a:p>
          <a:p>
            <a:pPr>
              <a:lnSpc>
                <a:spcPts val="4092"/>
              </a:lnSpc>
              <a:spcBef>
                <a:spcPct val="0"/>
              </a:spcBef>
            </a:pPr>
            <a:r>
              <a:rPr lang="en-US" sz="2923">
                <a:solidFill>
                  <a:srgbClr val="000000"/>
                </a:solidFill>
                <a:latin typeface="Open Sans"/>
              </a:rPr>
              <a:t>Chrome makes it easy to open, close and reorganise tabs, as well as grouping several tabs together in the same window.</a:t>
            </a:r>
          </a:p>
        </p:txBody>
      </p:sp>
      <p:sp>
        <p:nvSpPr>
          <p:cNvPr name="TextBox 9" id="9"/>
          <p:cNvSpPr txBox="true"/>
          <p:nvPr/>
        </p:nvSpPr>
        <p:spPr>
          <a:xfrm rot="0">
            <a:off x="553622" y="1516835"/>
            <a:ext cx="7116763"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a web browser</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3210360"/>
            <a:ext cx="9286539" cy="1883327"/>
          </a:xfrm>
          <a:custGeom>
            <a:avLst/>
            <a:gdLst/>
            <a:ahLst/>
            <a:cxnLst/>
            <a:rect r="r" b="b" t="t" l="l"/>
            <a:pathLst>
              <a:path h="1883327" w="9286539">
                <a:moveTo>
                  <a:pt x="0" y="0"/>
                </a:moveTo>
                <a:lnTo>
                  <a:pt x="9286538" y="0"/>
                </a:lnTo>
                <a:lnTo>
                  <a:pt x="9286538" y="1883328"/>
                </a:lnTo>
                <a:lnTo>
                  <a:pt x="0" y="1883328"/>
                </a:lnTo>
                <a:lnTo>
                  <a:pt x="0" y="0"/>
                </a:lnTo>
                <a:close/>
              </a:path>
            </a:pathLst>
          </a:custGeom>
          <a:blipFill>
            <a:blip r:embed="rId5"/>
            <a:stretch>
              <a:fillRect l="0" t="0" r="-2382" b="0"/>
            </a:stretch>
          </a:blipFill>
          <a:ln w="38100" cap="sq">
            <a:solidFill>
              <a:srgbClr val="000000"/>
            </a:solidFill>
            <a:prstDash val="solid"/>
            <a:miter/>
          </a:ln>
        </p:spPr>
      </p:sp>
      <p:sp>
        <p:nvSpPr>
          <p:cNvPr name="AutoShape 6" id="6"/>
          <p:cNvSpPr/>
          <p:nvPr/>
        </p:nvSpPr>
        <p:spPr>
          <a:xfrm flipH="true" flipV="true">
            <a:off x="6375392" y="4843216"/>
            <a:ext cx="1040406" cy="19046"/>
          </a:xfrm>
          <a:prstGeom prst="line">
            <a:avLst/>
          </a:prstGeom>
          <a:ln cap="flat" w="38100">
            <a:solidFill>
              <a:srgbClr val="CD0A3C"/>
            </a:solidFill>
            <a:prstDash val="solid"/>
            <a:headEnd type="none" len="sm" w="sm"/>
            <a:tailEnd type="arrow" len="sm" w="med"/>
          </a:ln>
        </p:spPr>
      </p:sp>
      <p:sp>
        <p:nvSpPr>
          <p:cNvPr name="AutoShape 7" id="7"/>
          <p:cNvSpPr/>
          <p:nvPr/>
        </p:nvSpPr>
        <p:spPr>
          <a:xfrm flipH="true" flipV="true">
            <a:off x="9603480" y="4307424"/>
            <a:ext cx="1040406" cy="19046"/>
          </a:xfrm>
          <a:prstGeom prst="line">
            <a:avLst/>
          </a:prstGeom>
          <a:ln cap="flat" w="38100">
            <a:solidFill>
              <a:srgbClr val="CD0A3C"/>
            </a:solidFill>
            <a:prstDash val="solid"/>
            <a:headEnd type="none" len="sm" w="sm"/>
            <a:tailEnd type="arrow" len="sm" w="med"/>
          </a:ln>
        </p:spPr>
      </p:sp>
      <p:sp>
        <p:nvSpPr>
          <p:cNvPr name="Freeform 8" id="8"/>
          <p:cNvSpPr/>
          <p:nvPr/>
        </p:nvSpPr>
        <p:spPr>
          <a:xfrm flipH="false" flipV="false" rot="0">
            <a:off x="4960789" y="7008213"/>
            <a:ext cx="11974478" cy="2670415"/>
          </a:xfrm>
          <a:custGeom>
            <a:avLst/>
            <a:gdLst/>
            <a:ahLst/>
            <a:cxnLst/>
            <a:rect r="r" b="b" t="t" l="l"/>
            <a:pathLst>
              <a:path h="2670415" w="11974478">
                <a:moveTo>
                  <a:pt x="0" y="0"/>
                </a:moveTo>
                <a:lnTo>
                  <a:pt x="11974478" y="0"/>
                </a:lnTo>
                <a:lnTo>
                  <a:pt x="11974478" y="2670414"/>
                </a:lnTo>
                <a:lnTo>
                  <a:pt x="0" y="2670414"/>
                </a:lnTo>
                <a:lnTo>
                  <a:pt x="0" y="0"/>
                </a:lnTo>
                <a:close/>
              </a:path>
            </a:pathLst>
          </a:custGeom>
          <a:blipFill>
            <a:blip r:embed="rId6"/>
            <a:stretch>
              <a:fillRect l="0" t="0" r="0" b="-46155"/>
            </a:stretch>
          </a:blipFill>
          <a:ln w="38100" cap="sq">
            <a:solidFill>
              <a:srgbClr val="000000"/>
            </a:solidFill>
            <a:prstDash val="solid"/>
            <a:miter/>
          </a:ln>
        </p:spPr>
      </p:sp>
      <p:sp>
        <p:nvSpPr>
          <p:cNvPr name="TextBox 9" id="9"/>
          <p:cNvSpPr txBox="true"/>
          <p:nvPr/>
        </p:nvSpPr>
        <p:spPr>
          <a:xfrm rot="0">
            <a:off x="553622" y="1903487"/>
            <a:ext cx="15853713" cy="10020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Favourites</a:t>
            </a:r>
          </a:p>
          <a:p>
            <a:pPr>
              <a:lnSpc>
                <a:spcPts val="4092"/>
              </a:lnSpc>
              <a:spcBef>
                <a:spcPct val="0"/>
              </a:spcBef>
            </a:pPr>
            <a:r>
              <a:rPr lang="en-US" sz="2923">
                <a:solidFill>
                  <a:srgbClr val="000000"/>
                </a:solidFill>
                <a:latin typeface="Open Sans"/>
              </a:rPr>
              <a:t>Browsers allow users to save websites in their favourites for quick access at a later date.</a:t>
            </a:r>
          </a:p>
        </p:txBody>
      </p:sp>
      <p:sp>
        <p:nvSpPr>
          <p:cNvPr name="TextBox 10" id="10"/>
          <p:cNvSpPr txBox="true"/>
          <p:nvPr/>
        </p:nvSpPr>
        <p:spPr>
          <a:xfrm rot="0">
            <a:off x="553622" y="1280275"/>
            <a:ext cx="7116763"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a web browser</a:t>
            </a:r>
          </a:p>
        </p:txBody>
      </p:sp>
      <p:sp>
        <p:nvSpPr>
          <p:cNvPr name="TextBox 11" id="11"/>
          <p:cNvSpPr txBox="true"/>
          <p:nvPr/>
        </p:nvSpPr>
        <p:spPr>
          <a:xfrm rot="0">
            <a:off x="553622" y="5522313"/>
            <a:ext cx="17039094" cy="15164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Browsing history </a:t>
            </a:r>
          </a:p>
          <a:p>
            <a:pPr>
              <a:lnSpc>
                <a:spcPts val="4092"/>
              </a:lnSpc>
              <a:spcBef>
                <a:spcPct val="0"/>
              </a:spcBef>
            </a:pPr>
            <a:r>
              <a:rPr lang="en-US" sz="2923">
                <a:solidFill>
                  <a:srgbClr val="000000"/>
                </a:solidFill>
                <a:latin typeface="Open Sans"/>
              </a:rPr>
              <a:t>Browsers save the history of pages visited, enabling users to go back to sites they have visited previously.</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184597" y="5417189"/>
            <a:ext cx="2671473" cy="1894965"/>
          </a:xfrm>
          <a:custGeom>
            <a:avLst/>
            <a:gdLst/>
            <a:ahLst/>
            <a:cxnLst/>
            <a:rect r="r" b="b" t="t" l="l"/>
            <a:pathLst>
              <a:path h="1894965" w="2671473">
                <a:moveTo>
                  <a:pt x="0" y="0"/>
                </a:moveTo>
                <a:lnTo>
                  <a:pt x="2671473" y="0"/>
                </a:lnTo>
                <a:lnTo>
                  <a:pt x="2671473" y="1894965"/>
                </a:lnTo>
                <a:lnTo>
                  <a:pt x="0" y="1894965"/>
                </a:lnTo>
                <a:lnTo>
                  <a:pt x="0" y="0"/>
                </a:lnTo>
                <a:close/>
              </a:path>
            </a:pathLst>
          </a:custGeom>
          <a:blipFill>
            <a:blip r:embed="rId5"/>
            <a:stretch>
              <a:fillRect l="0" t="0" r="0" b="0"/>
            </a:stretch>
          </a:blipFill>
        </p:spPr>
      </p:sp>
      <p:sp>
        <p:nvSpPr>
          <p:cNvPr name="Freeform 6" id="6"/>
          <p:cNvSpPr/>
          <p:nvPr/>
        </p:nvSpPr>
        <p:spPr>
          <a:xfrm flipH="false" flipV="false" rot="0">
            <a:off x="7367650" y="5315417"/>
            <a:ext cx="3410876" cy="1544054"/>
          </a:xfrm>
          <a:custGeom>
            <a:avLst/>
            <a:gdLst/>
            <a:ahLst/>
            <a:cxnLst/>
            <a:rect r="r" b="b" t="t" l="l"/>
            <a:pathLst>
              <a:path h="1544054" w="3410876">
                <a:moveTo>
                  <a:pt x="0" y="0"/>
                </a:moveTo>
                <a:lnTo>
                  <a:pt x="3410876" y="0"/>
                </a:lnTo>
                <a:lnTo>
                  <a:pt x="3410876" y="1544054"/>
                </a:lnTo>
                <a:lnTo>
                  <a:pt x="0" y="1544054"/>
                </a:lnTo>
                <a:lnTo>
                  <a:pt x="0" y="0"/>
                </a:lnTo>
                <a:close/>
              </a:path>
            </a:pathLst>
          </a:custGeom>
          <a:blipFill>
            <a:blip r:embed="rId6"/>
            <a:stretch>
              <a:fillRect l="0" t="0" r="0" b="0"/>
            </a:stretch>
          </a:blipFill>
        </p:spPr>
      </p:sp>
      <p:sp>
        <p:nvSpPr>
          <p:cNvPr name="Freeform 7" id="7"/>
          <p:cNvSpPr/>
          <p:nvPr/>
        </p:nvSpPr>
        <p:spPr>
          <a:xfrm flipH="false" flipV="false" rot="0">
            <a:off x="4453488" y="5719476"/>
            <a:ext cx="2689829" cy="1290391"/>
          </a:xfrm>
          <a:custGeom>
            <a:avLst/>
            <a:gdLst/>
            <a:ahLst/>
            <a:cxnLst/>
            <a:rect r="r" b="b" t="t" l="l"/>
            <a:pathLst>
              <a:path h="1290391" w="2689829">
                <a:moveTo>
                  <a:pt x="0" y="0"/>
                </a:moveTo>
                <a:lnTo>
                  <a:pt x="2689830" y="0"/>
                </a:lnTo>
                <a:lnTo>
                  <a:pt x="2689830" y="1290391"/>
                </a:lnTo>
                <a:lnTo>
                  <a:pt x="0" y="1290391"/>
                </a:lnTo>
                <a:lnTo>
                  <a:pt x="0" y="0"/>
                </a:lnTo>
                <a:close/>
              </a:path>
            </a:pathLst>
          </a:custGeom>
          <a:blipFill>
            <a:blip r:embed="rId7"/>
            <a:stretch>
              <a:fillRect l="0" t="0" r="0" b="0"/>
            </a:stretch>
          </a:blipFill>
        </p:spPr>
      </p:sp>
      <p:sp>
        <p:nvSpPr>
          <p:cNvPr name="Freeform 8" id="8"/>
          <p:cNvSpPr/>
          <p:nvPr/>
        </p:nvSpPr>
        <p:spPr>
          <a:xfrm flipH="false" flipV="false" rot="0">
            <a:off x="11378601" y="5558712"/>
            <a:ext cx="2168424" cy="1747598"/>
          </a:xfrm>
          <a:custGeom>
            <a:avLst/>
            <a:gdLst/>
            <a:ahLst/>
            <a:cxnLst/>
            <a:rect r="r" b="b" t="t" l="l"/>
            <a:pathLst>
              <a:path h="1747598" w="2168424">
                <a:moveTo>
                  <a:pt x="0" y="0"/>
                </a:moveTo>
                <a:lnTo>
                  <a:pt x="2168425" y="0"/>
                </a:lnTo>
                <a:lnTo>
                  <a:pt x="2168425" y="1747598"/>
                </a:lnTo>
                <a:lnTo>
                  <a:pt x="0" y="1747598"/>
                </a:lnTo>
                <a:lnTo>
                  <a:pt x="0" y="0"/>
                </a:lnTo>
                <a:close/>
              </a:path>
            </a:pathLst>
          </a:custGeom>
          <a:blipFill>
            <a:blip r:embed="rId8"/>
            <a:stretch>
              <a:fillRect l="0" t="0" r="0" b="0"/>
            </a:stretch>
          </a:blipFill>
        </p:spPr>
      </p:sp>
      <p:sp>
        <p:nvSpPr>
          <p:cNvPr name="Freeform 9" id="9"/>
          <p:cNvSpPr/>
          <p:nvPr/>
        </p:nvSpPr>
        <p:spPr>
          <a:xfrm flipH="false" flipV="false" rot="0">
            <a:off x="14599611" y="5592645"/>
            <a:ext cx="2313622" cy="1544054"/>
          </a:xfrm>
          <a:custGeom>
            <a:avLst/>
            <a:gdLst/>
            <a:ahLst/>
            <a:cxnLst/>
            <a:rect r="r" b="b" t="t" l="l"/>
            <a:pathLst>
              <a:path h="1544054" w="2313622">
                <a:moveTo>
                  <a:pt x="0" y="0"/>
                </a:moveTo>
                <a:lnTo>
                  <a:pt x="2313622" y="0"/>
                </a:lnTo>
                <a:lnTo>
                  <a:pt x="2313622" y="1544054"/>
                </a:lnTo>
                <a:lnTo>
                  <a:pt x="0" y="1544054"/>
                </a:lnTo>
                <a:lnTo>
                  <a:pt x="0" y="0"/>
                </a:lnTo>
                <a:close/>
              </a:path>
            </a:pathLst>
          </a:custGeom>
          <a:blipFill>
            <a:blip r:embed="rId9"/>
            <a:stretch>
              <a:fillRect l="0" t="0" r="0" b="0"/>
            </a:stretch>
          </a:blipFill>
        </p:spPr>
      </p:sp>
      <p:sp>
        <p:nvSpPr>
          <p:cNvPr name="TextBox 10" id="10"/>
          <p:cNvSpPr txBox="true"/>
          <p:nvPr/>
        </p:nvSpPr>
        <p:spPr>
          <a:xfrm rot="0">
            <a:off x="553622" y="2276144"/>
            <a:ext cx="15853713" cy="15164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a:rPr>
              <a:t>A search engine is an online tool that uses a browser to find information on the Internet using keywords. </a:t>
            </a:r>
            <a:r>
              <a:rPr lang="en-US" sz="2923">
                <a:solidFill>
                  <a:srgbClr val="000000"/>
                </a:solidFill>
                <a:latin typeface="Open Sans"/>
              </a:rPr>
              <a:t>They index and list billions of web pages, making it easy to access a vast amount of knowledge around the world in just a few clicks. </a:t>
            </a:r>
          </a:p>
        </p:txBody>
      </p:sp>
      <p:sp>
        <p:nvSpPr>
          <p:cNvPr name="TextBox 11" id="11"/>
          <p:cNvSpPr txBox="true"/>
          <p:nvPr/>
        </p:nvSpPr>
        <p:spPr>
          <a:xfrm rot="0">
            <a:off x="553622" y="1516835"/>
            <a:ext cx="486578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a search engine?</a:t>
            </a:r>
          </a:p>
        </p:txBody>
      </p:sp>
      <p:sp>
        <p:nvSpPr>
          <p:cNvPr name="TextBox 12" id="12"/>
          <p:cNvSpPr txBox="true"/>
          <p:nvPr/>
        </p:nvSpPr>
        <p:spPr>
          <a:xfrm rot="0">
            <a:off x="553622" y="4287867"/>
            <a:ext cx="6293247"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The most common search engines</a:t>
            </a:r>
          </a:p>
        </p:txBody>
      </p:sp>
      <p:sp>
        <p:nvSpPr>
          <p:cNvPr name="TextBox 13" id="13"/>
          <p:cNvSpPr txBox="true"/>
          <p:nvPr/>
        </p:nvSpPr>
        <p:spPr>
          <a:xfrm rot="0">
            <a:off x="1028700" y="7209279"/>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Google</a:t>
            </a:r>
          </a:p>
          <a:p>
            <a:pPr algn="ctr">
              <a:lnSpc>
                <a:spcPts val="2659"/>
              </a:lnSpc>
              <a:spcBef>
                <a:spcPct val="0"/>
              </a:spcBef>
            </a:pPr>
            <a:r>
              <a:rPr lang="en-US" sz="1899">
                <a:solidFill>
                  <a:srgbClr val="000000"/>
                </a:solidFill>
                <a:latin typeface="Open Sans"/>
              </a:rPr>
              <a:t>The most popular and widely used search engine in the world, it is known for its vast database and sophisticated search algorithms.</a:t>
            </a:r>
          </a:p>
        </p:txBody>
      </p:sp>
      <p:sp>
        <p:nvSpPr>
          <p:cNvPr name="TextBox 14" id="14"/>
          <p:cNvSpPr txBox="true"/>
          <p:nvPr/>
        </p:nvSpPr>
        <p:spPr>
          <a:xfrm rot="0">
            <a:off x="7697066" y="7277161"/>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Yahoo! Search </a:t>
            </a:r>
          </a:p>
          <a:p>
            <a:pPr algn="ctr">
              <a:lnSpc>
                <a:spcPts val="2659"/>
              </a:lnSpc>
              <a:spcBef>
                <a:spcPct val="0"/>
              </a:spcBef>
            </a:pPr>
            <a:r>
              <a:rPr lang="en-US" sz="1899">
                <a:solidFill>
                  <a:srgbClr val="000000"/>
                </a:solidFill>
                <a:latin typeface="Open Sans"/>
              </a:rPr>
              <a:t>Search engine that often integrates Bing search results since its partnership with Microsoft.</a:t>
            </a:r>
          </a:p>
        </p:txBody>
      </p:sp>
      <p:sp>
        <p:nvSpPr>
          <p:cNvPr name="TextBox 15" id="15"/>
          <p:cNvSpPr txBox="true"/>
          <p:nvPr/>
        </p:nvSpPr>
        <p:spPr>
          <a:xfrm rot="0">
            <a:off x="4306769" y="7268210"/>
            <a:ext cx="2983267" cy="13233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Bing</a:t>
            </a:r>
          </a:p>
          <a:p>
            <a:pPr algn="ctr">
              <a:lnSpc>
                <a:spcPts val="2659"/>
              </a:lnSpc>
              <a:spcBef>
                <a:spcPct val="0"/>
              </a:spcBef>
            </a:pPr>
            <a:r>
              <a:rPr lang="en-US" sz="1899">
                <a:solidFill>
                  <a:srgbClr val="000000"/>
                </a:solidFill>
                <a:latin typeface="Open Sans"/>
              </a:rPr>
              <a:t>Owned by Microsoft, it offers similar functions to Google.</a:t>
            </a:r>
          </a:p>
        </p:txBody>
      </p:sp>
      <p:sp>
        <p:nvSpPr>
          <p:cNvPr name="TextBox 16" id="16"/>
          <p:cNvSpPr txBox="true"/>
          <p:nvPr/>
        </p:nvSpPr>
        <p:spPr>
          <a:xfrm rot="0">
            <a:off x="11073801" y="7296785"/>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DuckDuckGo </a:t>
            </a:r>
          </a:p>
          <a:p>
            <a:pPr algn="ctr">
              <a:lnSpc>
                <a:spcPts val="2659"/>
              </a:lnSpc>
              <a:spcBef>
                <a:spcPct val="0"/>
              </a:spcBef>
            </a:pPr>
            <a:r>
              <a:rPr lang="en-US" sz="1899">
                <a:solidFill>
                  <a:srgbClr val="000000"/>
                </a:solidFill>
                <a:latin typeface="Open Sans"/>
              </a:rPr>
              <a:t>Committed to user confidentiality, it does not track users' searches or store their personal information.</a:t>
            </a:r>
          </a:p>
        </p:txBody>
      </p:sp>
      <p:sp>
        <p:nvSpPr>
          <p:cNvPr name="TextBox 17" id="17"/>
          <p:cNvSpPr txBox="true"/>
          <p:nvPr/>
        </p:nvSpPr>
        <p:spPr>
          <a:xfrm rot="0">
            <a:off x="14352344" y="7296785"/>
            <a:ext cx="2983267" cy="26568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Ecosia</a:t>
            </a:r>
          </a:p>
          <a:p>
            <a:pPr algn="ctr">
              <a:lnSpc>
                <a:spcPts val="2659"/>
              </a:lnSpc>
              <a:spcBef>
                <a:spcPct val="0"/>
              </a:spcBef>
            </a:pPr>
            <a:r>
              <a:rPr lang="en-US" sz="1899">
                <a:solidFill>
                  <a:srgbClr val="000000"/>
                </a:solidFill>
                <a:latin typeface="Open Sans"/>
              </a:rPr>
              <a:t>Focused on environmental sustainability, it plants trees thanks to its advertising revenues (over 160 million trees financed by 2022!).</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DAFyWylyxtM</dc:identifier>
  <dcterms:modified xsi:type="dcterms:W3CDTF">2011-08-01T06:04:30Z</dcterms:modified>
  <cp:revision>1</cp:revision>
  <dc:title>Web browsers and search tools</dc:title>
</cp:coreProperties>
</file>