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jls3kprVWafl9cN47sN7Lo190qt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OpenSans-bold.fntdata"/><Relationship Id="rId16" Type="http://schemas.openxmlformats.org/officeDocument/2006/relationships/font" Target="fonts/OpenSans-regular.fntdata"/><Relationship Id="rId5" Type="http://schemas.openxmlformats.org/officeDocument/2006/relationships/notesMaster" Target="notesMasters/notesMaster1.xml"/><Relationship Id="rId19" Type="http://schemas.openxmlformats.org/officeDocument/2006/relationships/font" Target="fonts/OpenSans-boldItalic.fntdata"/><Relationship Id="rId6" Type="http://schemas.openxmlformats.org/officeDocument/2006/relationships/slide" Target="slides/slide1.xml"/><Relationship Id="rId18" Type="http://schemas.openxmlformats.org/officeDocument/2006/relationships/font" Target="fonts/Open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1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1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0"/>
          <p:cNvSpPr/>
          <p:nvPr>
            <p:ph idx="2" type="pic"/>
          </p:nvPr>
        </p:nvSpPr>
        <p:spPr>
          <a:xfrm>
            <a:off x="1792288" y="612775"/>
            <a:ext cx="5486400" cy="4114800"/>
          </a:xfrm>
          <a:prstGeom prst="rect">
            <a:avLst/>
          </a:prstGeom>
          <a:noFill/>
          <a:ln>
            <a:noFill/>
          </a:ln>
        </p:spPr>
      </p:sp>
      <p:sp>
        <p:nvSpPr>
          <p:cNvPr id="64" name="Google Shape;64;p2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2.jpg"/><Relationship Id="rId6" Type="http://schemas.openxmlformats.org/officeDocument/2006/relationships/image" Target="../media/image4.png"/><Relationship Id="rId7"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9.png"/><Relationship Id="rId7" Type="http://schemas.openxmlformats.org/officeDocument/2006/relationships/image" Target="../media/image8.png"/><Relationship Id="rId8"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4.png"/><Relationship Id="rId6"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image" Target="../media/image4.png"/><Relationship Id="rId5" Type="http://schemas.openxmlformats.org/officeDocument/2006/relationships/image" Target="../media/image11.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85" name="Google Shape;85;p1"/>
          <p:cNvSpPr/>
          <p:nvPr/>
        </p:nvSpPr>
        <p:spPr>
          <a:xfrm>
            <a:off x="0" y="4489596"/>
            <a:ext cx="4059584" cy="5797404"/>
          </a:xfrm>
          <a:custGeom>
            <a:rect b="b" l="l" r="r" t="t"/>
            <a:pathLst>
              <a:path extrusionOk="0" h="5797404" w="4059584">
                <a:moveTo>
                  <a:pt x="0" y="0"/>
                </a:moveTo>
                <a:lnTo>
                  <a:pt x="4059584" y="0"/>
                </a:lnTo>
                <a:lnTo>
                  <a:pt x="4059584" y="5797404"/>
                </a:lnTo>
                <a:lnTo>
                  <a:pt x="0" y="5797404"/>
                </a:lnTo>
                <a:lnTo>
                  <a:pt x="0" y="0"/>
                </a:lnTo>
                <a:close/>
              </a:path>
            </a:pathLst>
          </a:custGeom>
          <a:blipFill rotWithShape="1">
            <a:blip r:embed="rId4">
              <a:alphaModFix/>
            </a:blip>
            <a:stretch>
              <a:fillRect b="0" l="0" r="0" t="0"/>
            </a:stretch>
          </a:blipFill>
          <a:ln>
            <a:noFill/>
          </a:ln>
        </p:spPr>
      </p:sp>
      <p:sp>
        <p:nvSpPr>
          <p:cNvPr id="86" name="Google Shape;86;p1"/>
          <p:cNvSpPr/>
          <p:nvPr/>
        </p:nvSpPr>
        <p:spPr>
          <a:xfrm>
            <a:off x="10560599" y="9453894"/>
            <a:ext cx="7175130" cy="659999"/>
          </a:xfrm>
          <a:custGeom>
            <a:rect b="b" l="l" r="r" t="t"/>
            <a:pathLst>
              <a:path extrusionOk="0" h="659999" w="7175130">
                <a:moveTo>
                  <a:pt x="0" y="0"/>
                </a:moveTo>
                <a:lnTo>
                  <a:pt x="7175130" y="0"/>
                </a:lnTo>
                <a:lnTo>
                  <a:pt x="7175130" y="659999"/>
                </a:lnTo>
                <a:lnTo>
                  <a:pt x="0" y="659999"/>
                </a:lnTo>
                <a:lnTo>
                  <a:pt x="0" y="0"/>
                </a:lnTo>
                <a:close/>
              </a:path>
            </a:pathLst>
          </a:custGeom>
          <a:blipFill rotWithShape="1">
            <a:blip r:embed="rId5">
              <a:alphaModFix/>
            </a:blip>
            <a:stretch>
              <a:fillRect b="0" l="0" r="0" t="0"/>
            </a:stretch>
          </a:blipFill>
          <a:ln>
            <a:noFill/>
          </a:ln>
        </p:spPr>
      </p:sp>
      <p:sp>
        <p:nvSpPr>
          <p:cNvPr id="87" name="Google Shape;87;p1"/>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6">
              <a:alphaModFix/>
            </a:blip>
            <a:stretch>
              <a:fillRect b="0" l="0" r="0" t="0"/>
            </a:stretch>
          </a:blipFill>
          <a:ln>
            <a:noFill/>
          </a:ln>
        </p:spPr>
      </p:sp>
      <p:sp>
        <p:nvSpPr>
          <p:cNvPr id="88" name="Google Shape;88;p1"/>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7">
              <a:alphaModFix/>
            </a:blip>
            <a:stretch>
              <a:fillRect b="0" l="0" r="0" t="0"/>
            </a:stretch>
          </a:blipFill>
          <a:ln>
            <a:noFill/>
          </a:ln>
        </p:spPr>
      </p:sp>
      <p:sp>
        <p:nvSpPr>
          <p:cNvPr id="89" name="Google Shape;89;p1"/>
          <p:cNvSpPr txBox="1"/>
          <p:nvPr/>
        </p:nvSpPr>
        <p:spPr>
          <a:xfrm>
            <a:off x="10142790" y="8648944"/>
            <a:ext cx="8010747" cy="553211"/>
          </a:xfrm>
          <a:prstGeom prst="rect">
            <a:avLst/>
          </a:prstGeom>
          <a:noFill/>
          <a:ln>
            <a:noFill/>
          </a:ln>
        </p:spPr>
        <p:txBody>
          <a:bodyPr anchorCtr="0" anchor="t" bIns="0" lIns="0" spcFirstLastPara="1" rIns="0" wrap="square" tIns="0">
            <a:spAutoFit/>
          </a:bodyPr>
          <a:lstStyle/>
          <a:p>
            <a:pPr indent="0" lvl="0" marL="0" marR="0" rtl="0" algn="ctr">
              <a:lnSpc>
                <a:spcPct val="139926"/>
              </a:lnSpc>
              <a:spcBef>
                <a:spcPts val="0"/>
              </a:spcBef>
              <a:spcAft>
                <a:spcPts val="0"/>
              </a:spcAft>
              <a:buNone/>
            </a:pPr>
            <a:r>
              <a:rPr b="0" i="0" lang="en-US" sz="1087" u="none" cap="none" strike="noStrike">
                <a:solidFill>
                  <a:srgbClr val="000000"/>
                </a:solidFill>
                <a:latin typeface="Arial"/>
                <a:ea typeface="Arial"/>
                <a:cs typeface="Arial"/>
                <a:sym typeface="Arial"/>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endParaRPr/>
          </a:p>
        </p:txBody>
      </p:sp>
      <p:sp>
        <p:nvSpPr>
          <p:cNvPr id="90" name="Google Shape;90;p1"/>
          <p:cNvSpPr txBox="1"/>
          <p:nvPr/>
        </p:nvSpPr>
        <p:spPr>
          <a:xfrm>
            <a:off x="2665326" y="4297341"/>
            <a:ext cx="12957347" cy="1635169"/>
          </a:xfrm>
          <a:prstGeom prst="rect">
            <a:avLst/>
          </a:prstGeom>
          <a:noFill/>
          <a:ln>
            <a:noFill/>
          </a:ln>
        </p:spPr>
        <p:txBody>
          <a:bodyPr anchorCtr="0" anchor="t" bIns="0" lIns="0" spcFirstLastPara="1" rIns="0" wrap="square" tIns="0">
            <a:spAutoFit/>
          </a:bodyPr>
          <a:lstStyle/>
          <a:p>
            <a:pPr indent="0" lvl="0" marL="0" marR="0" rtl="0" algn="ctr">
              <a:lnSpc>
                <a:spcPct val="242888"/>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ctr">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Use spreadsheet software effectively to create professional, academic or personal documents</a:t>
            </a:r>
            <a:endParaRPr/>
          </a:p>
        </p:txBody>
      </p:sp>
      <p:sp>
        <p:nvSpPr>
          <p:cNvPr id="91" name="Google Shape;91;p1"/>
          <p:cNvSpPr txBox="1"/>
          <p:nvPr/>
        </p:nvSpPr>
        <p:spPr>
          <a:xfrm>
            <a:off x="2665326" y="3292652"/>
            <a:ext cx="12957347" cy="1409744"/>
          </a:xfrm>
          <a:prstGeom prst="rect">
            <a:avLst/>
          </a:prstGeom>
          <a:noFill/>
          <a:ln>
            <a:noFill/>
          </a:ln>
        </p:spPr>
        <p:txBody>
          <a:bodyPr anchorCtr="0" anchor="t" bIns="0" lIns="0" spcFirstLastPara="1" rIns="0" wrap="square" tIns="0">
            <a:spAutoFit/>
          </a:bodyPr>
          <a:lstStyle/>
          <a:p>
            <a:pPr indent="0" lvl="0" marL="0" marR="0" rtl="0" algn="ctr">
              <a:lnSpc>
                <a:spcPct val="139995"/>
              </a:lnSpc>
              <a:spcBef>
                <a:spcPts val="0"/>
              </a:spcBef>
              <a:spcAft>
                <a:spcPts val="0"/>
              </a:spcAft>
              <a:buNone/>
            </a:pPr>
            <a:r>
              <a:rPr b="1" i="0" lang="en-US" sz="4123" u="none" cap="none" strike="noStrike">
                <a:solidFill>
                  <a:srgbClr val="000000"/>
                </a:solidFill>
                <a:latin typeface="Open Sans"/>
                <a:ea typeface="Open Sans"/>
                <a:cs typeface="Open Sans"/>
                <a:sym typeface="Open Sans"/>
              </a:rPr>
              <a:t>Module 3</a:t>
            </a:r>
            <a:endParaRPr/>
          </a:p>
          <a:p>
            <a:pPr indent="0" lvl="0" marL="0" marR="0" rtl="0" algn="ctr">
              <a:lnSpc>
                <a:spcPct val="139995"/>
              </a:lnSpc>
              <a:spcBef>
                <a:spcPts val="0"/>
              </a:spcBef>
              <a:spcAft>
                <a:spcPts val="0"/>
              </a:spcAft>
              <a:buNone/>
            </a:pPr>
            <a:r>
              <a:rPr b="1" i="0" lang="en-US" sz="4123" u="none" cap="none" strike="noStrike">
                <a:solidFill>
                  <a:srgbClr val="000000"/>
                </a:solidFill>
                <a:latin typeface="Open Sans"/>
                <a:ea typeface="Open Sans"/>
                <a:cs typeface="Open Sans"/>
                <a:sym typeface="Open Sans"/>
              </a:rPr>
              <a:t>Spreadsheet software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10"/>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201" name="Google Shape;201;p10"/>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202" name="Google Shape;202;p10"/>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203" name="Google Shape;203;p10"/>
          <p:cNvSpPr/>
          <p:nvPr/>
        </p:nvSpPr>
        <p:spPr>
          <a:xfrm>
            <a:off x="1545135" y="4279872"/>
            <a:ext cx="8299330" cy="5537378"/>
          </a:xfrm>
          <a:custGeom>
            <a:rect b="b" l="l" r="r" t="t"/>
            <a:pathLst>
              <a:path extrusionOk="0" h="5537378" w="8299330">
                <a:moveTo>
                  <a:pt x="0" y="0"/>
                </a:moveTo>
                <a:lnTo>
                  <a:pt x="8299331" y="0"/>
                </a:lnTo>
                <a:lnTo>
                  <a:pt x="8299331" y="5537378"/>
                </a:lnTo>
                <a:lnTo>
                  <a:pt x="0" y="5537378"/>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204" name="Google Shape;204;p10"/>
          <p:cNvSpPr txBox="1"/>
          <p:nvPr/>
        </p:nvSpPr>
        <p:spPr>
          <a:xfrm>
            <a:off x="553622" y="1270067"/>
            <a:ext cx="11581061" cy="10827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Practical example</a:t>
            </a:r>
            <a:endParaRPr/>
          </a:p>
        </p:txBody>
      </p:sp>
      <p:sp>
        <p:nvSpPr>
          <p:cNvPr id="205" name="Google Shape;205;p10"/>
          <p:cNvSpPr txBox="1"/>
          <p:nvPr/>
        </p:nvSpPr>
        <p:spPr>
          <a:xfrm>
            <a:off x="523475" y="2403431"/>
            <a:ext cx="16705678" cy="2187619"/>
          </a:xfrm>
          <a:prstGeom prst="rect">
            <a:avLst/>
          </a:prstGeom>
          <a:noFill/>
          <a:ln>
            <a:noFill/>
          </a:ln>
        </p:spPr>
        <p:txBody>
          <a:bodyPr anchorCtr="0" anchor="t" bIns="0" lIns="0" spcFirstLastPara="1" rIns="0" wrap="square" tIns="0">
            <a:spAutoFit/>
          </a:bodyPr>
          <a:lstStyle/>
          <a:p>
            <a:pPr indent="0" lvl="0" marL="0" marR="0" rtl="0" algn="just">
              <a:lnSpc>
                <a:spcPct val="139993"/>
              </a:lnSpc>
              <a:spcBef>
                <a:spcPts val="0"/>
              </a:spcBef>
              <a:spcAft>
                <a:spcPts val="0"/>
              </a:spcAft>
              <a:buNone/>
            </a:pPr>
            <a:r>
              <a:rPr b="0" i="0" lang="en-US" sz="3123" u="sng" cap="none" strike="noStrike">
                <a:solidFill>
                  <a:srgbClr val="000000"/>
                </a:solidFill>
                <a:latin typeface="Open Sans"/>
                <a:ea typeface="Open Sans"/>
                <a:cs typeface="Open Sans"/>
                <a:sym typeface="Open Sans"/>
              </a:rPr>
              <a:t>Task 2: Present a stock sheet</a:t>
            </a:r>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1.Carry out the various operations described below.</a:t>
            </a:r>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2.Save the document in .pdf format under the name Plomb&amp;Co final.</a:t>
            </a:r>
            <a:endParaRPr/>
          </a:p>
          <a:p>
            <a:pPr indent="0" lvl="0" marL="0" marR="0" rtl="0" algn="just">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p:txBody>
      </p:sp>
      <p:sp>
        <p:nvSpPr>
          <p:cNvPr id="206" name="Google Shape;206;p10"/>
          <p:cNvSpPr txBox="1"/>
          <p:nvPr/>
        </p:nvSpPr>
        <p:spPr>
          <a:xfrm>
            <a:off x="11374192" y="5186020"/>
            <a:ext cx="2429173" cy="888408"/>
          </a:xfrm>
          <a:prstGeom prst="rect">
            <a:avLst/>
          </a:prstGeom>
          <a:noFill/>
          <a:ln>
            <a:noFill/>
          </a:ln>
        </p:spPr>
        <p:txBody>
          <a:bodyPr anchorCtr="0" anchor="t" bIns="0" lIns="0" spcFirstLastPara="1" rIns="0" wrap="square" tIns="0">
            <a:spAutoFit/>
          </a:bodyPr>
          <a:lstStyle/>
          <a:p>
            <a:pPr indent="0" lvl="0" marL="0" marR="0" rtl="0" algn="l">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Change fonts </a:t>
            </a:r>
            <a:endParaRPr/>
          </a:p>
          <a:p>
            <a:pPr indent="0" lvl="0" marL="0" marR="0" rtl="0" algn="l">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(Comic Sans Ms)</a:t>
            </a:r>
            <a:endParaRPr/>
          </a:p>
        </p:txBody>
      </p:sp>
      <p:sp>
        <p:nvSpPr>
          <p:cNvPr id="207" name="Google Shape;207;p10"/>
          <p:cNvSpPr txBox="1"/>
          <p:nvPr/>
        </p:nvSpPr>
        <p:spPr>
          <a:xfrm>
            <a:off x="11374192" y="6346611"/>
            <a:ext cx="1335732"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Bold text</a:t>
            </a:r>
            <a:endParaRPr/>
          </a:p>
        </p:txBody>
      </p:sp>
      <p:sp>
        <p:nvSpPr>
          <p:cNvPr id="208" name="Google Shape;208;p10"/>
          <p:cNvSpPr txBox="1"/>
          <p:nvPr/>
        </p:nvSpPr>
        <p:spPr>
          <a:xfrm>
            <a:off x="11374192" y="7255699"/>
            <a:ext cx="3110210"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Change font size (10)</a:t>
            </a:r>
            <a:endParaRPr/>
          </a:p>
        </p:txBody>
      </p:sp>
      <p:sp>
        <p:nvSpPr>
          <p:cNvPr id="209" name="Google Shape;209;p10"/>
          <p:cNvSpPr txBox="1"/>
          <p:nvPr/>
        </p:nvSpPr>
        <p:spPr>
          <a:xfrm>
            <a:off x="11387412" y="8048858"/>
            <a:ext cx="1859161"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Add borders</a:t>
            </a:r>
            <a:endParaRPr/>
          </a:p>
        </p:txBody>
      </p:sp>
      <p:sp>
        <p:nvSpPr>
          <p:cNvPr id="210" name="Google Shape;210;p10"/>
          <p:cNvSpPr txBox="1"/>
          <p:nvPr/>
        </p:nvSpPr>
        <p:spPr>
          <a:xfrm>
            <a:off x="11374192" y="8842016"/>
            <a:ext cx="2598390"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Set a background</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97" name="Google Shape;97;p2"/>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98" name="Google Shape;98;p2"/>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99" name="Google Shape;99;p2"/>
          <p:cNvSpPr/>
          <p:nvPr/>
        </p:nvSpPr>
        <p:spPr>
          <a:xfrm>
            <a:off x="4241988" y="5014480"/>
            <a:ext cx="1572050" cy="1485972"/>
          </a:xfrm>
          <a:custGeom>
            <a:rect b="b" l="l" r="r" t="t"/>
            <a:pathLst>
              <a:path extrusionOk="0" h="1485972" w="1572050">
                <a:moveTo>
                  <a:pt x="0" y="0"/>
                </a:moveTo>
                <a:lnTo>
                  <a:pt x="1572049" y="0"/>
                </a:lnTo>
                <a:lnTo>
                  <a:pt x="1572049" y="1485972"/>
                </a:lnTo>
                <a:lnTo>
                  <a:pt x="0" y="1485972"/>
                </a:lnTo>
                <a:lnTo>
                  <a:pt x="0" y="0"/>
                </a:lnTo>
                <a:close/>
              </a:path>
            </a:pathLst>
          </a:custGeom>
          <a:blipFill rotWithShape="1">
            <a:blip r:embed="rId6">
              <a:alphaModFix/>
            </a:blip>
            <a:stretch>
              <a:fillRect b="0" l="0" r="0" t="0"/>
            </a:stretch>
          </a:blipFill>
          <a:ln>
            <a:noFill/>
          </a:ln>
        </p:spPr>
      </p:sp>
      <p:sp>
        <p:nvSpPr>
          <p:cNvPr id="100" name="Google Shape;100;p2"/>
          <p:cNvSpPr/>
          <p:nvPr/>
        </p:nvSpPr>
        <p:spPr>
          <a:xfrm>
            <a:off x="7626098" y="4932222"/>
            <a:ext cx="2292168" cy="1723435"/>
          </a:xfrm>
          <a:custGeom>
            <a:rect b="b" l="l" r="r" t="t"/>
            <a:pathLst>
              <a:path extrusionOk="0" h="1723435" w="2292168">
                <a:moveTo>
                  <a:pt x="0" y="0"/>
                </a:moveTo>
                <a:lnTo>
                  <a:pt x="2292168" y="0"/>
                </a:lnTo>
                <a:lnTo>
                  <a:pt x="2292168" y="1723435"/>
                </a:lnTo>
                <a:lnTo>
                  <a:pt x="0" y="1723435"/>
                </a:lnTo>
                <a:lnTo>
                  <a:pt x="0" y="0"/>
                </a:lnTo>
                <a:close/>
              </a:path>
            </a:pathLst>
          </a:custGeom>
          <a:blipFill rotWithShape="1">
            <a:blip r:embed="rId7">
              <a:alphaModFix/>
            </a:blip>
            <a:stretch>
              <a:fillRect b="0" l="0" r="0" t="0"/>
            </a:stretch>
          </a:blipFill>
          <a:ln>
            <a:noFill/>
          </a:ln>
        </p:spPr>
      </p:sp>
      <p:sp>
        <p:nvSpPr>
          <p:cNvPr id="101" name="Google Shape;101;p2"/>
          <p:cNvSpPr/>
          <p:nvPr/>
        </p:nvSpPr>
        <p:spPr>
          <a:xfrm>
            <a:off x="11961660" y="5050953"/>
            <a:ext cx="1449499" cy="1449499"/>
          </a:xfrm>
          <a:custGeom>
            <a:rect b="b" l="l" r="r" t="t"/>
            <a:pathLst>
              <a:path extrusionOk="0" h="1449499" w="1449499">
                <a:moveTo>
                  <a:pt x="0" y="0"/>
                </a:moveTo>
                <a:lnTo>
                  <a:pt x="1449499" y="0"/>
                </a:lnTo>
                <a:lnTo>
                  <a:pt x="1449499" y="1449499"/>
                </a:lnTo>
                <a:lnTo>
                  <a:pt x="0" y="1449499"/>
                </a:lnTo>
                <a:lnTo>
                  <a:pt x="0" y="0"/>
                </a:lnTo>
                <a:close/>
              </a:path>
            </a:pathLst>
          </a:custGeom>
          <a:blipFill rotWithShape="1">
            <a:blip r:embed="rId8">
              <a:alphaModFix/>
            </a:blip>
            <a:stretch>
              <a:fillRect b="0" l="0" r="0" t="0"/>
            </a:stretch>
          </a:blipFill>
          <a:ln>
            <a:noFill/>
          </a:ln>
        </p:spPr>
      </p:sp>
      <p:sp>
        <p:nvSpPr>
          <p:cNvPr id="102" name="Google Shape;102;p2"/>
          <p:cNvSpPr txBox="1"/>
          <p:nvPr/>
        </p:nvSpPr>
        <p:spPr>
          <a:xfrm>
            <a:off x="558400" y="2194754"/>
            <a:ext cx="16083273" cy="1002073"/>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0" i="0" lang="en-US" sz="2923" u="none" cap="none" strike="noStrike">
                <a:solidFill>
                  <a:srgbClr val="000000"/>
                </a:solidFill>
                <a:latin typeface="Open Sans"/>
                <a:ea typeface="Open Sans"/>
                <a:cs typeface="Open Sans"/>
                <a:sym typeface="Open Sans"/>
              </a:rPr>
              <a:t>Spreadsheet software is used to organise, analyse and calculate data in the form of tables, graphs and diagrams.</a:t>
            </a:r>
            <a:endParaRPr/>
          </a:p>
        </p:txBody>
      </p:sp>
      <p:sp>
        <p:nvSpPr>
          <p:cNvPr id="103" name="Google Shape;103;p2"/>
          <p:cNvSpPr txBox="1"/>
          <p:nvPr/>
        </p:nvSpPr>
        <p:spPr>
          <a:xfrm>
            <a:off x="558400" y="1340636"/>
            <a:ext cx="6086177" cy="53026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What is spreadsheet software?</a:t>
            </a:r>
            <a:endParaRPr/>
          </a:p>
        </p:txBody>
      </p:sp>
      <p:sp>
        <p:nvSpPr>
          <p:cNvPr id="104" name="Google Shape;104;p2"/>
          <p:cNvSpPr txBox="1"/>
          <p:nvPr/>
        </p:nvSpPr>
        <p:spPr>
          <a:xfrm>
            <a:off x="558400" y="3753662"/>
            <a:ext cx="7397055" cy="487723"/>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2923" u="none" cap="none" strike="noStrike">
                <a:solidFill>
                  <a:srgbClr val="000000"/>
                </a:solidFill>
                <a:latin typeface="Open Sans"/>
                <a:ea typeface="Open Sans"/>
                <a:cs typeface="Open Sans"/>
                <a:sym typeface="Open Sans"/>
              </a:rPr>
              <a:t>The most popular spreadsheet software</a:t>
            </a:r>
            <a:endParaRPr/>
          </a:p>
        </p:txBody>
      </p:sp>
      <p:sp>
        <p:nvSpPr>
          <p:cNvPr id="105" name="Google Shape;105;p2"/>
          <p:cNvSpPr txBox="1"/>
          <p:nvPr/>
        </p:nvSpPr>
        <p:spPr>
          <a:xfrm>
            <a:off x="3536379" y="6498825"/>
            <a:ext cx="2983267" cy="2323465"/>
          </a:xfrm>
          <a:prstGeom prst="rect">
            <a:avLst/>
          </a:prstGeom>
          <a:noFill/>
          <a:ln>
            <a:noFill/>
          </a:ln>
        </p:spPr>
        <p:txBody>
          <a:bodyPr anchorCtr="0" anchor="t" bIns="0" lIns="0" spcFirstLastPara="1" rIns="0" wrap="square" tIns="0">
            <a:sp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a:p>
            <a:pPr indent="0" lvl="0" marL="0" marR="0" rtl="0" algn="ctr">
              <a:lnSpc>
                <a:spcPct val="140021"/>
              </a:lnSpc>
              <a:spcBef>
                <a:spcPts val="0"/>
              </a:spcBef>
              <a:spcAft>
                <a:spcPts val="0"/>
              </a:spcAft>
              <a:buNone/>
            </a:pPr>
            <a:r>
              <a:rPr b="1" i="0" lang="en-US" sz="1899" u="none" cap="none" strike="noStrike">
                <a:solidFill>
                  <a:srgbClr val="000000"/>
                </a:solidFill>
                <a:latin typeface="Open Sans"/>
                <a:ea typeface="Open Sans"/>
                <a:cs typeface="Open Sans"/>
                <a:sym typeface="Open Sans"/>
              </a:rPr>
              <a:t>Microsoft Excel</a:t>
            </a:r>
            <a:endParaRPr/>
          </a:p>
          <a:p>
            <a:pPr indent="0" lvl="0" marL="0" marR="0" rtl="0" algn="ctr">
              <a:lnSpc>
                <a:spcPct val="140021"/>
              </a:lnSpc>
              <a:spcBef>
                <a:spcPts val="0"/>
              </a:spcBef>
              <a:spcAft>
                <a:spcPts val="0"/>
              </a:spcAft>
              <a:buNone/>
            </a:pPr>
            <a:r>
              <a:rPr b="0" i="0" lang="en-US" sz="1899" u="none" cap="none" strike="noStrike">
                <a:solidFill>
                  <a:srgbClr val="000000"/>
                </a:solidFill>
                <a:latin typeface="Open Sans"/>
                <a:ea typeface="Open Sans"/>
                <a:cs typeface="Open Sans"/>
                <a:sym typeface="Open Sans"/>
              </a:rPr>
              <a:t>It is part of the Microsoft Office suite and offers a wide range of functions for managing data and creating graphics.</a:t>
            </a:r>
            <a:endParaRPr/>
          </a:p>
        </p:txBody>
      </p:sp>
      <p:sp>
        <p:nvSpPr>
          <p:cNvPr id="106" name="Google Shape;106;p2"/>
          <p:cNvSpPr txBox="1"/>
          <p:nvPr/>
        </p:nvSpPr>
        <p:spPr>
          <a:xfrm>
            <a:off x="7280548" y="6832200"/>
            <a:ext cx="2983267" cy="1990090"/>
          </a:xfrm>
          <a:prstGeom prst="rect">
            <a:avLst/>
          </a:prstGeom>
          <a:noFill/>
          <a:ln>
            <a:noFill/>
          </a:ln>
        </p:spPr>
        <p:txBody>
          <a:bodyPr anchorCtr="0" anchor="t" bIns="0" lIns="0" spcFirstLastPara="1" rIns="0" wrap="square" tIns="0">
            <a:spAutoFit/>
          </a:bodyPr>
          <a:lstStyle/>
          <a:p>
            <a:pPr indent="0" lvl="0" marL="0" marR="0" rtl="0" algn="ctr">
              <a:lnSpc>
                <a:spcPct val="140021"/>
              </a:lnSpc>
              <a:spcBef>
                <a:spcPts val="0"/>
              </a:spcBef>
              <a:spcAft>
                <a:spcPts val="0"/>
              </a:spcAft>
              <a:buNone/>
            </a:pPr>
            <a:r>
              <a:rPr b="1" i="0" lang="en-US" sz="1899" u="none" cap="none" strike="noStrike">
                <a:solidFill>
                  <a:srgbClr val="000000"/>
                </a:solidFill>
                <a:latin typeface="Open Sans"/>
                <a:ea typeface="Open Sans"/>
                <a:cs typeface="Open Sans"/>
                <a:sym typeface="Open Sans"/>
              </a:rPr>
              <a:t>Google Sheets</a:t>
            </a:r>
            <a:endParaRPr/>
          </a:p>
          <a:p>
            <a:pPr indent="0" lvl="0" marL="0" marR="0" rtl="0" algn="ctr">
              <a:lnSpc>
                <a:spcPct val="140021"/>
              </a:lnSpc>
              <a:spcBef>
                <a:spcPts val="0"/>
              </a:spcBef>
              <a:spcAft>
                <a:spcPts val="0"/>
              </a:spcAft>
              <a:buNone/>
            </a:pPr>
            <a:r>
              <a:rPr b="0" i="0" lang="en-US" sz="1899" u="none" cap="none" strike="noStrike">
                <a:solidFill>
                  <a:srgbClr val="000000"/>
                </a:solidFill>
                <a:latin typeface="Open Sans"/>
                <a:ea typeface="Open Sans"/>
                <a:cs typeface="Open Sans"/>
                <a:sym typeface="Open Sans"/>
              </a:rPr>
              <a:t>Offered by Google, it enables real-time collaboration and offers integration with other Google applications.</a:t>
            </a:r>
            <a:endParaRPr/>
          </a:p>
        </p:txBody>
      </p:sp>
      <p:sp>
        <p:nvSpPr>
          <p:cNvPr id="107" name="Google Shape;107;p2"/>
          <p:cNvSpPr txBox="1"/>
          <p:nvPr/>
        </p:nvSpPr>
        <p:spPr>
          <a:xfrm>
            <a:off x="11194775" y="6801485"/>
            <a:ext cx="2983267" cy="1990090"/>
          </a:xfrm>
          <a:prstGeom prst="rect">
            <a:avLst/>
          </a:prstGeom>
          <a:noFill/>
          <a:ln>
            <a:noFill/>
          </a:ln>
        </p:spPr>
        <p:txBody>
          <a:bodyPr anchorCtr="0" anchor="t" bIns="0" lIns="0" spcFirstLastPara="1" rIns="0" wrap="square" tIns="0">
            <a:spAutoFit/>
          </a:bodyPr>
          <a:lstStyle/>
          <a:p>
            <a:pPr indent="0" lvl="0" marL="0" marR="0" rtl="0" algn="ctr">
              <a:lnSpc>
                <a:spcPct val="140021"/>
              </a:lnSpc>
              <a:spcBef>
                <a:spcPts val="0"/>
              </a:spcBef>
              <a:spcAft>
                <a:spcPts val="0"/>
              </a:spcAft>
              <a:buNone/>
            </a:pPr>
            <a:r>
              <a:rPr b="1" i="0" lang="en-US" sz="1899" u="none" cap="none" strike="noStrike">
                <a:solidFill>
                  <a:srgbClr val="000000"/>
                </a:solidFill>
                <a:latin typeface="Open Sans"/>
                <a:ea typeface="Open Sans"/>
                <a:cs typeface="Open Sans"/>
                <a:sym typeface="Open Sans"/>
              </a:rPr>
              <a:t>LibreOffice Calc</a:t>
            </a:r>
            <a:endParaRPr/>
          </a:p>
          <a:p>
            <a:pPr indent="0" lvl="0" marL="0" marR="0" rtl="0" algn="ctr">
              <a:lnSpc>
                <a:spcPct val="140021"/>
              </a:lnSpc>
              <a:spcBef>
                <a:spcPts val="0"/>
              </a:spcBef>
              <a:spcAft>
                <a:spcPts val="0"/>
              </a:spcAft>
              <a:buNone/>
            </a:pPr>
            <a:r>
              <a:rPr b="0" i="0" lang="en-US" sz="1899" u="none" cap="none" strike="noStrike">
                <a:solidFill>
                  <a:srgbClr val="000000"/>
                </a:solidFill>
                <a:latin typeface="Open Sans"/>
                <a:ea typeface="Open Sans"/>
                <a:cs typeface="Open Sans"/>
                <a:sym typeface="Open Sans"/>
              </a:rPr>
              <a:t>Included in the LibreOffice open source office suite, it is highly compatible with Microsoft Excel file formats.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3"/>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13" name="Google Shape;113;p3"/>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14" name="Google Shape;114;p3"/>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15" name="Google Shape;115;p3"/>
          <p:cNvSpPr txBox="1"/>
          <p:nvPr/>
        </p:nvSpPr>
        <p:spPr>
          <a:xfrm>
            <a:off x="558400" y="2185229"/>
            <a:ext cx="15532897" cy="5502319"/>
          </a:xfrm>
          <a:prstGeom prst="rect">
            <a:avLst/>
          </a:prstGeom>
          <a:noFill/>
          <a:ln>
            <a:noFill/>
          </a:ln>
        </p:spPr>
        <p:txBody>
          <a:bodyPr anchorCtr="0" anchor="t" bIns="0" lIns="0" spcFirstLastPara="1" rIns="0" wrap="square" tIns="0">
            <a:spAutoFit/>
          </a:bodyPr>
          <a:lstStyle/>
          <a:p>
            <a:pPr indent="-337159" lvl="1" marL="674317" marR="0" rtl="0" algn="l">
              <a:lnSpc>
                <a:spcPct val="139993"/>
              </a:lnSpc>
              <a:spcBef>
                <a:spcPts val="0"/>
              </a:spcBef>
              <a:spcAft>
                <a:spcPts val="0"/>
              </a:spcAft>
              <a:buClr>
                <a:srgbClr val="000000"/>
              </a:buClr>
              <a:buSzPts val="3123"/>
              <a:buFont typeface="Arial"/>
              <a:buChar char="•"/>
            </a:pPr>
            <a:r>
              <a:rPr b="0" i="0" lang="en-US" sz="3123" u="none" cap="none" strike="noStrike">
                <a:solidFill>
                  <a:srgbClr val="000000"/>
                </a:solidFill>
                <a:latin typeface="Open Sans"/>
                <a:ea typeface="Open Sans"/>
                <a:cs typeface="Open Sans"/>
                <a:sym typeface="Open Sans"/>
              </a:rPr>
              <a:t>Spreadsheet software is </a:t>
            </a:r>
            <a:r>
              <a:rPr b="1" i="0" lang="en-US" sz="3123" u="none" cap="none" strike="noStrike">
                <a:solidFill>
                  <a:srgbClr val="000000"/>
                </a:solidFill>
                <a:latin typeface="Open Sans"/>
                <a:ea typeface="Open Sans"/>
                <a:cs typeface="Open Sans"/>
                <a:sym typeface="Open Sans"/>
              </a:rPr>
              <a:t>versatile software</a:t>
            </a:r>
            <a:r>
              <a:rPr b="0" i="0" lang="en-US" sz="3123" u="none" cap="none" strike="noStrike">
                <a:solidFill>
                  <a:srgbClr val="000000"/>
                </a:solidFill>
                <a:latin typeface="Open Sans"/>
                <a:ea typeface="Open Sans"/>
                <a:cs typeface="Open Sans"/>
                <a:sym typeface="Open Sans"/>
              </a:rPr>
              <a:t> that offers many essential features for a variety of </a:t>
            </a:r>
            <a:r>
              <a:rPr b="1" i="0" lang="en-US" sz="3123" u="none" cap="none" strike="noStrike">
                <a:solidFill>
                  <a:srgbClr val="000000"/>
                </a:solidFill>
                <a:latin typeface="Open Sans"/>
                <a:ea typeface="Open Sans"/>
                <a:cs typeface="Open Sans"/>
                <a:sym typeface="Open Sans"/>
              </a:rPr>
              <a:t>data management tasks</a:t>
            </a:r>
            <a:r>
              <a:rPr b="0" i="0" lang="en-US" sz="3123" u="none" cap="none" strike="noStrike">
                <a:solidFill>
                  <a:srgbClr val="000000"/>
                </a:solidFill>
                <a:latin typeface="Open Sans"/>
                <a:ea typeface="Open Sans"/>
                <a:cs typeface="Open Sans"/>
                <a:sym typeface="Open Sans"/>
              </a:rPr>
              <a:t>, whether for personal or professional use.</a:t>
            </a:r>
            <a:endParaRPr/>
          </a:p>
          <a:p>
            <a:pPr indent="0" lvl="0" marL="0" marR="0" rtl="0" algn="l">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a:p>
            <a:pPr indent="-337159" lvl="1" marL="674317" marR="0" rtl="0" algn="l">
              <a:lnSpc>
                <a:spcPct val="139993"/>
              </a:lnSpc>
              <a:spcBef>
                <a:spcPts val="0"/>
              </a:spcBef>
              <a:spcAft>
                <a:spcPts val="0"/>
              </a:spcAft>
              <a:buClr>
                <a:srgbClr val="000000"/>
              </a:buClr>
              <a:buSzPts val="3123"/>
              <a:buFont typeface="Arial"/>
              <a:buChar char="•"/>
            </a:pPr>
            <a:r>
              <a:rPr b="0" i="0" lang="en-US" sz="3123" u="none" cap="none" strike="noStrike">
                <a:solidFill>
                  <a:srgbClr val="000000"/>
                </a:solidFill>
                <a:latin typeface="Open Sans"/>
                <a:ea typeface="Open Sans"/>
                <a:cs typeface="Open Sans"/>
                <a:sym typeface="Open Sans"/>
              </a:rPr>
              <a:t>One of the key features of spreadsheet software is its ability to </a:t>
            </a:r>
            <a:r>
              <a:rPr b="1" i="0" lang="en-US" sz="3123" u="none" cap="none" strike="noStrike">
                <a:solidFill>
                  <a:srgbClr val="000000"/>
                </a:solidFill>
                <a:latin typeface="Open Sans"/>
                <a:ea typeface="Open Sans"/>
                <a:cs typeface="Open Sans"/>
                <a:sym typeface="Open Sans"/>
              </a:rPr>
              <a:t>organise data</a:t>
            </a:r>
            <a:r>
              <a:rPr b="0" i="0" lang="en-US" sz="3123" u="none" cap="none" strike="noStrike">
                <a:solidFill>
                  <a:srgbClr val="000000"/>
                </a:solidFill>
                <a:latin typeface="Open Sans"/>
                <a:ea typeface="Open Sans"/>
                <a:cs typeface="Open Sans"/>
                <a:sym typeface="Open Sans"/>
              </a:rPr>
              <a:t> in a structured way in tables, where each cell can contain numbers, text, dates, formulas and so on. </a:t>
            </a:r>
            <a:endParaRPr/>
          </a:p>
          <a:p>
            <a:pPr indent="0" lvl="0" marL="0" marR="0" rtl="0" algn="l">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a:p>
            <a:pPr indent="-337159" lvl="1" marL="674317" marR="0" rtl="0" algn="l">
              <a:lnSpc>
                <a:spcPct val="139993"/>
              </a:lnSpc>
              <a:spcBef>
                <a:spcPts val="0"/>
              </a:spcBef>
              <a:spcAft>
                <a:spcPts val="0"/>
              </a:spcAft>
              <a:buClr>
                <a:srgbClr val="000000"/>
              </a:buClr>
              <a:buSzPts val="3123"/>
              <a:buFont typeface="Arial"/>
              <a:buChar char="•"/>
            </a:pPr>
            <a:r>
              <a:rPr b="0" i="0" lang="en-US" sz="3123" u="none" cap="none" strike="noStrike">
                <a:solidFill>
                  <a:srgbClr val="000000"/>
                </a:solidFill>
                <a:latin typeface="Open Sans"/>
                <a:ea typeface="Open Sans"/>
                <a:cs typeface="Open Sans"/>
                <a:sym typeface="Open Sans"/>
              </a:rPr>
              <a:t>Spreadsheet software can be used to create </a:t>
            </a:r>
            <a:r>
              <a:rPr b="1" i="0" lang="en-US" sz="3123" u="none" cap="none" strike="noStrike">
                <a:solidFill>
                  <a:srgbClr val="000000"/>
                </a:solidFill>
                <a:latin typeface="Open Sans"/>
                <a:ea typeface="Open Sans"/>
                <a:cs typeface="Open Sans"/>
                <a:sym typeface="Open Sans"/>
              </a:rPr>
              <a:t>graphs </a:t>
            </a:r>
            <a:r>
              <a:rPr b="0" i="0" lang="en-US" sz="3123" u="none" cap="none" strike="noStrike">
                <a:solidFill>
                  <a:srgbClr val="000000"/>
                </a:solidFill>
                <a:latin typeface="Open Sans"/>
                <a:ea typeface="Open Sans"/>
                <a:cs typeface="Open Sans"/>
                <a:sym typeface="Open Sans"/>
              </a:rPr>
              <a:t>and </a:t>
            </a:r>
            <a:r>
              <a:rPr b="1" i="0" lang="en-US" sz="3123" u="none" cap="none" strike="noStrike">
                <a:solidFill>
                  <a:srgbClr val="000000"/>
                </a:solidFill>
                <a:latin typeface="Open Sans"/>
                <a:ea typeface="Open Sans"/>
                <a:cs typeface="Open Sans"/>
                <a:sym typeface="Open Sans"/>
              </a:rPr>
              <a:t>charts </a:t>
            </a:r>
            <a:r>
              <a:rPr b="0" i="0" lang="en-US" sz="3123" u="none" cap="none" strike="noStrike">
                <a:solidFill>
                  <a:srgbClr val="000000"/>
                </a:solidFill>
                <a:latin typeface="Open Sans"/>
                <a:ea typeface="Open Sans"/>
                <a:cs typeface="Open Sans"/>
                <a:sym typeface="Open Sans"/>
              </a:rPr>
              <a:t>from data, which can also be sorted and filtered. </a:t>
            </a:r>
            <a:endParaRPr/>
          </a:p>
        </p:txBody>
      </p:sp>
      <p:sp>
        <p:nvSpPr>
          <p:cNvPr id="116" name="Google Shape;116;p3"/>
          <p:cNvSpPr txBox="1"/>
          <p:nvPr/>
        </p:nvSpPr>
        <p:spPr>
          <a:xfrm>
            <a:off x="558400" y="1340636"/>
            <a:ext cx="10366177" cy="53026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Some features and benefits of spreadsheet software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4"/>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22" name="Google Shape;122;p4"/>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23" name="Google Shape;123;p4"/>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24" name="Google Shape;124;p4"/>
          <p:cNvSpPr/>
          <p:nvPr/>
        </p:nvSpPr>
        <p:spPr>
          <a:xfrm>
            <a:off x="7566797" y="3703152"/>
            <a:ext cx="9189574" cy="5090938"/>
          </a:xfrm>
          <a:custGeom>
            <a:rect b="b" l="l" r="r" t="t"/>
            <a:pathLst>
              <a:path extrusionOk="0" h="5090938" w="9189574">
                <a:moveTo>
                  <a:pt x="0" y="0"/>
                </a:moveTo>
                <a:lnTo>
                  <a:pt x="9189574" y="0"/>
                </a:lnTo>
                <a:lnTo>
                  <a:pt x="9189574" y="5090937"/>
                </a:lnTo>
                <a:lnTo>
                  <a:pt x="0" y="5090937"/>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125" name="Google Shape;125;p4"/>
          <p:cNvSpPr txBox="1"/>
          <p:nvPr/>
        </p:nvSpPr>
        <p:spPr>
          <a:xfrm>
            <a:off x="553622" y="1270067"/>
            <a:ext cx="15038494" cy="21876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Enter data and simple calculation formulas</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Enter the text or number in the active cell, then press Enter to move to the cell below or Tab ↹ to move to the cell on the right.</a:t>
            </a:r>
            <a:endParaRPr/>
          </a:p>
        </p:txBody>
      </p:sp>
      <p:sp>
        <p:nvSpPr>
          <p:cNvPr id="126" name="Google Shape;126;p4"/>
          <p:cNvSpPr txBox="1"/>
          <p:nvPr/>
        </p:nvSpPr>
        <p:spPr>
          <a:xfrm>
            <a:off x="553622" y="3400535"/>
            <a:ext cx="7013175" cy="384496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To enter simple calculation formulas, go to the result cell and type the = sign.</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Click on the number cells, adding the required operation sign between each cell: +,-, * or / . </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Press Enter.</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5"/>
          <p:cNvSpPr/>
          <p:nvPr/>
        </p:nvSpPr>
        <p:spPr>
          <a:xfrm>
            <a:off x="701202" y="3728189"/>
            <a:ext cx="15390095" cy="3454976"/>
          </a:xfrm>
          <a:custGeom>
            <a:rect b="b" l="l" r="r" t="t"/>
            <a:pathLst>
              <a:path extrusionOk="0" h="3454976" w="15390095">
                <a:moveTo>
                  <a:pt x="0" y="0"/>
                </a:moveTo>
                <a:lnTo>
                  <a:pt x="15390095" y="0"/>
                </a:lnTo>
                <a:lnTo>
                  <a:pt x="15390095" y="3454976"/>
                </a:lnTo>
                <a:lnTo>
                  <a:pt x="0" y="3454976"/>
                </a:lnTo>
                <a:lnTo>
                  <a:pt x="0" y="0"/>
                </a:lnTo>
                <a:close/>
              </a:path>
            </a:pathLst>
          </a:custGeom>
          <a:blipFill rotWithShape="1">
            <a:blip r:embed="rId3">
              <a:alphaModFix/>
            </a:blip>
            <a:stretch>
              <a:fillRect b="-169730" l="0" r="-14681" t="0"/>
            </a:stretch>
          </a:blipFill>
          <a:ln cap="sq" cmpd="sng" w="38100">
            <a:solidFill>
              <a:srgbClr val="000000"/>
            </a:solidFill>
            <a:prstDash val="solid"/>
            <a:miter lim="8000"/>
            <a:headEnd len="sm" w="sm" type="none"/>
            <a:tailEnd len="sm" w="sm" type="none"/>
          </a:ln>
        </p:spPr>
      </p:sp>
      <p:sp>
        <p:nvSpPr>
          <p:cNvPr id="132" name="Google Shape;132;p5"/>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4">
              <a:alphaModFix/>
            </a:blip>
            <a:stretch>
              <a:fillRect b="0" l="0" r="0" t="0"/>
            </a:stretch>
          </a:blipFill>
          <a:ln>
            <a:noFill/>
          </a:ln>
        </p:spPr>
      </p:sp>
      <p:sp>
        <p:nvSpPr>
          <p:cNvPr id="133" name="Google Shape;133;p5"/>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5">
              <a:alphaModFix/>
            </a:blip>
            <a:stretch>
              <a:fillRect b="0" l="0" r="0" t="0"/>
            </a:stretch>
          </a:blipFill>
          <a:ln>
            <a:noFill/>
          </a:ln>
        </p:spPr>
      </p:sp>
      <p:sp>
        <p:nvSpPr>
          <p:cNvPr id="134" name="Google Shape;134;p5"/>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6">
              <a:alphaModFix/>
            </a:blip>
            <a:stretch>
              <a:fillRect b="0" l="0" r="0" t="0"/>
            </a:stretch>
          </a:blipFill>
          <a:ln>
            <a:noFill/>
          </a:ln>
        </p:spPr>
      </p:sp>
      <p:sp>
        <p:nvSpPr>
          <p:cNvPr id="135" name="Google Shape;135;p5"/>
          <p:cNvSpPr txBox="1"/>
          <p:nvPr/>
        </p:nvSpPr>
        <p:spPr>
          <a:xfrm>
            <a:off x="2132057" y="7713340"/>
            <a:ext cx="714226"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1" i="0" lang="en-US" sz="2523" u="none" cap="none" strike="noStrike">
                <a:solidFill>
                  <a:srgbClr val="000000"/>
                </a:solidFill>
                <a:latin typeface="Open Sans"/>
                <a:ea typeface="Open Sans"/>
                <a:cs typeface="Open Sans"/>
                <a:sym typeface="Open Sans"/>
              </a:rPr>
              <a:t>Bold</a:t>
            </a:r>
            <a:endParaRPr/>
          </a:p>
        </p:txBody>
      </p:sp>
      <p:cxnSp>
        <p:nvCxnSpPr>
          <p:cNvPr id="136" name="Google Shape;136;p5"/>
          <p:cNvCxnSpPr/>
          <p:nvPr/>
        </p:nvCxnSpPr>
        <p:spPr>
          <a:xfrm flipH="1" rot="10800000">
            <a:off x="2489786" y="5450281"/>
            <a:ext cx="7451" cy="2320209"/>
          </a:xfrm>
          <a:prstGeom prst="straightConnector1">
            <a:avLst/>
          </a:prstGeom>
          <a:noFill/>
          <a:ln cap="flat" cmpd="sng" w="38100">
            <a:solidFill>
              <a:srgbClr val="000000"/>
            </a:solidFill>
            <a:prstDash val="solid"/>
            <a:round/>
            <a:headEnd len="sm" w="sm" type="none"/>
            <a:tailEnd len="med" w="med" type="stealth"/>
          </a:ln>
        </p:spPr>
      </p:cxnSp>
      <p:sp>
        <p:nvSpPr>
          <p:cNvPr id="137" name="Google Shape;137;p5"/>
          <p:cNvSpPr txBox="1"/>
          <p:nvPr/>
        </p:nvSpPr>
        <p:spPr>
          <a:xfrm>
            <a:off x="1814238" y="8363623"/>
            <a:ext cx="2397026"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000000"/>
                </a:solidFill>
                <a:latin typeface="Open Sans"/>
                <a:ea typeface="Open Sans"/>
                <a:cs typeface="Open Sans"/>
                <a:sym typeface="Open Sans"/>
              </a:rPr>
              <a:t>Change the font</a:t>
            </a:r>
            <a:endParaRPr/>
          </a:p>
        </p:txBody>
      </p:sp>
      <p:cxnSp>
        <p:nvCxnSpPr>
          <p:cNvPr id="138" name="Google Shape;138;p5"/>
          <p:cNvCxnSpPr/>
          <p:nvPr/>
        </p:nvCxnSpPr>
        <p:spPr>
          <a:xfrm rot="10800000">
            <a:off x="2955601" y="4931704"/>
            <a:ext cx="54172" cy="3489069"/>
          </a:xfrm>
          <a:prstGeom prst="straightConnector1">
            <a:avLst/>
          </a:prstGeom>
          <a:noFill/>
          <a:ln cap="flat" cmpd="sng" w="38100">
            <a:solidFill>
              <a:srgbClr val="000000"/>
            </a:solidFill>
            <a:prstDash val="solid"/>
            <a:round/>
            <a:headEnd len="sm" w="sm" type="none"/>
            <a:tailEnd len="med" w="med" type="stealth"/>
          </a:ln>
        </p:spPr>
      </p:cxnSp>
      <p:sp>
        <p:nvSpPr>
          <p:cNvPr id="139" name="Google Shape;139;p5"/>
          <p:cNvSpPr txBox="1"/>
          <p:nvPr/>
        </p:nvSpPr>
        <p:spPr>
          <a:xfrm>
            <a:off x="3124037" y="9009358"/>
            <a:ext cx="2470993"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000000"/>
                </a:solidFill>
                <a:latin typeface="Open Sans"/>
                <a:ea typeface="Open Sans"/>
                <a:cs typeface="Open Sans"/>
                <a:sym typeface="Open Sans"/>
              </a:rPr>
              <a:t>Change font size</a:t>
            </a:r>
            <a:endParaRPr/>
          </a:p>
        </p:txBody>
      </p:sp>
      <p:cxnSp>
        <p:nvCxnSpPr>
          <p:cNvPr id="140" name="Google Shape;140;p5"/>
          <p:cNvCxnSpPr/>
          <p:nvPr/>
        </p:nvCxnSpPr>
        <p:spPr>
          <a:xfrm rot="10800000">
            <a:off x="4340739" y="4931787"/>
            <a:ext cx="17962" cy="4134722"/>
          </a:xfrm>
          <a:prstGeom prst="straightConnector1">
            <a:avLst/>
          </a:prstGeom>
          <a:noFill/>
          <a:ln cap="flat" cmpd="sng" w="38100">
            <a:solidFill>
              <a:srgbClr val="000000"/>
            </a:solidFill>
            <a:prstDash val="solid"/>
            <a:round/>
            <a:headEnd len="sm" w="sm" type="none"/>
            <a:tailEnd len="med" w="med" type="stealth"/>
          </a:ln>
        </p:spPr>
      </p:cxnSp>
      <p:sp>
        <p:nvSpPr>
          <p:cNvPr id="141" name="Google Shape;141;p5"/>
          <p:cNvSpPr txBox="1"/>
          <p:nvPr/>
        </p:nvSpPr>
        <p:spPr>
          <a:xfrm>
            <a:off x="6502778" y="7503873"/>
            <a:ext cx="1859161"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000000"/>
                </a:solidFill>
                <a:latin typeface="Open Sans"/>
                <a:ea typeface="Open Sans"/>
                <a:cs typeface="Open Sans"/>
                <a:sym typeface="Open Sans"/>
              </a:rPr>
              <a:t>Add borders</a:t>
            </a:r>
            <a:endParaRPr/>
          </a:p>
        </p:txBody>
      </p:sp>
      <p:cxnSp>
        <p:nvCxnSpPr>
          <p:cNvPr id="142" name="Google Shape;142;p5"/>
          <p:cNvCxnSpPr/>
          <p:nvPr/>
        </p:nvCxnSpPr>
        <p:spPr>
          <a:xfrm rot="10800000">
            <a:off x="3928771" y="5409295"/>
            <a:ext cx="3216857" cy="2151728"/>
          </a:xfrm>
          <a:prstGeom prst="straightConnector1">
            <a:avLst/>
          </a:prstGeom>
          <a:noFill/>
          <a:ln cap="flat" cmpd="sng" w="38100">
            <a:solidFill>
              <a:srgbClr val="000000"/>
            </a:solidFill>
            <a:prstDash val="solid"/>
            <a:round/>
            <a:headEnd len="sm" w="sm" type="none"/>
            <a:tailEnd len="med" w="med" type="stealth"/>
          </a:ln>
        </p:spPr>
      </p:cxnSp>
      <p:sp>
        <p:nvSpPr>
          <p:cNvPr id="143" name="Google Shape;143;p5"/>
          <p:cNvSpPr txBox="1"/>
          <p:nvPr/>
        </p:nvSpPr>
        <p:spPr>
          <a:xfrm>
            <a:off x="553622" y="1270067"/>
            <a:ext cx="16675531" cy="21876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Formatting a table</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As in Microsoft Word, you can change the layout of a text, a cell or an entire table by selecting it and clicking on the corresponding icon.</a:t>
            </a:r>
            <a:endParaRPr/>
          </a:p>
        </p:txBody>
      </p:sp>
      <p:sp>
        <p:nvSpPr>
          <p:cNvPr id="144" name="Google Shape;144;p5"/>
          <p:cNvSpPr txBox="1"/>
          <p:nvPr/>
        </p:nvSpPr>
        <p:spPr>
          <a:xfrm>
            <a:off x="9438512" y="8363623"/>
            <a:ext cx="3629620"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000000"/>
                </a:solidFill>
                <a:latin typeface="Open Sans"/>
                <a:ea typeface="Open Sans"/>
                <a:cs typeface="Open Sans"/>
                <a:sym typeface="Open Sans"/>
              </a:rPr>
              <a:t>Set a colour background</a:t>
            </a:r>
            <a:endParaRPr/>
          </a:p>
        </p:txBody>
      </p:sp>
      <p:cxnSp>
        <p:nvCxnSpPr>
          <p:cNvPr id="145" name="Google Shape;145;p5"/>
          <p:cNvCxnSpPr/>
          <p:nvPr/>
        </p:nvCxnSpPr>
        <p:spPr>
          <a:xfrm rot="10800000">
            <a:off x="4834312" y="5342857"/>
            <a:ext cx="6419010" cy="3077916"/>
          </a:xfrm>
          <a:prstGeom prst="straightConnector1">
            <a:avLst/>
          </a:prstGeom>
          <a:noFill/>
          <a:ln cap="flat" cmpd="sng" w="38100">
            <a:solidFill>
              <a:srgbClr val="000000"/>
            </a:solidFill>
            <a:prstDash val="solid"/>
            <a:round/>
            <a:headEnd len="sm" w="sm" type="none"/>
            <a:tailEnd len="med" w="med" type="stealth"/>
          </a:ln>
        </p:spPr>
      </p:cxn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6"/>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51" name="Google Shape;151;p6"/>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52" name="Google Shape;152;p6"/>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53" name="Google Shape;153;p6"/>
          <p:cNvSpPr/>
          <p:nvPr/>
        </p:nvSpPr>
        <p:spPr>
          <a:xfrm>
            <a:off x="6472435" y="2992059"/>
            <a:ext cx="9331627" cy="5493744"/>
          </a:xfrm>
          <a:custGeom>
            <a:rect b="b" l="l" r="r" t="t"/>
            <a:pathLst>
              <a:path extrusionOk="0" h="5493744" w="9331627">
                <a:moveTo>
                  <a:pt x="0" y="0"/>
                </a:moveTo>
                <a:lnTo>
                  <a:pt x="9331627" y="0"/>
                </a:lnTo>
                <a:lnTo>
                  <a:pt x="9331627" y="5493743"/>
                </a:lnTo>
                <a:lnTo>
                  <a:pt x="0" y="5493743"/>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154" name="Google Shape;154;p6"/>
          <p:cNvSpPr txBox="1"/>
          <p:nvPr/>
        </p:nvSpPr>
        <p:spPr>
          <a:xfrm>
            <a:off x="553622" y="1270067"/>
            <a:ext cx="15038494" cy="53026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p:txBody>
      </p:sp>
      <p:sp>
        <p:nvSpPr>
          <p:cNvPr id="155" name="Google Shape;155;p6"/>
          <p:cNvSpPr txBox="1"/>
          <p:nvPr/>
        </p:nvSpPr>
        <p:spPr>
          <a:xfrm>
            <a:off x="553622" y="1893962"/>
            <a:ext cx="5918813" cy="274006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Name a worksheet</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Double-click on the Sheet1 tab. Enter the name of the worksheet and press Enter or click on the worksheet.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7"/>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61" name="Google Shape;161;p7"/>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62" name="Google Shape;162;p7"/>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63" name="Google Shape;163;p7"/>
          <p:cNvSpPr/>
          <p:nvPr/>
        </p:nvSpPr>
        <p:spPr>
          <a:xfrm>
            <a:off x="553622" y="2591461"/>
            <a:ext cx="5670016" cy="5308450"/>
          </a:xfrm>
          <a:custGeom>
            <a:rect b="b" l="l" r="r" t="t"/>
            <a:pathLst>
              <a:path extrusionOk="0" h="5308450" w="5670016">
                <a:moveTo>
                  <a:pt x="0" y="0"/>
                </a:moveTo>
                <a:lnTo>
                  <a:pt x="5670016" y="0"/>
                </a:lnTo>
                <a:lnTo>
                  <a:pt x="5670016" y="5308450"/>
                </a:lnTo>
                <a:lnTo>
                  <a:pt x="0" y="5308450"/>
                </a:lnTo>
                <a:lnTo>
                  <a:pt x="0" y="0"/>
                </a:lnTo>
                <a:close/>
              </a:path>
            </a:pathLst>
          </a:custGeom>
          <a:blipFill rotWithShape="1">
            <a:blip r:embed="rId6">
              <a:alphaModFix/>
            </a:blip>
            <a:stretch>
              <a:fillRect b="0" l="0" r="0" t="0"/>
            </a:stretch>
          </a:blipFill>
          <a:ln cap="sq" cmpd="sng" w="38100">
            <a:solidFill>
              <a:srgbClr val="000000"/>
            </a:solidFill>
            <a:prstDash val="solid"/>
            <a:miter lim="8000"/>
            <a:headEnd len="sm" w="sm" type="none"/>
            <a:tailEnd len="sm" w="sm" type="none"/>
          </a:ln>
        </p:spPr>
      </p:sp>
      <p:sp>
        <p:nvSpPr>
          <p:cNvPr id="164" name="Google Shape;164;p7"/>
          <p:cNvSpPr txBox="1"/>
          <p:nvPr/>
        </p:nvSpPr>
        <p:spPr>
          <a:xfrm>
            <a:off x="553622" y="1270067"/>
            <a:ext cx="15038494" cy="10827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Save</a:t>
            </a:r>
            <a:endParaRPr/>
          </a:p>
        </p:txBody>
      </p:sp>
      <p:sp>
        <p:nvSpPr>
          <p:cNvPr id="165" name="Google Shape;165;p7"/>
          <p:cNvSpPr txBox="1"/>
          <p:nvPr/>
        </p:nvSpPr>
        <p:spPr>
          <a:xfrm>
            <a:off x="6687978" y="2534311"/>
            <a:ext cx="8268511" cy="43974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To save a document, click on "File" and then on "Save" (if the document has already been saved once) or "Save as". You will be presented with several save options. </a:t>
            </a:r>
            <a:endParaRPr/>
          </a:p>
          <a:p>
            <a:pPr indent="0" lvl="0" marL="0" marR="0" rtl="0" algn="l">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You can also change the name of the document, which is assigned by default, and the format (.xlsx, .pdf, etc.).</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8"/>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71" name="Google Shape;171;p8"/>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72" name="Google Shape;172;p8"/>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73" name="Google Shape;173;p8"/>
          <p:cNvSpPr txBox="1"/>
          <p:nvPr/>
        </p:nvSpPr>
        <p:spPr>
          <a:xfrm>
            <a:off x="553622" y="3085328"/>
            <a:ext cx="16705678" cy="3844969"/>
          </a:xfrm>
          <a:prstGeom prst="rect">
            <a:avLst/>
          </a:prstGeom>
          <a:noFill/>
          <a:ln>
            <a:noFill/>
          </a:ln>
        </p:spPr>
        <p:txBody>
          <a:bodyPr anchorCtr="0" anchor="t" bIns="0" lIns="0" spcFirstLastPara="1" rIns="0" wrap="square" tIns="0">
            <a:spAutoFit/>
          </a:bodyPr>
          <a:lstStyle/>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Your training period will take place in the sales department of Plomb&amp;Co, a distributor of plumbing and heating equipment. </a:t>
            </a:r>
            <a:endParaRPr/>
          </a:p>
          <a:p>
            <a:pPr indent="0" lvl="0" marL="0" marR="0" rtl="0" algn="just">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 Your manager entrusts you with entering several tables to monitor the company's sales.  the company's sales.</a:t>
            </a:r>
            <a:endParaRPr/>
          </a:p>
          <a:p>
            <a:pPr indent="0" lvl="0" marL="0" marR="0" rtl="0" algn="just">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And off you go!</a:t>
            </a:r>
            <a:endParaRPr/>
          </a:p>
        </p:txBody>
      </p:sp>
      <p:sp>
        <p:nvSpPr>
          <p:cNvPr id="174" name="Google Shape;174;p8"/>
          <p:cNvSpPr/>
          <p:nvPr/>
        </p:nvSpPr>
        <p:spPr>
          <a:xfrm>
            <a:off x="13293959" y="5425347"/>
            <a:ext cx="3592145" cy="4114800"/>
          </a:xfrm>
          <a:custGeom>
            <a:rect b="b" l="l" r="r" t="t"/>
            <a:pathLst>
              <a:path extrusionOk="0" h="4114800" w="3592145">
                <a:moveTo>
                  <a:pt x="0" y="0"/>
                </a:moveTo>
                <a:lnTo>
                  <a:pt x="3592145" y="0"/>
                </a:lnTo>
                <a:lnTo>
                  <a:pt x="3592145" y="4114800"/>
                </a:lnTo>
                <a:lnTo>
                  <a:pt x="0" y="4114800"/>
                </a:lnTo>
                <a:lnTo>
                  <a:pt x="0" y="0"/>
                </a:lnTo>
                <a:close/>
              </a:path>
            </a:pathLst>
          </a:custGeom>
          <a:blipFill rotWithShape="1">
            <a:blip r:embed="rId6">
              <a:alphaModFix/>
            </a:blip>
            <a:stretch>
              <a:fillRect b="0" l="0" r="0" t="0"/>
            </a:stretch>
          </a:blipFill>
          <a:ln>
            <a:noFill/>
          </a:ln>
        </p:spPr>
      </p:sp>
      <p:sp>
        <p:nvSpPr>
          <p:cNvPr id="175" name="Google Shape;175;p8"/>
          <p:cNvSpPr txBox="1"/>
          <p:nvPr/>
        </p:nvSpPr>
        <p:spPr>
          <a:xfrm>
            <a:off x="553622" y="1516835"/>
            <a:ext cx="11581061" cy="10827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Practical example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9"/>
          <p:cNvSpPr/>
          <p:nvPr/>
        </p:nvSpPr>
        <p:spPr>
          <a:xfrm>
            <a:off x="13894593" y="-128637"/>
            <a:ext cx="4393407" cy="4159499"/>
          </a:xfrm>
          <a:custGeom>
            <a:rect b="b" l="l" r="r" t="t"/>
            <a:pathLst>
              <a:path extrusionOk="0" h="4159499" w="4393407">
                <a:moveTo>
                  <a:pt x="0" y="0"/>
                </a:moveTo>
                <a:lnTo>
                  <a:pt x="4393407" y="0"/>
                </a:lnTo>
                <a:lnTo>
                  <a:pt x="4393407" y="4159498"/>
                </a:lnTo>
                <a:lnTo>
                  <a:pt x="0" y="4159498"/>
                </a:lnTo>
                <a:lnTo>
                  <a:pt x="0" y="0"/>
                </a:lnTo>
                <a:close/>
              </a:path>
            </a:pathLst>
          </a:custGeom>
          <a:blipFill rotWithShape="1">
            <a:blip r:embed="rId3">
              <a:alphaModFix/>
            </a:blip>
            <a:stretch>
              <a:fillRect b="0" l="0" r="0" t="0"/>
            </a:stretch>
          </a:blipFill>
          <a:ln>
            <a:noFill/>
          </a:ln>
        </p:spPr>
      </p:sp>
      <p:sp>
        <p:nvSpPr>
          <p:cNvPr id="181" name="Google Shape;181;p9"/>
          <p:cNvSpPr/>
          <p:nvPr/>
        </p:nvSpPr>
        <p:spPr>
          <a:xfrm>
            <a:off x="16407335" y="-69652"/>
            <a:ext cx="1643636" cy="1643636"/>
          </a:xfrm>
          <a:custGeom>
            <a:rect b="b" l="l" r="r" t="t"/>
            <a:pathLst>
              <a:path extrusionOk="0" h="1643636" w="1643636">
                <a:moveTo>
                  <a:pt x="0" y="0"/>
                </a:moveTo>
                <a:lnTo>
                  <a:pt x="1643636" y="0"/>
                </a:lnTo>
                <a:lnTo>
                  <a:pt x="1643636" y="1643637"/>
                </a:lnTo>
                <a:lnTo>
                  <a:pt x="0" y="1643637"/>
                </a:lnTo>
                <a:lnTo>
                  <a:pt x="0" y="0"/>
                </a:lnTo>
                <a:close/>
              </a:path>
            </a:pathLst>
          </a:custGeom>
          <a:blipFill rotWithShape="1">
            <a:blip r:embed="rId4">
              <a:alphaModFix/>
            </a:blip>
            <a:stretch>
              <a:fillRect b="0" l="0" r="0" t="0"/>
            </a:stretch>
          </a:blipFill>
          <a:ln>
            <a:noFill/>
          </a:ln>
        </p:spPr>
      </p:sp>
      <p:sp>
        <p:nvSpPr>
          <p:cNvPr id="182" name="Google Shape;182;p9"/>
          <p:cNvSpPr/>
          <p:nvPr/>
        </p:nvSpPr>
        <p:spPr>
          <a:xfrm>
            <a:off x="252454" y="259424"/>
            <a:ext cx="3669212" cy="769276"/>
          </a:xfrm>
          <a:custGeom>
            <a:rect b="b" l="l" r="r" t="t"/>
            <a:pathLst>
              <a:path extrusionOk="0" h="769276" w="3669212">
                <a:moveTo>
                  <a:pt x="0" y="0"/>
                </a:moveTo>
                <a:lnTo>
                  <a:pt x="3669212" y="0"/>
                </a:lnTo>
                <a:lnTo>
                  <a:pt x="3669212" y="769276"/>
                </a:lnTo>
                <a:lnTo>
                  <a:pt x="0" y="769276"/>
                </a:lnTo>
                <a:lnTo>
                  <a:pt x="0" y="0"/>
                </a:lnTo>
                <a:close/>
              </a:path>
            </a:pathLst>
          </a:custGeom>
          <a:blipFill rotWithShape="1">
            <a:blip r:embed="rId5">
              <a:alphaModFix/>
            </a:blip>
            <a:stretch>
              <a:fillRect b="0" l="0" r="0" t="0"/>
            </a:stretch>
          </a:blipFill>
          <a:ln>
            <a:noFill/>
          </a:ln>
        </p:spPr>
      </p:sp>
      <p:sp>
        <p:nvSpPr>
          <p:cNvPr id="183" name="Google Shape;183;p9"/>
          <p:cNvSpPr/>
          <p:nvPr/>
        </p:nvSpPr>
        <p:spPr>
          <a:xfrm>
            <a:off x="1714097" y="4746465"/>
            <a:ext cx="8130369" cy="5200334"/>
          </a:xfrm>
          <a:custGeom>
            <a:rect b="b" l="l" r="r" t="t"/>
            <a:pathLst>
              <a:path extrusionOk="0" h="5200334" w="8130369">
                <a:moveTo>
                  <a:pt x="0" y="0"/>
                </a:moveTo>
                <a:lnTo>
                  <a:pt x="8130369" y="0"/>
                </a:lnTo>
                <a:lnTo>
                  <a:pt x="8130369" y="5200334"/>
                </a:lnTo>
                <a:lnTo>
                  <a:pt x="0" y="5200334"/>
                </a:lnTo>
                <a:lnTo>
                  <a:pt x="0" y="0"/>
                </a:lnTo>
                <a:close/>
              </a:path>
            </a:pathLst>
          </a:custGeom>
          <a:blipFill rotWithShape="1">
            <a:blip r:embed="rId6">
              <a:alphaModFix/>
            </a:blip>
            <a:stretch>
              <a:fillRect b="-5656" l="0" r="0" t="0"/>
            </a:stretch>
          </a:blipFill>
          <a:ln cap="sq" cmpd="sng" w="38100">
            <a:solidFill>
              <a:srgbClr val="000000"/>
            </a:solidFill>
            <a:prstDash val="solid"/>
            <a:miter lim="8000"/>
            <a:headEnd len="sm" w="sm" type="none"/>
            <a:tailEnd len="sm" w="sm" type="none"/>
          </a:ln>
        </p:spPr>
      </p:sp>
      <p:grpSp>
        <p:nvGrpSpPr>
          <p:cNvPr id="184" name="Google Shape;184;p9"/>
          <p:cNvGrpSpPr/>
          <p:nvPr/>
        </p:nvGrpSpPr>
        <p:grpSpPr>
          <a:xfrm>
            <a:off x="3319663" y="9041309"/>
            <a:ext cx="6188472" cy="850267"/>
            <a:chOff x="0" y="-57150"/>
            <a:chExt cx="1629886" cy="223939"/>
          </a:xfrm>
        </p:grpSpPr>
        <p:sp>
          <p:nvSpPr>
            <p:cNvPr id="185" name="Google Shape;185;p9"/>
            <p:cNvSpPr/>
            <p:nvPr/>
          </p:nvSpPr>
          <p:spPr>
            <a:xfrm>
              <a:off x="0" y="0"/>
              <a:ext cx="1629886" cy="166789"/>
            </a:xfrm>
            <a:custGeom>
              <a:rect b="b" l="l" r="r" t="t"/>
              <a:pathLst>
                <a:path extrusionOk="0" h="166789" w="1629886">
                  <a:moveTo>
                    <a:pt x="0" y="0"/>
                  </a:moveTo>
                  <a:lnTo>
                    <a:pt x="1629886" y="0"/>
                  </a:lnTo>
                  <a:lnTo>
                    <a:pt x="1629886" y="166789"/>
                  </a:lnTo>
                  <a:lnTo>
                    <a:pt x="0" y="166789"/>
                  </a:lnTo>
                  <a:close/>
                </a:path>
              </a:pathLst>
            </a:custGeom>
            <a:solidFill>
              <a:srgbClr val="000000">
                <a:alpha val="0"/>
              </a:srgbClr>
            </a:solidFill>
            <a:ln cap="sq" cmpd="sng" w="38100">
              <a:solidFill>
                <a:srgbClr val="84DB9C"/>
              </a:solidFill>
              <a:prstDash val="solid"/>
              <a:miter lim="8000"/>
              <a:headEnd len="sm" w="sm" type="none"/>
              <a:tailEnd len="sm" w="sm" type="none"/>
            </a:ln>
          </p:spPr>
        </p:sp>
        <p:sp>
          <p:nvSpPr>
            <p:cNvPr id="186" name="Google Shape;186;p9"/>
            <p:cNvSpPr txBox="1"/>
            <p:nvPr/>
          </p:nvSpPr>
          <p:spPr>
            <a:xfrm>
              <a:off x="0" y="-57150"/>
              <a:ext cx="1629886" cy="223939"/>
            </a:xfrm>
            <a:prstGeom prst="rect">
              <a:avLst/>
            </a:prstGeom>
            <a:noFill/>
            <a:ln>
              <a:noFill/>
            </a:ln>
          </p:spPr>
          <p:txBody>
            <a:bodyPr anchorCtr="0" anchor="ctr" bIns="50800" lIns="50800" spcFirstLastPara="1" rIns="50800" wrap="square" tIns="50800">
              <a:noAutofit/>
            </a:bodyPr>
            <a:lstStyle/>
            <a:p>
              <a:pPr indent="0" lvl="0" marL="0" marR="0" rtl="0" algn="ctr">
                <a:lnSpc>
                  <a:spcPct val="1962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187" name="Google Shape;187;p9"/>
          <p:cNvGrpSpPr/>
          <p:nvPr/>
        </p:nvGrpSpPr>
        <p:grpSpPr>
          <a:xfrm>
            <a:off x="7321920" y="6613933"/>
            <a:ext cx="1464071" cy="2420123"/>
            <a:chOff x="0" y="-57150"/>
            <a:chExt cx="385599" cy="637399"/>
          </a:xfrm>
        </p:grpSpPr>
        <p:sp>
          <p:nvSpPr>
            <p:cNvPr id="188" name="Google Shape;188;p9"/>
            <p:cNvSpPr/>
            <p:nvPr/>
          </p:nvSpPr>
          <p:spPr>
            <a:xfrm>
              <a:off x="0" y="0"/>
              <a:ext cx="385599" cy="580249"/>
            </a:xfrm>
            <a:custGeom>
              <a:rect b="b" l="l" r="r" t="t"/>
              <a:pathLst>
                <a:path extrusionOk="0" h="580249" w="385599">
                  <a:moveTo>
                    <a:pt x="0" y="0"/>
                  </a:moveTo>
                  <a:lnTo>
                    <a:pt x="385599" y="0"/>
                  </a:lnTo>
                  <a:lnTo>
                    <a:pt x="385599" y="580249"/>
                  </a:lnTo>
                  <a:lnTo>
                    <a:pt x="0" y="580249"/>
                  </a:lnTo>
                  <a:close/>
                </a:path>
              </a:pathLst>
            </a:custGeom>
            <a:solidFill>
              <a:srgbClr val="000000">
                <a:alpha val="0"/>
              </a:srgbClr>
            </a:solidFill>
            <a:ln cap="sq" cmpd="sng" w="38100">
              <a:solidFill>
                <a:srgbClr val="84DB9C"/>
              </a:solidFill>
              <a:prstDash val="solid"/>
              <a:miter lim="8000"/>
              <a:headEnd len="sm" w="sm" type="none"/>
              <a:tailEnd len="sm" w="sm" type="none"/>
            </a:ln>
          </p:spPr>
        </p:sp>
        <p:sp>
          <p:nvSpPr>
            <p:cNvPr id="189" name="Google Shape;189;p9"/>
            <p:cNvSpPr txBox="1"/>
            <p:nvPr/>
          </p:nvSpPr>
          <p:spPr>
            <a:xfrm>
              <a:off x="0" y="-57150"/>
              <a:ext cx="385599" cy="637399"/>
            </a:xfrm>
            <a:prstGeom prst="rect">
              <a:avLst/>
            </a:prstGeom>
            <a:noFill/>
            <a:ln>
              <a:noFill/>
            </a:ln>
          </p:spPr>
          <p:txBody>
            <a:bodyPr anchorCtr="0" anchor="ctr" bIns="50800" lIns="50800" spcFirstLastPara="1" rIns="50800" wrap="square" tIns="50800">
              <a:noAutofit/>
            </a:bodyPr>
            <a:lstStyle/>
            <a:p>
              <a:pPr indent="0" lvl="0" marL="0" marR="0" rtl="0" algn="ctr">
                <a:lnSpc>
                  <a:spcPct val="1962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0" name="Google Shape;190;p9"/>
          <p:cNvSpPr txBox="1"/>
          <p:nvPr/>
        </p:nvSpPr>
        <p:spPr>
          <a:xfrm>
            <a:off x="553622" y="1270067"/>
            <a:ext cx="11581061" cy="1082719"/>
          </a:xfrm>
          <a:prstGeom prst="rect">
            <a:avLst/>
          </a:prstGeom>
          <a:noFill/>
          <a:ln>
            <a:noFill/>
          </a:ln>
        </p:spPr>
        <p:txBody>
          <a:bodyPr anchorCtr="0" anchor="t" bIns="0" lIns="0" spcFirstLastPara="1" rIns="0" wrap="square" tIns="0">
            <a:spAutoFit/>
          </a:bodyPr>
          <a:lstStyle/>
          <a:p>
            <a:pPr indent="0" lvl="0" marL="0" marR="0" rtl="0" algn="l">
              <a:lnSpc>
                <a:spcPct val="139993"/>
              </a:lnSpc>
              <a:spcBef>
                <a:spcPts val="0"/>
              </a:spcBef>
              <a:spcAft>
                <a:spcPts val="0"/>
              </a:spcAft>
              <a:buNone/>
            </a:pPr>
            <a:r>
              <a:rPr b="1" i="0" lang="en-US" sz="3123" u="none" cap="none" strike="noStrike">
                <a:solidFill>
                  <a:srgbClr val="000000"/>
                </a:solidFill>
                <a:latin typeface="Open Sans"/>
                <a:ea typeface="Open Sans"/>
                <a:cs typeface="Open Sans"/>
                <a:sym typeface="Open Sans"/>
              </a:rPr>
              <a:t>Discovering and familiarising yourself with Microsoft Excel</a:t>
            </a:r>
            <a:endParaRPr/>
          </a:p>
          <a:p>
            <a:pPr indent="0" lvl="0" marL="0" marR="0" rtl="0" algn="l">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Practical example</a:t>
            </a:r>
            <a:endParaRPr/>
          </a:p>
        </p:txBody>
      </p:sp>
      <p:sp>
        <p:nvSpPr>
          <p:cNvPr id="191" name="Google Shape;191;p9"/>
          <p:cNvSpPr txBox="1"/>
          <p:nvPr/>
        </p:nvSpPr>
        <p:spPr>
          <a:xfrm>
            <a:off x="523475" y="2403431"/>
            <a:ext cx="16705678" cy="2740069"/>
          </a:xfrm>
          <a:prstGeom prst="rect">
            <a:avLst/>
          </a:prstGeom>
          <a:noFill/>
          <a:ln>
            <a:noFill/>
          </a:ln>
        </p:spPr>
        <p:txBody>
          <a:bodyPr anchorCtr="0" anchor="t" bIns="0" lIns="0" spcFirstLastPara="1" rIns="0" wrap="square" tIns="0">
            <a:spAutoFit/>
          </a:bodyPr>
          <a:lstStyle/>
          <a:p>
            <a:pPr indent="0" lvl="0" marL="0" marR="0" rtl="0" algn="just">
              <a:lnSpc>
                <a:spcPct val="139993"/>
              </a:lnSpc>
              <a:spcBef>
                <a:spcPts val="0"/>
              </a:spcBef>
              <a:spcAft>
                <a:spcPts val="0"/>
              </a:spcAft>
              <a:buNone/>
            </a:pPr>
            <a:r>
              <a:rPr b="0" i="0" lang="en-US" sz="3123" u="sng" cap="none" strike="noStrike">
                <a:solidFill>
                  <a:srgbClr val="000000"/>
                </a:solidFill>
                <a:latin typeface="Open Sans"/>
                <a:ea typeface="Open Sans"/>
                <a:cs typeface="Open Sans"/>
                <a:sym typeface="Open Sans"/>
              </a:rPr>
              <a:t>Task 1: Create a stock sheet</a:t>
            </a:r>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1.Enter the name of Sheet1: Stock.</a:t>
            </a:r>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2.Carry out the various operations described below.</a:t>
            </a:r>
            <a:endParaRPr/>
          </a:p>
          <a:p>
            <a:pPr indent="0" lvl="0" marL="0" marR="0" rtl="0" algn="just">
              <a:lnSpc>
                <a:spcPct val="139993"/>
              </a:lnSpc>
              <a:spcBef>
                <a:spcPts val="0"/>
              </a:spcBef>
              <a:spcAft>
                <a:spcPts val="0"/>
              </a:spcAft>
              <a:buNone/>
            </a:pPr>
            <a:r>
              <a:rPr b="0" i="0" lang="en-US" sz="3123" u="none" cap="none" strike="noStrike">
                <a:solidFill>
                  <a:srgbClr val="000000"/>
                </a:solidFill>
                <a:latin typeface="Open Sans"/>
                <a:ea typeface="Open Sans"/>
                <a:cs typeface="Open Sans"/>
                <a:sym typeface="Open Sans"/>
              </a:rPr>
              <a:t>3.Save the document under the name Lead&amp;Co and present it to your trainer.</a:t>
            </a:r>
            <a:endParaRPr/>
          </a:p>
          <a:p>
            <a:pPr indent="0" lvl="0" marL="0" marR="0" rtl="0" algn="just">
              <a:lnSpc>
                <a:spcPct val="139993"/>
              </a:lnSpc>
              <a:spcBef>
                <a:spcPts val="0"/>
              </a:spcBef>
              <a:spcAft>
                <a:spcPts val="0"/>
              </a:spcAft>
              <a:buNone/>
            </a:pPr>
            <a:r>
              <a:t/>
            </a:r>
            <a:endParaRPr b="0" i="0" sz="3123" u="none" cap="none" strike="noStrike">
              <a:solidFill>
                <a:srgbClr val="000000"/>
              </a:solidFill>
              <a:latin typeface="Open Sans"/>
              <a:ea typeface="Open Sans"/>
              <a:cs typeface="Open Sans"/>
              <a:sym typeface="Open Sans"/>
            </a:endParaRPr>
          </a:p>
        </p:txBody>
      </p:sp>
      <p:sp>
        <p:nvSpPr>
          <p:cNvPr id="192" name="Google Shape;192;p9"/>
          <p:cNvSpPr txBox="1"/>
          <p:nvPr/>
        </p:nvSpPr>
        <p:spPr>
          <a:xfrm>
            <a:off x="10877227" y="5998407"/>
            <a:ext cx="2806303"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Name a worksheet</a:t>
            </a:r>
            <a:endParaRPr/>
          </a:p>
        </p:txBody>
      </p:sp>
      <p:sp>
        <p:nvSpPr>
          <p:cNvPr id="193" name="Google Shape;193;p9"/>
          <p:cNvSpPr txBox="1"/>
          <p:nvPr/>
        </p:nvSpPr>
        <p:spPr>
          <a:xfrm>
            <a:off x="10877227" y="6743940"/>
            <a:ext cx="1547664"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Enter data</a:t>
            </a:r>
            <a:endParaRPr/>
          </a:p>
        </p:txBody>
      </p:sp>
      <p:sp>
        <p:nvSpPr>
          <p:cNvPr id="194" name="Google Shape;194;p9"/>
          <p:cNvSpPr txBox="1"/>
          <p:nvPr/>
        </p:nvSpPr>
        <p:spPr>
          <a:xfrm>
            <a:off x="10877227" y="7491757"/>
            <a:ext cx="4981724"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Enter simple calculation formulas</a:t>
            </a:r>
            <a:endParaRPr/>
          </a:p>
        </p:txBody>
      </p:sp>
      <p:sp>
        <p:nvSpPr>
          <p:cNvPr id="195" name="Google Shape;195;p9"/>
          <p:cNvSpPr txBox="1"/>
          <p:nvPr/>
        </p:nvSpPr>
        <p:spPr>
          <a:xfrm>
            <a:off x="10877227" y="8237290"/>
            <a:ext cx="3604468" cy="440733"/>
          </a:xfrm>
          <a:prstGeom prst="rect">
            <a:avLst/>
          </a:prstGeom>
          <a:noFill/>
          <a:ln>
            <a:noFill/>
          </a:ln>
        </p:spPr>
        <p:txBody>
          <a:bodyPr anchorCtr="0" anchor="t" bIns="0" lIns="0" spcFirstLastPara="1" rIns="0" wrap="square" tIns="0">
            <a:spAutoFit/>
          </a:bodyPr>
          <a:lstStyle/>
          <a:p>
            <a:pPr indent="0" lvl="0" marL="0" marR="0" rtl="0" algn="ctr">
              <a:lnSpc>
                <a:spcPct val="139992"/>
              </a:lnSpc>
              <a:spcBef>
                <a:spcPts val="0"/>
              </a:spcBef>
              <a:spcAft>
                <a:spcPts val="0"/>
              </a:spcAft>
              <a:buNone/>
            </a:pPr>
            <a:r>
              <a:rPr b="0" i="0" lang="en-US" sz="2523" u="none" cap="none" strike="noStrike">
                <a:solidFill>
                  <a:srgbClr val="84DB9C"/>
                </a:solidFill>
                <a:latin typeface="Open Sans"/>
                <a:ea typeface="Open Sans"/>
                <a:cs typeface="Open Sans"/>
                <a:sym typeface="Open Sans"/>
              </a:rPr>
              <a:t>Save a new spreadsheet</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