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 id="264" r:id="rId30"/>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30" Target="slides/slide9.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10" Target="../media/image11.svg" Type="http://schemas.openxmlformats.org/officeDocument/2006/relationships/image"/><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svg" Type="http://schemas.openxmlformats.org/officeDocument/2006/relationships/image"/><Relationship Id="rId7" Target="../media/image8.png" Type="http://schemas.openxmlformats.org/officeDocument/2006/relationships/image"/><Relationship Id="rId8" Target="../media/image9.svg" Type="http://schemas.openxmlformats.org/officeDocument/2006/relationships/image"/><Relationship Id="rId9" Target="../media/image10.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 Id="rId6" Target="http://www.linkedin.com" TargetMode="External" Type="http://schemas.openxmlformats.org/officeDocument/2006/relationships/hyperlink"/></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http://www.remove.bg" TargetMode="External" Type="http://schemas.openxmlformats.org/officeDocument/2006/relationships/hyperlink"/></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http://www.canva.com" TargetMode="External" Type="http://schemas.openxmlformats.org/officeDocument/2006/relationships/hyperlink"/><Relationship Id="rId6" Target="../media/image14.png" Type="http://schemas.openxmlformats.org/officeDocument/2006/relationships/image"/><Relationship Id="rId7" Target="../media/image15.svg" Type="http://schemas.openxmlformats.org/officeDocument/2006/relationships/image"/><Relationship Id="rId8" Target="../media/image16.png" Type="http://schemas.openxmlformats.org/officeDocument/2006/relationships/image"/><Relationship Id="rId9" Target="../media/image17.sv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8.png" Type="http://schemas.openxmlformats.org/officeDocument/2006/relationships/image"/><Relationship Id="rId6" Target="../media/image19.sv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4.png" Type="http://schemas.openxmlformats.org/officeDocument/2006/relationships/image"/><Relationship Id="rId6" Target="../media/image15.svg" Type="http://schemas.openxmlformats.org/officeDocument/2006/relationships/image"/><Relationship Id="rId7" Target="../media/image16.png" Type="http://schemas.openxmlformats.org/officeDocument/2006/relationships/image"/><Relationship Id="rId8" Target="../media/image17.sv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20.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83175"/>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The professional social network</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2 </a:t>
            </a:r>
          </a:p>
          <a:p>
            <a:pPr algn="ctr">
              <a:lnSpc>
                <a:spcPts val="5772"/>
              </a:lnSpc>
              <a:spcBef>
                <a:spcPct val="0"/>
              </a:spcBef>
            </a:pPr>
            <a:r>
              <a:rPr lang="en-US" sz="4123">
                <a:solidFill>
                  <a:srgbClr val="000000"/>
                </a:solidFill>
                <a:latin typeface="Open Sans Bold"/>
              </a:rPr>
              <a:t>LinkedIn</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3744349" y="5549544"/>
            <a:ext cx="1125925" cy="1087029"/>
          </a:xfrm>
          <a:custGeom>
            <a:avLst/>
            <a:gdLst/>
            <a:ahLst/>
            <a:cxnLst/>
            <a:rect r="r" b="b" t="t" l="l"/>
            <a:pathLst>
              <a:path h="1087029" w="1125925">
                <a:moveTo>
                  <a:pt x="0" y="0"/>
                </a:moveTo>
                <a:lnTo>
                  <a:pt x="1125925" y="0"/>
                </a:lnTo>
                <a:lnTo>
                  <a:pt x="1125925" y="1087029"/>
                </a:lnTo>
                <a:lnTo>
                  <a:pt x="0" y="108702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6" id="6"/>
          <p:cNvSpPr/>
          <p:nvPr/>
        </p:nvSpPr>
        <p:spPr>
          <a:xfrm flipH="false" flipV="false" rot="0">
            <a:off x="8594301" y="5549544"/>
            <a:ext cx="1099397" cy="1087029"/>
          </a:xfrm>
          <a:custGeom>
            <a:avLst/>
            <a:gdLst/>
            <a:ahLst/>
            <a:cxnLst/>
            <a:rect r="r" b="b" t="t" l="l"/>
            <a:pathLst>
              <a:path h="1087029" w="1099397">
                <a:moveTo>
                  <a:pt x="0" y="0"/>
                </a:moveTo>
                <a:lnTo>
                  <a:pt x="1099398" y="0"/>
                </a:lnTo>
                <a:lnTo>
                  <a:pt x="1099398" y="1087029"/>
                </a:lnTo>
                <a:lnTo>
                  <a:pt x="0" y="1087029"/>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7" id="7"/>
          <p:cNvSpPr/>
          <p:nvPr/>
        </p:nvSpPr>
        <p:spPr>
          <a:xfrm flipH="false" flipV="false" rot="0">
            <a:off x="13435080" y="5549544"/>
            <a:ext cx="1087029" cy="1087029"/>
          </a:xfrm>
          <a:custGeom>
            <a:avLst/>
            <a:gdLst/>
            <a:ahLst/>
            <a:cxnLst/>
            <a:rect r="r" b="b" t="t" l="l"/>
            <a:pathLst>
              <a:path h="1087029" w="1087029">
                <a:moveTo>
                  <a:pt x="0" y="0"/>
                </a:moveTo>
                <a:lnTo>
                  <a:pt x="1087029" y="0"/>
                </a:lnTo>
                <a:lnTo>
                  <a:pt x="1087029" y="1087029"/>
                </a:lnTo>
                <a:lnTo>
                  <a:pt x="0" y="108702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8" id="8"/>
          <p:cNvSpPr txBox="true"/>
          <p:nvPr/>
        </p:nvSpPr>
        <p:spPr>
          <a:xfrm rot="0">
            <a:off x="558476" y="2016166"/>
            <a:ext cx="16196454"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a:rPr>
              <a:t>It is a professional social network created to help people make and maintain professional connections, search for job opportunities, share work-related information and collaborate in the context of the professional world. </a:t>
            </a:r>
          </a:p>
          <a:p>
            <a:pPr>
              <a:lnSpc>
                <a:spcPts val="4092"/>
              </a:lnSpc>
              <a:spcBef>
                <a:spcPct val="0"/>
              </a:spcBef>
            </a:pPr>
            <a:r>
              <a:rPr lang="en-US" sz="2923">
                <a:solidFill>
                  <a:srgbClr val="000000"/>
                </a:solidFill>
                <a:latin typeface="Open Sans"/>
              </a:rPr>
              <a:t>84% of people who have looked for a job on social networks have found it thanks to LinkedIn!</a:t>
            </a:r>
          </a:p>
        </p:txBody>
      </p:sp>
      <p:sp>
        <p:nvSpPr>
          <p:cNvPr name="TextBox 9" id="9"/>
          <p:cNvSpPr txBox="true"/>
          <p:nvPr/>
        </p:nvSpPr>
        <p:spPr>
          <a:xfrm rot="0">
            <a:off x="558400" y="1340636"/>
            <a:ext cx="3498354"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LinkedIn?</a:t>
            </a:r>
          </a:p>
        </p:txBody>
      </p:sp>
      <p:sp>
        <p:nvSpPr>
          <p:cNvPr name="TextBox 10" id="10"/>
          <p:cNvSpPr txBox="true"/>
          <p:nvPr/>
        </p:nvSpPr>
        <p:spPr>
          <a:xfrm rot="0">
            <a:off x="558400" y="4613231"/>
            <a:ext cx="449957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are the benefits?</a:t>
            </a:r>
          </a:p>
        </p:txBody>
      </p:sp>
      <p:sp>
        <p:nvSpPr>
          <p:cNvPr name="TextBox 11" id="11"/>
          <p:cNvSpPr txBox="true"/>
          <p:nvPr/>
        </p:nvSpPr>
        <p:spPr>
          <a:xfrm rot="0">
            <a:off x="2285302" y="6758433"/>
            <a:ext cx="4044020" cy="2545123"/>
          </a:xfrm>
          <a:prstGeom prst="rect">
            <a:avLst/>
          </a:prstGeom>
        </p:spPr>
        <p:txBody>
          <a:bodyPr anchor="t" rtlCol="false" tIns="0" lIns="0" bIns="0" rIns="0">
            <a:spAutoFit/>
          </a:bodyPr>
          <a:lstStyle/>
          <a:p>
            <a:pPr algn="ctr">
              <a:lnSpc>
                <a:spcPts val="4092"/>
              </a:lnSpc>
            </a:pPr>
            <a:r>
              <a:rPr lang="en-US" sz="2923">
                <a:solidFill>
                  <a:srgbClr val="000000"/>
                </a:solidFill>
                <a:latin typeface="Open Sans Bold"/>
              </a:rPr>
              <a:t>Professional networking</a:t>
            </a:r>
          </a:p>
          <a:p>
            <a:pPr algn="ctr">
              <a:lnSpc>
                <a:spcPts val="4092"/>
              </a:lnSpc>
              <a:spcBef>
                <a:spcPct val="0"/>
              </a:spcBef>
            </a:pPr>
            <a:r>
              <a:rPr lang="en-US" sz="2923">
                <a:solidFill>
                  <a:srgbClr val="000000"/>
                </a:solidFill>
                <a:latin typeface="Open Sans"/>
              </a:rPr>
              <a:t>Make connections with colleagues, recruiters and companies</a:t>
            </a:r>
          </a:p>
        </p:txBody>
      </p:sp>
      <p:sp>
        <p:nvSpPr>
          <p:cNvPr name="TextBox 12" id="12"/>
          <p:cNvSpPr txBox="true"/>
          <p:nvPr/>
        </p:nvSpPr>
        <p:spPr>
          <a:xfrm rot="0">
            <a:off x="7121990" y="6758433"/>
            <a:ext cx="4044020" cy="1516423"/>
          </a:xfrm>
          <a:prstGeom prst="rect">
            <a:avLst/>
          </a:prstGeom>
        </p:spPr>
        <p:txBody>
          <a:bodyPr anchor="t" rtlCol="false" tIns="0" lIns="0" bIns="0" rIns="0">
            <a:spAutoFit/>
          </a:bodyPr>
          <a:lstStyle/>
          <a:p>
            <a:pPr algn="ctr">
              <a:lnSpc>
                <a:spcPts val="4092"/>
              </a:lnSpc>
            </a:pPr>
            <a:r>
              <a:rPr lang="en-US" sz="2923">
                <a:solidFill>
                  <a:srgbClr val="000000"/>
                </a:solidFill>
                <a:latin typeface="Open Sans Bold"/>
              </a:rPr>
              <a:t>Career opportunities</a:t>
            </a:r>
          </a:p>
          <a:p>
            <a:pPr algn="ctr">
              <a:lnSpc>
                <a:spcPts val="4092"/>
              </a:lnSpc>
              <a:spcBef>
                <a:spcPct val="0"/>
              </a:spcBef>
            </a:pPr>
            <a:r>
              <a:rPr lang="en-US" sz="2923">
                <a:solidFill>
                  <a:srgbClr val="000000"/>
                </a:solidFill>
                <a:latin typeface="Open Sans"/>
              </a:rPr>
              <a:t>Find job offers that match your profile</a:t>
            </a:r>
          </a:p>
        </p:txBody>
      </p:sp>
      <p:sp>
        <p:nvSpPr>
          <p:cNvPr name="TextBox 13" id="13"/>
          <p:cNvSpPr txBox="true"/>
          <p:nvPr/>
        </p:nvSpPr>
        <p:spPr>
          <a:xfrm rot="0">
            <a:off x="11956585" y="6758433"/>
            <a:ext cx="4044020" cy="2030773"/>
          </a:xfrm>
          <a:prstGeom prst="rect">
            <a:avLst/>
          </a:prstGeom>
        </p:spPr>
        <p:txBody>
          <a:bodyPr anchor="t" rtlCol="false" tIns="0" lIns="0" bIns="0" rIns="0">
            <a:spAutoFit/>
          </a:bodyPr>
          <a:lstStyle/>
          <a:p>
            <a:pPr algn="ctr">
              <a:lnSpc>
                <a:spcPts val="4092"/>
              </a:lnSpc>
            </a:pPr>
            <a:r>
              <a:rPr lang="en-US" sz="2923">
                <a:solidFill>
                  <a:srgbClr val="000000"/>
                </a:solidFill>
                <a:latin typeface="Open Sans Bold"/>
              </a:rPr>
              <a:t>Professional visibility</a:t>
            </a:r>
          </a:p>
          <a:p>
            <a:pPr algn="ctr">
              <a:lnSpc>
                <a:spcPts val="4092"/>
              </a:lnSpc>
              <a:spcBef>
                <a:spcPct val="0"/>
              </a:spcBef>
            </a:pPr>
            <a:r>
              <a:rPr lang="en-US" sz="2923">
                <a:solidFill>
                  <a:srgbClr val="000000"/>
                </a:solidFill>
                <a:latin typeface="Open Sans"/>
              </a:rPr>
              <a:t>Highlight your experience and skills to boost your profile</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6763699" y="3792567"/>
            <a:ext cx="9966476" cy="5940816"/>
          </a:xfrm>
          <a:custGeom>
            <a:avLst/>
            <a:gdLst/>
            <a:ahLst/>
            <a:cxnLst/>
            <a:rect r="r" b="b" t="t" l="l"/>
            <a:pathLst>
              <a:path h="5940816" w="9966476">
                <a:moveTo>
                  <a:pt x="0" y="0"/>
                </a:moveTo>
                <a:lnTo>
                  <a:pt x="9966476" y="0"/>
                </a:lnTo>
                <a:lnTo>
                  <a:pt x="9966476" y="5940816"/>
                </a:lnTo>
                <a:lnTo>
                  <a:pt x="0" y="5940816"/>
                </a:lnTo>
                <a:lnTo>
                  <a:pt x="0" y="0"/>
                </a:lnTo>
                <a:close/>
              </a:path>
            </a:pathLst>
          </a:custGeom>
          <a:blipFill>
            <a:blip r:embed="rId5"/>
            <a:stretch>
              <a:fillRect l="0" t="-3601" r="-630" b="0"/>
            </a:stretch>
          </a:blipFill>
          <a:ln w="38100" cap="sq">
            <a:solidFill>
              <a:srgbClr val="000000"/>
            </a:solidFill>
            <a:prstDash val="solid"/>
            <a:miter/>
          </a:ln>
        </p:spPr>
      </p:sp>
      <p:sp>
        <p:nvSpPr>
          <p:cNvPr name="TextBox 6" id="6"/>
          <p:cNvSpPr txBox="true"/>
          <p:nvPr/>
        </p:nvSpPr>
        <p:spPr>
          <a:xfrm rot="0">
            <a:off x="553622" y="2276144"/>
            <a:ext cx="15537675"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Go to </a:t>
            </a:r>
            <a:r>
              <a:rPr lang="en-US" sz="2923" u="sng">
                <a:solidFill>
                  <a:srgbClr val="000000"/>
                </a:solidFill>
                <a:latin typeface="Open Sans"/>
                <a:hlinkClick r:id="rId6" tooltip="http://www.linkedin.com"/>
              </a:rPr>
              <a:t>www.linkedin.com</a:t>
            </a:r>
            <a:r>
              <a:rPr lang="en-US" sz="2923">
                <a:solidFill>
                  <a:srgbClr val="000000"/>
                </a:solidFill>
                <a:latin typeface="Open Sans"/>
              </a:rPr>
              <a:t>, fill in the fields with your personal details and click on "Register".</a:t>
            </a:r>
          </a:p>
        </p:txBody>
      </p:sp>
      <p:sp>
        <p:nvSpPr>
          <p:cNvPr name="TextBox 7" id="7"/>
          <p:cNvSpPr txBox="true"/>
          <p:nvPr/>
        </p:nvSpPr>
        <p:spPr>
          <a:xfrm rot="0">
            <a:off x="553622" y="1516835"/>
            <a:ext cx="489753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Create a LinkedIn profile</a:t>
            </a:r>
          </a:p>
        </p:txBody>
      </p:sp>
      <p:sp>
        <p:nvSpPr>
          <p:cNvPr name="TextBox 8" id="8"/>
          <p:cNvSpPr txBox="true"/>
          <p:nvPr/>
        </p:nvSpPr>
        <p:spPr>
          <a:xfrm rot="0">
            <a:off x="553622" y="2734487"/>
            <a:ext cx="6210077" cy="25451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Preferably use a professional e-mail address. </a:t>
            </a:r>
          </a:p>
          <a:p>
            <a:pPr>
              <a:lnSpc>
                <a:spcPts val="4092"/>
              </a:lnSpc>
              <a:spcBef>
                <a:spcPct val="0"/>
              </a:spcBef>
            </a:pPr>
            <a:r>
              <a:rPr lang="en-US" sz="2923">
                <a:solidFill>
                  <a:srgbClr val="000000"/>
                </a:solidFill>
                <a:latin typeface="Open Sans"/>
              </a:rPr>
              <a:t>Remember to confirm your registration by clicking on the link in the e-mail you will receive.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51168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Choose your profile photo</a:t>
            </a:r>
          </a:p>
          <a:p>
            <a:pPr>
              <a:lnSpc>
                <a:spcPts val="4092"/>
              </a:lnSpc>
            </a:pPr>
            <a:r>
              <a:rPr lang="en-US" sz="2923">
                <a:solidFill>
                  <a:srgbClr val="000000"/>
                </a:solidFill>
                <a:latin typeface="Open Sans"/>
              </a:rPr>
              <a:t>This is the first image people will see when they visit your profile. It plays a crucial role in their perception of your professionalism and personality. </a:t>
            </a:r>
          </a:p>
          <a:p>
            <a:pPr>
              <a:lnSpc>
                <a:spcPts val="4092"/>
              </a:lnSpc>
            </a:pPr>
          </a:p>
          <a:p>
            <a:pPr marL="631138" indent="-315569" lvl="1">
              <a:lnSpc>
                <a:spcPts val="4092"/>
              </a:lnSpc>
              <a:buFont typeface="Arial"/>
              <a:buChar char="•"/>
            </a:pPr>
            <a:r>
              <a:rPr lang="en-US" sz="2923">
                <a:solidFill>
                  <a:srgbClr val="000000"/>
                </a:solidFill>
                <a:latin typeface="Open Sans"/>
              </a:rPr>
              <a:t>Recent photo</a:t>
            </a:r>
          </a:p>
          <a:p>
            <a:pPr marL="631138" indent="-315569" lvl="1">
              <a:lnSpc>
                <a:spcPts val="4092"/>
              </a:lnSpc>
              <a:buFont typeface="Arial"/>
              <a:buChar char="•"/>
            </a:pPr>
            <a:r>
              <a:rPr lang="en-US" sz="2923">
                <a:solidFill>
                  <a:srgbClr val="000000"/>
                </a:solidFill>
                <a:latin typeface="Open Sans"/>
              </a:rPr>
              <a:t>Well framed</a:t>
            </a:r>
          </a:p>
          <a:p>
            <a:pPr marL="631138" indent="-315569" lvl="1">
              <a:lnSpc>
                <a:spcPts val="4092"/>
              </a:lnSpc>
              <a:buFont typeface="Arial"/>
              <a:buChar char="•"/>
            </a:pPr>
            <a:r>
              <a:rPr lang="en-US" sz="2923">
                <a:solidFill>
                  <a:srgbClr val="000000"/>
                </a:solidFill>
                <a:latin typeface="Open Sans"/>
              </a:rPr>
              <a:t>Professional</a:t>
            </a:r>
          </a:p>
          <a:p>
            <a:pPr marL="631138" indent="-315569" lvl="1">
              <a:lnSpc>
                <a:spcPts val="4092"/>
              </a:lnSpc>
              <a:buFont typeface="Arial"/>
              <a:buChar char="•"/>
            </a:pPr>
            <a:r>
              <a:rPr lang="en-US" sz="2923">
                <a:solidFill>
                  <a:srgbClr val="000000"/>
                </a:solidFill>
                <a:latin typeface="Open Sans"/>
              </a:rPr>
              <a:t>Pay attention to the background</a:t>
            </a:r>
          </a:p>
          <a:p>
            <a:pPr marL="631138" indent="-315569" lvl="1">
              <a:lnSpc>
                <a:spcPts val="4092"/>
              </a:lnSpc>
              <a:buFont typeface="Arial"/>
              <a:buChar char="•"/>
            </a:pPr>
            <a:r>
              <a:rPr lang="en-US" sz="2923">
                <a:solidFill>
                  <a:srgbClr val="000000"/>
                </a:solidFill>
                <a:latin typeface="Open Sans"/>
              </a:rPr>
              <a:t>Be alone in the photo</a:t>
            </a:r>
          </a:p>
          <a:p>
            <a:pPr marL="631138" indent="-315569" lvl="1">
              <a:lnSpc>
                <a:spcPts val="4092"/>
              </a:lnSpc>
              <a:buFont typeface="Arial"/>
              <a:buChar char="•"/>
            </a:pPr>
            <a:r>
              <a:rPr lang="en-US" sz="2923">
                <a:solidFill>
                  <a:srgbClr val="000000"/>
                </a:solidFill>
                <a:latin typeface="Open Sans"/>
              </a:rPr>
              <a:t>Be yourself</a:t>
            </a:r>
          </a:p>
        </p:txBody>
      </p:sp>
      <p:sp>
        <p:nvSpPr>
          <p:cNvPr name="Freeform 6" id="6"/>
          <p:cNvSpPr/>
          <p:nvPr/>
        </p:nvSpPr>
        <p:spPr>
          <a:xfrm flipH="false" flipV="false" rot="0">
            <a:off x="6844880" y="4751285"/>
            <a:ext cx="10820853" cy="3156082"/>
          </a:xfrm>
          <a:custGeom>
            <a:avLst/>
            <a:gdLst/>
            <a:ahLst/>
            <a:cxnLst/>
            <a:rect r="r" b="b" t="t" l="l"/>
            <a:pathLst>
              <a:path h="3156082" w="10820853">
                <a:moveTo>
                  <a:pt x="0" y="0"/>
                </a:moveTo>
                <a:lnTo>
                  <a:pt x="10820853" y="0"/>
                </a:lnTo>
                <a:lnTo>
                  <a:pt x="10820853" y="3156082"/>
                </a:lnTo>
                <a:lnTo>
                  <a:pt x="0" y="3156082"/>
                </a:lnTo>
                <a:lnTo>
                  <a:pt x="0" y="0"/>
                </a:lnTo>
                <a:close/>
              </a:path>
            </a:pathLst>
          </a:custGeom>
          <a:blipFill>
            <a:blip r:embed="rId5"/>
            <a:stretch>
              <a:fillRect l="0" t="0" r="0" b="0"/>
            </a:stretch>
          </a:blipFill>
        </p:spPr>
      </p:sp>
      <p:sp>
        <p:nvSpPr>
          <p:cNvPr name="TextBox 7" id="7"/>
          <p:cNvSpPr txBox="true"/>
          <p:nvPr/>
        </p:nvSpPr>
        <p:spPr>
          <a:xfrm rot="0">
            <a:off x="553622" y="1516835"/>
            <a:ext cx="588277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Building your LinkedIn profile</a:t>
            </a:r>
          </a:p>
        </p:txBody>
      </p:sp>
      <p:sp>
        <p:nvSpPr>
          <p:cNvPr name="TextBox 8" id="8"/>
          <p:cNvSpPr txBox="true"/>
          <p:nvPr/>
        </p:nvSpPr>
        <p:spPr>
          <a:xfrm rot="0">
            <a:off x="553622" y="8602692"/>
            <a:ext cx="17112111" cy="10827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To go further :</a:t>
            </a:r>
            <a:r>
              <a:rPr lang="en-US" sz="3123">
                <a:solidFill>
                  <a:srgbClr val="000000"/>
                </a:solidFill>
                <a:latin typeface="Open Sans"/>
              </a:rPr>
              <a:t> try sites that remove the background from an image! For example:  </a:t>
            </a:r>
            <a:r>
              <a:rPr lang="en-US" sz="3123" u="sng">
                <a:solidFill>
                  <a:srgbClr val="000000"/>
                </a:solidFill>
                <a:latin typeface="Open Sans"/>
                <a:hlinkClick r:id="rId6" tooltip="http://www.remove.bg"/>
              </a:rPr>
              <a:t>Remove.bg</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15164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Choose your profile banner</a:t>
            </a:r>
          </a:p>
          <a:p>
            <a:pPr>
              <a:lnSpc>
                <a:spcPts val="4092"/>
              </a:lnSpc>
            </a:pPr>
            <a:r>
              <a:rPr lang="en-US" sz="2923">
                <a:solidFill>
                  <a:srgbClr val="000000"/>
                </a:solidFill>
                <a:latin typeface="Open Sans"/>
              </a:rPr>
              <a:t>Your profile banner is a powerful visual opportunity to complement your profile photo and communicate more about yourself and your professional interests.</a:t>
            </a:r>
          </a:p>
        </p:txBody>
      </p:sp>
      <p:sp>
        <p:nvSpPr>
          <p:cNvPr name="TextBox 6" id="6"/>
          <p:cNvSpPr txBox="true"/>
          <p:nvPr/>
        </p:nvSpPr>
        <p:spPr>
          <a:xfrm rot="0">
            <a:off x="553622" y="1516835"/>
            <a:ext cx="588277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Building your LinkedIn profile</a:t>
            </a:r>
          </a:p>
        </p:txBody>
      </p:sp>
      <p:sp>
        <p:nvSpPr>
          <p:cNvPr name="TextBox 7" id="7"/>
          <p:cNvSpPr txBox="true"/>
          <p:nvPr/>
        </p:nvSpPr>
        <p:spPr>
          <a:xfrm rot="0">
            <a:off x="10119494" y="5921575"/>
            <a:ext cx="7054560" cy="2740069"/>
          </a:xfrm>
          <a:prstGeom prst="rect">
            <a:avLst/>
          </a:prstGeom>
        </p:spPr>
        <p:txBody>
          <a:bodyPr anchor="t" rtlCol="false" tIns="0" lIns="0" bIns="0" rIns="0">
            <a:spAutoFit/>
          </a:bodyPr>
          <a:lstStyle/>
          <a:p>
            <a:pPr algn="r">
              <a:lnSpc>
                <a:spcPts val="4372"/>
              </a:lnSpc>
            </a:pPr>
            <a:r>
              <a:rPr lang="en-US" sz="3123">
                <a:solidFill>
                  <a:srgbClr val="000000"/>
                </a:solidFill>
                <a:latin typeface="Open Sans"/>
              </a:rPr>
              <a:t>Writing a pamphlet</a:t>
            </a:r>
          </a:p>
          <a:p>
            <a:pPr algn="r">
              <a:lnSpc>
                <a:spcPts val="4372"/>
              </a:lnSpc>
            </a:pPr>
            <a:r>
              <a:rPr lang="en-US" sz="3123">
                <a:solidFill>
                  <a:srgbClr val="000000"/>
                </a:solidFill>
                <a:latin typeface="Open Sans"/>
              </a:rPr>
              <a:t>Too much information</a:t>
            </a:r>
          </a:p>
          <a:p>
            <a:pPr algn="r">
              <a:lnSpc>
                <a:spcPts val="4372"/>
              </a:lnSpc>
            </a:pPr>
            <a:r>
              <a:rPr lang="en-US" sz="3123">
                <a:solidFill>
                  <a:srgbClr val="000000"/>
                </a:solidFill>
                <a:latin typeface="Open Sans"/>
              </a:rPr>
              <a:t>Not respecting the format</a:t>
            </a:r>
          </a:p>
          <a:p>
            <a:pPr algn="r">
              <a:lnSpc>
                <a:spcPts val="4372"/>
              </a:lnSpc>
            </a:pPr>
            <a:r>
              <a:rPr lang="en-US" sz="3123">
                <a:solidFill>
                  <a:srgbClr val="000000"/>
                </a:solidFill>
                <a:latin typeface="Open Sans"/>
              </a:rPr>
              <a:t>Use more than 3 main colours and 3 different fonts</a:t>
            </a:r>
          </a:p>
        </p:txBody>
      </p:sp>
      <p:sp>
        <p:nvSpPr>
          <p:cNvPr name="TextBox 8" id="8"/>
          <p:cNvSpPr txBox="true"/>
          <p:nvPr/>
        </p:nvSpPr>
        <p:spPr>
          <a:xfrm rot="0">
            <a:off x="553622" y="5921575"/>
            <a:ext cx="7671049" cy="21876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Personalise your banner</a:t>
            </a:r>
          </a:p>
          <a:p>
            <a:pPr>
              <a:lnSpc>
                <a:spcPts val="4372"/>
              </a:lnSpc>
            </a:pPr>
            <a:r>
              <a:rPr lang="en-US" sz="3123">
                <a:solidFill>
                  <a:srgbClr val="000000"/>
                </a:solidFill>
                <a:latin typeface="Open Sans"/>
              </a:rPr>
              <a:t>Write a sentence that reflects your personality and/or profession</a:t>
            </a:r>
          </a:p>
          <a:p>
            <a:pPr>
              <a:lnSpc>
                <a:spcPts val="4372"/>
              </a:lnSpc>
            </a:pPr>
            <a:r>
              <a:rPr lang="en-US" sz="3123">
                <a:solidFill>
                  <a:srgbClr val="000000"/>
                </a:solidFill>
                <a:latin typeface="Open Sans"/>
              </a:rPr>
              <a:t>Use the dimensions 1584x396 pixels</a:t>
            </a:r>
          </a:p>
        </p:txBody>
      </p:sp>
      <p:sp>
        <p:nvSpPr>
          <p:cNvPr name="TextBox 9" id="9"/>
          <p:cNvSpPr txBox="true"/>
          <p:nvPr/>
        </p:nvSpPr>
        <p:spPr>
          <a:xfrm rot="0">
            <a:off x="553622" y="9012216"/>
            <a:ext cx="17112111"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To go further :</a:t>
            </a:r>
            <a:r>
              <a:rPr lang="en-US" sz="3123">
                <a:solidFill>
                  <a:srgbClr val="000000"/>
                </a:solidFill>
                <a:latin typeface="Open Sans"/>
              </a:rPr>
              <a:t> create your own banner on </a:t>
            </a:r>
            <a:r>
              <a:rPr lang="en-US" sz="3123" u="sng">
                <a:solidFill>
                  <a:srgbClr val="000000"/>
                </a:solidFill>
                <a:latin typeface="Open Sans"/>
                <a:hlinkClick r:id="rId5" tooltip="http://www.canva.com"/>
              </a:rPr>
              <a:t>Canva</a:t>
            </a:r>
          </a:p>
        </p:txBody>
      </p:sp>
      <p:sp>
        <p:nvSpPr>
          <p:cNvPr name="Freeform 10" id="10"/>
          <p:cNvSpPr/>
          <p:nvPr/>
        </p:nvSpPr>
        <p:spPr>
          <a:xfrm flipH="false" flipV="false" rot="0">
            <a:off x="553622" y="4451150"/>
            <a:ext cx="1470203" cy="1470203"/>
          </a:xfrm>
          <a:custGeom>
            <a:avLst/>
            <a:gdLst/>
            <a:ahLst/>
            <a:cxnLst/>
            <a:rect r="r" b="b" t="t" l="l"/>
            <a:pathLst>
              <a:path h="1470203" w="1470203">
                <a:moveTo>
                  <a:pt x="0" y="0"/>
                </a:moveTo>
                <a:lnTo>
                  <a:pt x="1470203" y="0"/>
                </a:lnTo>
                <a:lnTo>
                  <a:pt x="1470203" y="1470204"/>
                </a:lnTo>
                <a:lnTo>
                  <a:pt x="0" y="1470204"/>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11" id="11"/>
          <p:cNvSpPr/>
          <p:nvPr/>
        </p:nvSpPr>
        <p:spPr>
          <a:xfrm flipH="false" flipV="false" rot="0">
            <a:off x="15758950" y="4451150"/>
            <a:ext cx="1470203" cy="1470203"/>
          </a:xfrm>
          <a:custGeom>
            <a:avLst/>
            <a:gdLst/>
            <a:ahLst/>
            <a:cxnLst/>
            <a:rect r="r" b="b" t="t" l="l"/>
            <a:pathLst>
              <a:path h="1470203" w="1470203">
                <a:moveTo>
                  <a:pt x="0" y="0"/>
                </a:moveTo>
                <a:lnTo>
                  <a:pt x="1470203" y="0"/>
                </a:lnTo>
                <a:lnTo>
                  <a:pt x="1470203" y="1470204"/>
                </a:lnTo>
                <a:lnTo>
                  <a:pt x="0" y="1470204"/>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61455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Complete your title and professional summary</a:t>
            </a:r>
          </a:p>
          <a:p>
            <a:pPr>
              <a:lnSpc>
                <a:spcPts val="4092"/>
              </a:lnSpc>
            </a:pPr>
            <a:r>
              <a:rPr lang="en-US" sz="2923">
                <a:solidFill>
                  <a:srgbClr val="000000"/>
                </a:solidFill>
                <a:latin typeface="Open Sans"/>
              </a:rPr>
              <a:t>These are your business card. They should reflect your personality and professional expertise. </a:t>
            </a:r>
          </a:p>
          <a:p>
            <a:pPr marL="631138" indent="-315569" lvl="1">
              <a:lnSpc>
                <a:spcPts val="4092"/>
              </a:lnSpc>
              <a:buFont typeface="Arial"/>
              <a:buChar char="•"/>
            </a:pPr>
            <a:r>
              <a:rPr lang="en-US" sz="2923">
                <a:solidFill>
                  <a:srgbClr val="000000"/>
                </a:solidFill>
                <a:latin typeface="Open Sans"/>
              </a:rPr>
              <a:t>Be yourself: your title should represent you as a professional. </a:t>
            </a:r>
          </a:p>
          <a:p>
            <a:pPr marL="631138" indent="-315569" lvl="1">
              <a:lnSpc>
                <a:spcPts val="4092"/>
              </a:lnSpc>
              <a:buFont typeface="Arial"/>
              <a:buChar char="•"/>
            </a:pPr>
            <a:r>
              <a:rPr lang="en-US" sz="2923">
                <a:solidFill>
                  <a:srgbClr val="000000"/>
                </a:solidFill>
                <a:latin typeface="Open Sans"/>
              </a:rPr>
              <a:t>Show your passion: express what motivates you in your field </a:t>
            </a:r>
          </a:p>
          <a:p>
            <a:pPr marL="631138" indent="-315569" lvl="1">
              <a:lnSpc>
                <a:spcPts val="4092"/>
              </a:lnSpc>
              <a:buFont typeface="Arial"/>
              <a:buChar char="•"/>
            </a:pPr>
            <a:r>
              <a:rPr lang="en-US" sz="2923">
                <a:solidFill>
                  <a:srgbClr val="000000"/>
                </a:solidFill>
                <a:latin typeface="Open Sans"/>
              </a:rPr>
              <a:t>Be creative: use words that describe you in a unique way </a:t>
            </a:r>
          </a:p>
          <a:p>
            <a:pPr>
              <a:lnSpc>
                <a:spcPts val="4092"/>
              </a:lnSpc>
            </a:pPr>
          </a:p>
          <a:p>
            <a:pPr>
              <a:lnSpc>
                <a:spcPts val="4092"/>
              </a:lnSpc>
            </a:pPr>
            <a:r>
              <a:rPr lang="en-US" sz="2923" u="sng">
                <a:solidFill>
                  <a:srgbClr val="000000"/>
                </a:solidFill>
                <a:latin typeface="Open Sans"/>
              </a:rPr>
              <a:t>Example of personalised titles:</a:t>
            </a:r>
          </a:p>
          <a:p>
            <a:pPr>
              <a:lnSpc>
                <a:spcPts val="4092"/>
              </a:lnSpc>
            </a:pPr>
          </a:p>
          <a:p>
            <a:pPr>
              <a:lnSpc>
                <a:spcPts val="4092"/>
              </a:lnSpc>
            </a:pPr>
            <a:r>
              <a:rPr lang="en-US" sz="2923">
                <a:solidFill>
                  <a:srgbClr val="000000"/>
                </a:solidFill>
                <a:latin typeface="Open Sans"/>
              </a:rPr>
              <a:t>"Passionate about technological innovation and sustainable development</a:t>
            </a:r>
          </a:p>
          <a:p>
            <a:pPr>
              <a:lnSpc>
                <a:spcPts val="4092"/>
              </a:lnSpc>
            </a:pPr>
            <a:r>
              <a:rPr lang="en-US" sz="2923">
                <a:solidFill>
                  <a:srgbClr val="000000"/>
                </a:solidFill>
                <a:latin typeface="Open Sans"/>
              </a:rPr>
              <a:t>"Passionate about the art of problem solving in marketing"</a:t>
            </a:r>
          </a:p>
          <a:p>
            <a:pPr>
              <a:lnSpc>
                <a:spcPts val="4092"/>
              </a:lnSpc>
            </a:pPr>
          </a:p>
        </p:txBody>
      </p:sp>
      <p:sp>
        <p:nvSpPr>
          <p:cNvPr name="Freeform 6" id="6"/>
          <p:cNvSpPr/>
          <p:nvPr/>
        </p:nvSpPr>
        <p:spPr>
          <a:xfrm flipH="false" flipV="false" rot="342335">
            <a:off x="14325972" y="7066422"/>
            <a:ext cx="2807866" cy="2057400"/>
          </a:xfrm>
          <a:custGeom>
            <a:avLst/>
            <a:gdLst/>
            <a:ahLst/>
            <a:cxnLst/>
            <a:rect r="r" b="b" t="t" l="l"/>
            <a:pathLst>
              <a:path h="2057400" w="2807866">
                <a:moveTo>
                  <a:pt x="0" y="0"/>
                </a:moveTo>
                <a:lnTo>
                  <a:pt x="2807866" y="0"/>
                </a:lnTo>
                <a:lnTo>
                  <a:pt x="2807866"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553622" y="1516835"/>
            <a:ext cx="588277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Building your LinkedIn profile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276144"/>
            <a:ext cx="15537675" cy="4877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Complete the "Professional experience" and "Education" sections</a:t>
            </a:r>
          </a:p>
        </p:txBody>
      </p:sp>
      <p:sp>
        <p:nvSpPr>
          <p:cNvPr name="TextBox 6" id="6"/>
          <p:cNvSpPr txBox="true"/>
          <p:nvPr/>
        </p:nvSpPr>
        <p:spPr>
          <a:xfrm rot="0">
            <a:off x="2087060" y="2981813"/>
            <a:ext cx="14320275" cy="38449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Be complete : Include all your relevant positions or training courses, from the most recent to the oldest.</a:t>
            </a:r>
          </a:p>
          <a:p>
            <a:pPr algn="just">
              <a:lnSpc>
                <a:spcPts val="4372"/>
              </a:lnSpc>
            </a:pPr>
            <a:r>
              <a:rPr lang="en-US" sz="3123">
                <a:solidFill>
                  <a:srgbClr val="000000"/>
                </a:solidFill>
                <a:latin typeface="Open Sans Bold"/>
              </a:rPr>
              <a:t>Use precise titles :</a:t>
            </a:r>
            <a:r>
              <a:rPr lang="en-US" sz="3123">
                <a:solidFill>
                  <a:srgbClr val="000000"/>
                </a:solidFill>
                <a:latin typeface="Open Sans"/>
              </a:rPr>
              <a:t> Job titles should be clear and reflect your responsibilities, while training courses should include the name of the institution, the diploma and the period of study. </a:t>
            </a:r>
          </a:p>
          <a:p>
            <a:pPr algn="just">
              <a:lnSpc>
                <a:spcPts val="4372"/>
              </a:lnSpc>
            </a:pPr>
            <a:r>
              <a:rPr lang="en-US" sz="3123">
                <a:solidFill>
                  <a:srgbClr val="000000"/>
                </a:solidFill>
                <a:latin typeface="Open Sans Bold"/>
              </a:rPr>
              <a:t>Mention your key skills :</a:t>
            </a:r>
            <a:r>
              <a:rPr lang="en-US" sz="3123">
                <a:solidFill>
                  <a:srgbClr val="000000"/>
                </a:solidFill>
                <a:latin typeface="Open Sans"/>
              </a:rPr>
              <a:t> Highlight the skills that you have developed in each position or that each training course has given you.</a:t>
            </a:r>
          </a:p>
        </p:txBody>
      </p:sp>
      <p:sp>
        <p:nvSpPr>
          <p:cNvPr name="Freeform 7" id="7"/>
          <p:cNvSpPr/>
          <p:nvPr/>
        </p:nvSpPr>
        <p:spPr>
          <a:xfrm flipH="false" flipV="false" rot="0">
            <a:off x="293598" y="4030861"/>
            <a:ext cx="1470203" cy="1470203"/>
          </a:xfrm>
          <a:custGeom>
            <a:avLst/>
            <a:gdLst/>
            <a:ahLst/>
            <a:cxnLst/>
            <a:rect r="r" b="b" t="t" l="l"/>
            <a:pathLst>
              <a:path h="1470203" w="1470203">
                <a:moveTo>
                  <a:pt x="0" y="0"/>
                </a:moveTo>
                <a:lnTo>
                  <a:pt x="1470204" y="0"/>
                </a:lnTo>
                <a:lnTo>
                  <a:pt x="1470204" y="1470204"/>
                </a:lnTo>
                <a:lnTo>
                  <a:pt x="0" y="147020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8" id="8"/>
          <p:cNvSpPr/>
          <p:nvPr/>
        </p:nvSpPr>
        <p:spPr>
          <a:xfrm flipH="false" flipV="false" rot="0">
            <a:off x="14937131" y="8210439"/>
            <a:ext cx="1470203" cy="1470203"/>
          </a:xfrm>
          <a:custGeom>
            <a:avLst/>
            <a:gdLst/>
            <a:ahLst/>
            <a:cxnLst/>
            <a:rect r="r" b="b" t="t" l="l"/>
            <a:pathLst>
              <a:path h="1470203" w="1470203">
                <a:moveTo>
                  <a:pt x="0" y="0"/>
                </a:moveTo>
                <a:lnTo>
                  <a:pt x="1470204" y="0"/>
                </a:lnTo>
                <a:lnTo>
                  <a:pt x="1470204" y="1470203"/>
                </a:lnTo>
                <a:lnTo>
                  <a:pt x="0" y="147020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9" id="9"/>
          <p:cNvSpPr txBox="true"/>
          <p:nvPr/>
        </p:nvSpPr>
        <p:spPr>
          <a:xfrm rot="0">
            <a:off x="553622" y="1516835"/>
            <a:ext cx="5882779"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Building your LinkedIn profile</a:t>
            </a:r>
          </a:p>
        </p:txBody>
      </p:sp>
      <p:sp>
        <p:nvSpPr>
          <p:cNvPr name="TextBox 10" id="10"/>
          <p:cNvSpPr txBox="true"/>
          <p:nvPr/>
        </p:nvSpPr>
        <p:spPr>
          <a:xfrm rot="0">
            <a:off x="2458785" y="8045474"/>
            <a:ext cx="12253187" cy="1635169"/>
          </a:xfrm>
          <a:prstGeom prst="rect">
            <a:avLst/>
          </a:prstGeom>
        </p:spPr>
        <p:txBody>
          <a:bodyPr anchor="t" rtlCol="false" tIns="0" lIns="0" bIns="0" rIns="0">
            <a:spAutoFit/>
          </a:bodyPr>
          <a:lstStyle/>
          <a:p>
            <a:pPr algn="r">
              <a:lnSpc>
                <a:spcPts val="4372"/>
              </a:lnSpc>
            </a:pPr>
            <a:r>
              <a:rPr lang="en-US" sz="3123">
                <a:solidFill>
                  <a:srgbClr val="000000"/>
                </a:solidFill>
                <a:latin typeface="Open Sans"/>
              </a:rPr>
              <a:t>Don't use jargon or uncommon acronyms that may not be understood by everyone.</a:t>
            </a:r>
          </a:p>
          <a:p>
            <a:pPr algn="r">
              <a:lnSpc>
                <a:spcPts val="4372"/>
              </a:lnSpc>
            </a:pPr>
            <a:r>
              <a:rPr lang="en-US" sz="3123">
                <a:solidFill>
                  <a:srgbClr val="000000"/>
                </a:solidFill>
                <a:latin typeface="Open Sans Bold"/>
              </a:rPr>
              <a:t>Don't lie! </a:t>
            </a:r>
            <a:r>
              <a:rPr lang="en-US" sz="3123">
                <a:solidFill>
                  <a:srgbClr val="000000"/>
                </a:solidFill>
                <a:latin typeface="Open Sans"/>
              </a:rPr>
              <a:t>You risk damaging your reputation.</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891438" y="5010161"/>
            <a:ext cx="11796912" cy="4742359"/>
          </a:xfrm>
          <a:custGeom>
            <a:avLst/>
            <a:gdLst/>
            <a:ahLst/>
            <a:cxnLst/>
            <a:rect r="r" b="b" t="t" l="l"/>
            <a:pathLst>
              <a:path h="4742359" w="11796912">
                <a:moveTo>
                  <a:pt x="0" y="0"/>
                </a:moveTo>
                <a:lnTo>
                  <a:pt x="11796912" y="0"/>
                </a:lnTo>
                <a:lnTo>
                  <a:pt x="11796912" y="4742359"/>
                </a:lnTo>
                <a:lnTo>
                  <a:pt x="0" y="4742359"/>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440635"/>
            <a:ext cx="591100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Search for a job with LinkedIn</a:t>
            </a:r>
          </a:p>
        </p:txBody>
      </p:sp>
      <p:sp>
        <p:nvSpPr>
          <p:cNvPr name="TextBox 7" id="7"/>
          <p:cNvSpPr txBox="true"/>
          <p:nvPr/>
        </p:nvSpPr>
        <p:spPr>
          <a:xfrm rot="0">
            <a:off x="553622" y="2090893"/>
            <a:ext cx="15303514" cy="1082719"/>
          </a:xfrm>
          <a:prstGeom prst="rect">
            <a:avLst/>
          </a:prstGeom>
        </p:spPr>
        <p:txBody>
          <a:bodyPr anchor="t" rtlCol="false" tIns="0" lIns="0" bIns="0" rIns="0">
            <a:spAutoFit/>
          </a:bodyPr>
          <a:lstStyle/>
          <a:p>
            <a:pPr algn="l">
              <a:lnSpc>
                <a:spcPts val="4372"/>
              </a:lnSpc>
              <a:spcBef>
                <a:spcPct val="0"/>
              </a:spcBef>
            </a:pPr>
            <a:r>
              <a:rPr lang="en-US" sz="3123">
                <a:solidFill>
                  <a:srgbClr val="000000"/>
                </a:solidFill>
                <a:latin typeface="Open Sans"/>
              </a:rPr>
              <a:t>Use the </a:t>
            </a:r>
            <a:r>
              <a:rPr lang="en-US" sz="3123">
                <a:solidFill>
                  <a:srgbClr val="000000"/>
                </a:solidFill>
                <a:latin typeface="Open Sans Bold"/>
              </a:rPr>
              <a:t>search bar</a:t>
            </a:r>
            <a:r>
              <a:rPr lang="en-US" sz="3123">
                <a:solidFill>
                  <a:srgbClr val="000000"/>
                </a:solidFill>
                <a:latin typeface="Open Sans"/>
              </a:rPr>
              <a:t> at the top of the "Jobs" page to enter keywords. Use filters to refine your results, such as location, type of contract, sector, etc.</a:t>
            </a:r>
          </a:p>
        </p:txBody>
      </p:sp>
      <p:sp>
        <p:nvSpPr>
          <p:cNvPr name="TextBox 8" id="8"/>
          <p:cNvSpPr txBox="true"/>
          <p:nvPr/>
        </p:nvSpPr>
        <p:spPr>
          <a:xfrm rot="0">
            <a:off x="553622" y="3687961"/>
            <a:ext cx="1667553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Activate </a:t>
            </a:r>
            <a:r>
              <a:rPr lang="en-US" sz="3123">
                <a:solidFill>
                  <a:srgbClr val="000000"/>
                </a:solidFill>
                <a:latin typeface="Open Sans Bold"/>
              </a:rPr>
              <a:t>job alerts</a:t>
            </a:r>
            <a:r>
              <a:rPr lang="en-US" sz="3123">
                <a:solidFill>
                  <a:srgbClr val="000000"/>
                </a:solidFill>
                <a:latin typeface="Open Sans"/>
              </a:rPr>
              <a:t> to be informed as soon as a new offer matching your criteria is published.</a:t>
            </a:r>
          </a:p>
        </p:txBody>
      </p:sp>
      <p:sp>
        <p:nvSpPr>
          <p:cNvPr name="TextBox 9" id="9"/>
          <p:cNvSpPr txBox="true"/>
          <p:nvPr/>
        </p:nvSpPr>
        <p:spPr>
          <a:xfrm rot="0">
            <a:off x="553622" y="4789730"/>
            <a:ext cx="5016376" cy="43974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Save </a:t>
            </a:r>
            <a:r>
              <a:rPr lang="en-US" sz="3123">
                <a:solidFill>
                  <a:srgbClr val="000000"/>
                </a:solidFill>
                <a:latin typeface="Open Sans"/>
              </a:rPr>
              <a:t>the most interesting offers so that you can find them later. </a:t>
            </a:r>
          </a:p>
          <a:p>
            <a:pPr>
              <a:lnSpc>
                <a:spcPts val="4372"/>
              </a:lnSpc>
            </a:pPr>
          </a:p>
          <a:p>
            <a:pPr>
              <a:lnSpc>
                <a:spcPts val="4372"/>
              </a:lnSpc>
            </a:pPr>
            <a:r>
              <a:rPr lang="en-US" sz="3123">
                <a:solidFill>
                  <a:srgbClr val="000000"/>
                </a:solidFill>
                <a:latin typeface="Open Sans"/>
              </a:rPr>
              <a:t>Some companies allow candidates to </a:t>
            </a:r>
            <a:r>
              <a:rPr lang="en-US" sz="3123">
                <a:solidFill>
                  <a:srgbClr val="000000"/>
                </a:solidFill>
                <a:latin typeface="Open Sans Bold"/>
              </a:rPr>
              <a:t>apply using their LinkedIn profile</a:t>
            </a:r>
            <a:r>
              <a:rPr lang="en-US" sz="3123">
                <a:solidFill>
                  <a:srgbClr val="000000"/>
                </a:solidFill>
                <a:latin typeface="Open Sans"/>
              </a:rPr>
              <a:t>, so always keep it up to date!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280479"/>
            <a:ext cx="15532897" cy="494986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Ask for (and give) </a:t>
            </a:r>
            <a:r>
              <a:rPr lang="en-US" sz="3123">
                <a:solidFill>
                  <a:srgbClr val="000000"/>
                </a:solidFill>
                <a:latin typeface="Open Sans Bold"/>
              </a:rPr>
              <a:t>recommendations </a:t>
            </a:r>
            <a:r>
              <a:rPr lang="en-US" sz="3123">
                <a:solidFill>
                  <a:srgbClr val="000000"/>
                </a:solidFill>
                <a:latin typeface="Open Sans"/>
              </a:rPr>
              <a:t>to boost your credibility. </a:t>
            </a:r>
          </a:p>
          <a:p>
            <a:pPr marL="674317" indent="-337159" lvl="1">
              <a:lnSpc>
                <a:spcPts val="4372"/>
              </a:lnSpc>
              <a:buFont typeface="Arial"/>
              <a:buChar char="•"/>
            </a:pPr>
            <a:r>
              <a:rPr lang="en-US" sz="3123">
                <a:solidFill>
                  <a:srgbClr val="000000"/>
                </a:solidFill>
                <a:latin typeface="Open Sans Bold"/>
              </a:rPr>
              <a:t>Join relevant groups</a:t>
            </a:r>
            <a:r>
              <a:rPr lang="en-US" sz="3123">
                <a:solidFill>
                  <a:srgbClr val="000000"/>
                </a:solidFill>
                <a:latin typeface="Open Sans"/>
              </a:rPr>
              <a:t> linked to your sectors of activity or interests. </a:t>
            </a:r>
          </a:p>
          <a:p>
            <a:pPr marL="674317" indent="-337159" lvl="1">
              <a:lnSpc>
                <a:spcPts val="4372"/>
              </a:lnSpc>
              <a:buFont typeface="Arial"/>
              <a:buChar char="•"/>
            </a:pPr>
            <a:r>
              <a:rPr lang="en-US" sz="3123">
                <a:solidFill>
                  <a:srgbClr val="000000"/>
                </a:solidFill>
                <a:latin typeface="Open Sans"/>
              </a:rPr>
              <a:t>Follow interesting pages or content creators. </a:t>
            </a:r>
          </a:p>
          <a:p>
            <a:pPr marL="674317" indent="-337159" lvl="1">
              <a:lnSpc>
                <a:spcPts val="4372"/>
              </a:lnSpc>
              <a:buFont typeface="Arial"/>
              <a:buChar char="•"/>
            </a:pPr>
            <a:r>
              <a:rPr lang="en-US" sz="3123">
                <a:solidFill>
                  <a:srgbClr val="000000"/>
                </a:solidFill>
                <a:latin typeface="Open Sans Bold"/>
              </a:rPr>
              <a:t>Share relevant content</a:t>
            </a:r>
            <a:r>
              <a:rPr lang="en-US" sz="3123">
                <a:solidFill>
                  <a:srgbClr val="000000"/>
                </a:solidFill>
                <a:latin typeface="Open Sans"/>
              </a:rPr>
              <a:t> by publishing articles or comments on subjects related to your area of expertise.</a:t>
            </a:r>
          </a:p>
          <a:p>
            <a:pPr marL="674317" indent="-337159" lvl="1">
              <a:lnSpc>
                <a:spcPts val="4372"/>
              </a:lnSpc>
              <a:buFont typeface="Arial"/>
              <a:buChar char="•"/>
            </a:pPr>
            <a:r>
              <a:rPr lang="en-US" sz="3123">
                <a:solidFill>
                  <a:srgbClr val="000000"/>
                </a:solidFill>
                <a:latin typeface="Open Sans"/>
              </a:rPr>
              <a:t>Be active on LinkedIn and </a:t>
            </a:r>
            <a:r>
              <a:rPr lang="en-US" sz="3123">
                <a:solidFill>
                  <a:srgbClr val="000000"/>
                </a:solidFill>
                <a:latin typeface="Open Sans Bold"/>
              </a:rPr>
              <a:t>update </a:t>
            </a:r>
            <a:r>
              <a:rPr lang="en-US" sz="3123">
                <a:solidFill>
                  <a:srgbClr val="000000"/>
                </a:solidFill>
                <a:latin typeface="Open Sans"/>
              </a:rPr>
              <a:t>your profile regularly. </a:t>
            </a:r>
          </a:p>
          <a:p>
            <a:pPr marL="674317" indent="-337159" lvl="1">
              <a:lnSpc>
                <a:spcPts val="4372"/>
              </a:lnSpc>
              <a:buFont typeface="Arial"/>
              <a:buChar char="•"/>
            </a:pPr>
            <a:r>
              <a:rPr lang="en-US" sz="3123">
                <a:solidFill>
                  <a:srgbClr val="000000"/>
                </a:solidFill>
                <a:latin typeface="Open Sans Bold"/>
              </a:rPr>
              <a:t>Networke </a:t>
            </a:r>
            <a:r>
              <a:rPr lang="en-US" sz="3123">
                <a:solidFill>
                  <a:srgbClr val="000000"/>
                </a:solidFill>
                <a:latin typeface="Open Sans"/>
              </a:rPr>
              <a:t>actively, by adding relevant contacts and taking part in events or conferences, both online and face-to-face.</a:t>
            </a:r>
          </a:p>
          <a:p>
            <a:pPr>
              <a:lnSpc>
                <a:spcPts val="4372"/>
              </a:lnSpc>
            </a:pPr>
          </a:p>
        </p:txBody>
      </p:sp>
      <p:sp>
        <p:nvSpPr>
          <p:cNvPr name="TextBox 6" id="6"/>
          <p:cNvSpPr txBox="true"/>
          <p:nvPr/>
        </p:nvSpPr>
        <p:spPr>
          <a:xfrm rot="0">
            <a:off x="567925" y="1477993"/>
            <a:ext cx="10911583"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Tips for improving the visibility of your LinkedIn profile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DAFyXfDqZGE</dc:identifier>
  <dcterms:modified xsi:type="dcterms:W3CDTF">2011-08-01T06:04:30Z</dcterms:modified>
  <cp:revision>1</cp:revision>
  <dc:title>LinkedIn</dc:title>
</cp:coreProperties>
</file>