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Project number KA220-YOU-000087118</a:t>
            </a:r>
          </a:p>
        </p:txBody>
      </p:sp>
      <p:sp>
        <p:nvSpPr>
          <p:cNvPr name="TextBox 8" id="8"/>
          <p:cNvSpPr txBox="true"/>
          <p:nvPr/>
        </p:nvSpPr>
        <p:spPr>
          <a:xfrm rot="0">
            <a:off x="2665326" y="4297341"/>
            <a:ext cx="12957347" cy="108271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Control your schedule with Google Calendar</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6</a:t>
            </a:r>
          </a:p>
          <a:p>
            <a:pPr algn="ctr">
              <a:lnSpc>
                <a:spcPts val="5772"/>
              </a:lnSpc>
              <a:spcBef>
                <a:spcPct val="0"/>
              </a:spcBef>
            </a:pPr>
            <a:r>
              <a:rPr lang="en-US" sz="4123">
                <a:solidFill>
                  <a:srgbClr val="000000"/>
                </a:solidFill>
                <a:latin typeface="Open Sans Bold"/>
              </a:rPr>
              <a:t>Planning software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2306097" y="5205650"/>
            <a:ext cx="1441884" cy="1441884"/>
          </a:xfrm>
          <a:custGeom>
            <a:avLst/>
            <a:gdLst/>
            <a:ahLst/>
            <a:cxnLst/>
            <a:rect r="r" b="b" t="t" l="l"/>
            <a:pathLst>
              <a:path h="1441884" w="1441884">
                <a:moveTo>
                  <a:pt x="0" y="0"/>
                </a:moveTo>
                <a:lnTo>
                  <a:pt x="1441884" y="0"/>
                </a:lnTo>
                <a:lnTo>
                  <a:pt x="1441884" y="1441884"/>
                </a:lnTo>
                <a:lnTo>
                  <a:pt x="0" y="1441884"/>
                </a:lnTo>
                <a:lnTo>
                  <a:pt x="0" y="0"/>
                </a:lnTo>
                <a:close/>
              </a:path>
            </a:pathLst>
          </a:custGeom>
          <a:blipFill>
            <a:blip r:embed="rId5"/>
            <a:stretch>
              <a:fillRect l="0" t="0" r="0" b="0"/>
            </a:stretch>
          </a:blipFill>
        </p:spPr>
      </p:sp>
      <p:sp>
        <p:nvSpPr>
          <p:cNvPr name="Freeform 6" id="6"/>
          <p:cNvSpPr/>
          <p:nvPr/>
        </p:nvSpPr>
        <p:spPr>
          <a:xfrm flipH="false" flipV="false" rot="0">
            <a:off x="6162599" y="5380776"/>
            <a:ext cx="1116116" cy="1116116"/>
          </a:xfrm>
          <a:custGeom>
            <a:avLst/>
            <a:gdLst/>
            <a:ahLst/>
            <a:cxnLst/>
            <a:rect r="r" b="b" t="t" l="l"/>
            <a:pathLst>
              <a:path h="1116116" w="1116116">
                <a:moveTo>
                  <a:pt x="0" y="0"/>
                </a:moveTo>
                <a:lnTo>
                  <a:pt x="1116116" y="0"/>
                </a:lnTo>
                <a:lnTo>
                  <a:pt x="1116116" y="1116116"/>
                </a:lnTo>
                <a:lnTo>
                  <a:pt x="0" y="1116116"/>
                </a:lnTo>
                <a:lnTo>
                  <a:pt x="0" y="0"/>
                </a:lnTo>
                <a:close/>
              </a:path>
            </a:pathLst>
          </a:custGeom>
          <a:blipFill>
            <a:blip r:embed="rId6"/>
            <a:stretch>
              <a:fillRect l="0" t="0" r="0" b="0"/>
            </a:stretch>
          </a:blipFill>
        </p:spPr>
      </p:sp>
      <p:sp>
        <p:nvSpPr>
          <p:cNvPr name="Freeform 7" id="7"/>
          <p:cNvSpPr/>
          <p:nvPr/>
        </p:nvSpPr>
        <p:spPr>
          <a:xfrm flipH="false" flipV="false" rot="0">
            <a:off x="9719101" y="5449798"/>
            <a:ext cx="1932670" cy="1087127"/>
          </a:xfrm>
          <a:custGeom>
            <a:avLst/>
            <a:gdLst/>
            <a:ahLst/>
            <a:cxnLst/>
            <a:rect r="r" b="b" t="t" l="l"/>
            <a:pathLst>
              <a:path h="1087127" w="1932670">
                <a:moveTo>
                  <a:pt x="0" y="0"/>
                </a:moveTo>
                <a:lnTo>
                  <a:pt x="1932670" y="0"/>
                </a:lnTo>
                <a:lnTo>
                  <a:pt x="1932670" y="1087127"/>
                </a:lnTo>
                <a:lnTo>
                  <a:pt x="0" y="1087127"/>
                </a:lnTo>
                <a:lnTo>
                  <a:pt x="0" y="0"/>
                </a:lnTo>
                <a:close/>
              </a:path>
            </a:pathLst>
          </a:custGeom>
          <a:blipFill>
            <a:blip r:embed="rId7"/>
            <a:stretch>
              <a:fillRect l="0" t="0" r="0" b="0"/>
            </a:stretch>
          </a:blipFill>
        </p:spPr>
      </p:sp>
      <p:sp>
        <p:nvSpPr>
          <p:cNvPr name="Freeform 8" id="8"/>
          <p:cNvSpPr/>
          <p:nvPr/>
        </p:nvSpPr>
        <p:spPr>
          <a:xfrm flipH="false" flipV="false" rot="0">
            <a:off x="13387877" y="5686365"/>
            <a:ext cx="2423571" cy="480454"/>
          </a:xfrm>
          <a:custGeom>
            <a:avLst/>
            <a:gdLst/>
            <a:ahLst/>
            <a:cxnLst/>
            <a:rect r="r" b="b" t="t" l="l"/>
            <a:pathLst>
              <a:path h="480454" w="2423571">
                <a:moveTo>
                  <a:pt x="0" y="0"/>
                </a:moveTo>
                <a:lnTo>
                  <a:pt x="2423571" y="0"/>
                </a:lnTo>
                <a:lnTo>
                  <a:pt x="2423571" y="480454"/>
                </a:lnTo>
                <a:lnTo>
                  <a:pt x="0" y="480454"/>
                </a:lnTo>
                <a:lnTo>
                  <a:pt x="0" y="0"/>
                </a:lnTo>
                <a:close/>
              </a:path>
            </a:pathLst>
          </a:custGeom>
          <a:blipFill>
            <a:blip r:embed="rId8"/>
            <a:stretch>
              <a:fillRect l="0" t="0" r="0" b="0"/>
            </a:stretch>
          </a:blipFill>
        </p:spPr>
      </p:sp>
      <p:sp>
        <p:nvSpPr>
          <p:cNvPr name="TextBox 9" id="9"/>
          <p:cNvSpPr txBox="true"/>
          <p:nvPr/>
        </p:nvSpPr>
        <p:spPr>
          <a:xfrm rot="0">
            <a:off x="558400" y="1929653"/>
            <a:ext cx="16108694" cy="1516024"/>
          </a:xfrm>
          <a:prstGeom prst="rect">
            <a:avLst/>
          </a:prstGeom>
        </p:spPr>
        <p:txBody>
          <a:bodyPr anchor="t" rtlCol="false" tIns="0" lIns="0" bIns="0" rIns="0">
            <a:spAutoFit/>
          </a:bodyPr>
          <a:lstStyle/>
          <a:p>
            <a:pPr>
              <a:lnSpc>
                <a:spcPts val="4091"/>
              </a:lnSpc>
              <a:spcBef>
                <a:spcPct val="0"/>
              </a:spcBef>
            </a:pPr>
            <a:r>
              <a:rPr lang="en-US" sz="2922">
                <a:solidFill>
                  <a:srgbClr val="000000"/>
                </a:solidFill>
                <a:latin typeface="Open Sans"/>
              </a:rPr>
              <a:t>It is software used to simplify the planning, organisation and management of tasks and events, improve productivity and collaboration, and ensure that projects and objectives are achieved effectively and efficiently.</a:t>
            </a:r>
          </a:p>
        </p:txBody>
      </p:sp>
      <p:sp>
        <p:nvSpPr>
          <p:cNvPr name="TextBox 10" id="10"/>
          <p:cNvSpPr txBox="true"/>
          <p:nvPr/>
        </p:nvSpPr>
        <p:spPr>
          <a:xfrm rot="0">
            <a:off x="558400" y="1340636"/>
            <a:ext cx="5372993"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What is planning software?</a:t>
            </a:r>
          </a:p>
        </p:txBody>
      </p:sp>
      <p:sp>
        <p:nvSpPr>
          <p:cNvPr name="TextBox 11" id="11"/>
          <p:cNvSpPr txBox="true"/>
          <p:nvPr/>
        </p:nvSpPr>
        <p:spPr>
          <a:xfrm rot="0">
            <a:off x="558400" y="4212563"/>
            <a:ext cx="6729710"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The most popular planning software</a:t>
            </a:r>
          </a:p>
        </p:txBody>
      </p:sp>
      <p:sp>
        <p:nvSpPr>
          <p:cNvPr name="TextBox 12" id="12"/>
          <p:cNvSpPr txBox="true"/>
          <p:nvPr/>
        </p:nvSpPr>
        <p:spPr>
          <a:xfrm rot="0">
            <a:off x="1535405" y="6498825"/>
            <a:ext cx="2983267" cy="1990090"/>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Google Calendar</a:t>
            </a:r>
          </a:p>
          <a:p>
            <a:pPr algn="ctr">
              <a:lnSpc>
                <a:spcPts val="2659"/>
              </a:lnSpc>
              <a:spcBef>
                <a:spcPct val="0"/>
              </a:spcBef>
            </a:pPr>
            <a:r>
              <a:rPr lang="en-US" sz="1899">
                <a:solidFill>
                  <a:srgbClr val="000000"/>
                </a:solidFill>
                <a:latin typeface="Open Sans"/>
              </a:rPr>
              <a:t>It's a popular online calendar that makes it easy to plan events and appointments.</a:t>
            </a:r>
          </a:p>
        </p:txBody>
      </p:sp>
      <p:sp>
        <p:nvSpPr>
          <p:cNvPr name="TextBox 13" id="13"/>
          <p:cNvSpPr txBox="true"/>
          <p:nvPr/>
        </p:nvSpPr>
        <p:spPr>
          <a:xfrm rot="0">
            <a:off x="5279575" y="6832200"/>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Microsoft Project </a:t>
            </a:r>
          </a:p>
          <a:p>
            <a:pPr algn="ctr">
              <a:lnSpc>
                <a:spcPts val="2659"/>
              </a:lnSpc>
              <a:spcBef>
                <a:spcPct val="0"/>
              </a:spcBef>
            </a:pPr>
            <a:r>
              <a:rPr lang="en-US" sz="1899">
                <a:solidFill>
                  <a:srgbClr val="000000"/>
                </a:solidFill>
                <a:latin typeface="Open Sans"/>
              </a:rPr>
              <a:t>Used for planning, managing tasks, tracking resources and creating Gantt charts.</a:t>
            </a:r>
          </a:p>
        </p:txBody>
      </p:sp>
      <p:sp>
        <p:nvSpPr>
          <p:cNvPr name="TextBox 14" id="14"/>
          <p:cNvSpPr txBox="true"/>
          <p:nvPr/>
        </p:nvSpPr>
        <p:spPr>
          <a:xfrm rot="0">
            <a:off x="9193802" y="6801485"/>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Trello </a:t>
            </a:r>
          </a:p>
          <a:p>
            <a:pPr algn="ctr">
              <a:lnSpc>
                <a:spcPts val="2659"/>
              </a:lnSpc>
              <a:spcBef>
                <a:spcPct val="0"/>
              </a:spcBef>
            </a:pPr>
            <a:r>
              <a:rPr lang="en-US" sz="1899">
                <a:solidFill>
                  <a:srgbClr val="000000"/>
                </a:solidFill>
                <a:latin typeface="Open Sans"/>
              </a:rPr>
              <a:t>It's a visual project management tool that lets you create tables, lists and maps to organise tasks and projects.</a:t>
            </a:r>
          </a:p>
        </p:txBody>
      </p:sp>
      <p:sp>
        <p:nvSpPr>
          <p:cNvPr name="TextBox 15" id="15"/>
          <p:cNvSpPr txBox="true"/>
          <p:nvPr/>
        </p:nvSpPr>
        <p:spPr>
          <a:xfrm rot="0">
            <a:off x="13108029" y="6801485"/>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Asana </a:t>
            </a:r>
          </a:p>
          <a:p>
            <a:pPr algn="ctr">
              <a:lnSpc>
                <a:spcPts val="2659"/>
              </a:lnSpc>
              <a:spcBef>
                <a:spcPct val="0"/>
              </a:spcBef>
            </a:pPr>
            <a:r>
              <a:rPr lang="en-US" sz="1899">
                <a:solidFill>
                  <a:srgbClr val="000000"/>
                </a:solidFill>
                <a:latin typeface="Open Sans"/>
              </a:rPr>
              <a:t>It's a project management and collaboration platform that facilitates task planning, project monitoring and team collaboration.</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6083273" cy="494986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Planning software often offers </a:t>
            </a:r>
            <a:r>
              <a:rPr lang="en-US" sz="3123">
                <a:solidFill>
                  <a:srgbClr val="000000"/>
                </a:solidFill>
                <a:latin typeface="Open Sans Bold"/>
              </a:rPr>
              <a:t>calendar functions</a:t>
            </a:r>
            <a:r>
              <a:rPr lang="en-US" sz="3123">
                <a:solidFill>
                  <a:srgbClr val="000000"/>
                </a:solidFill>
                <a:latin typeface="Open Sans"/>
              </a:rPr>
              <a:t> for organising events and setting reminders.</a:t>
            </a:r>
          </a:p>
          <a:p>
            <a:pPr>
              <a:lnSpc>
                <a:spcPts val="4372"/>
              </a:lnSpc>
            </a:pPr>
          </a:p>
          <a:p>
            <a:pPr marL="674317" indent="-337159" lvl="1">
              <a:lnSpc>
                <a:spcPts val="4372"/>
              </a:lnSpc>
              <a:buFont typeface="Arial"/>
              <a:buChar char="•"/>
            </a:pPr>
            <a:r>
              <a:rPr lang="en-US" sz="3123">
                <a:solidFill>
                  <a:srgbClr val="000000"/>
                </a:solidFill>
                <a:latin typeface="Open Sans"/>
              </a:rPr>
              <a:t>They allow you to </a:t>
            </a:r>
            <a:r>
              <a:rPr lang="en-US" sz="3123">
                <a:solidFill>
                  <a:srgbClr val="000000"/>
                </a:solidFill>
                <a:latin typeface="Open Sans Bold"/>
              </a:rPr>
              <a:t>manage projects</a:t>
            </a:r>
            <a:r>
              <a:rPr lang="en-US" sz="3123">
                <a:solidFill>
                  <a:srgbClr val="000000"/>
                </a:solidFill>
                <a:latin typeface="Open Sans"/>
              </a:rPr>
              <a:t>, define and monitor tasks, assign responsibilities, manage deadlines, track progress and manage resources.</a:t>
            </a:r>
          </a:p>
          <a:p>
            <a:pPr>
              <a:lnSpc>
                <a:spcPts val="4372"/>
              </a:lnSpc>
            </a:pPr>
          </a:p>
          <a:p>
            <a:pPr marL="674317" indent="-337159" lvl="1">
              <a:lnSpc>
                <a:spcPts val="4372"/>
              </a:lnSpc>
              <a:buFont typeface="Arial"/>
              <a:buChar char="•"/>
            </a:pPr>
            <a:r>
              <a:rPr lang="en-US" sz="3123">
                <a:solidFill>
                  <a:srgbClr val="000000"/>
                </a:solidFill>
                <a:latin typeface="Open Sans"/>
              </a:rPr>
              <a:t>Team members can </a:t>
            </a:r>
            <a:r>
              <a:rPr lang="en-US" sz="3123">
                <a:solidFill>
                  <a:srgbClr val="000000"/>
                </a:solidFill>
                <a:latin typeface="Open Sans Bold"/>
              </a:rPr>
              <a:t>collaborate </a:t>
            </a:r>
            <a:r>
              <a:rPr lang="en-US" sz="3123">
                <a:solidFill>
                  <a:srgbClr val="000000"/>
                </a:solidFill>
                <a:latin typeface="Open Sans"/>
              </a:rPr>
              <a:t>on projects in real time, share information and communicate within the planning software.</a:t>
            </a:r>
          </a:p>
          <a:p>
            <a:pPr>
              <a:lnSpc>
                <a:spcPts val="4372"/>
              </a:lnSpc>
            </a:pPr>
          </a:p>
        </p:txBody>
      </p:sp>
      <p:sp>
        <p:nvSpPr>
          <p:cNvPr name="TextBox 6" id="6"/>
          <p:cNvSpPr txBox="true"/>
          <p:nvPr/>
        </p:nvSpPr>
        <p:spPr>
          <a:xfrm rot="0">
            <a:off x="558400" y="1340636"/>
            <a:ext cx="7822257"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planning software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9144000" y="2806346"/>
            <a:ext cx="6112377" cy="6451954"/>
          </a:xfrm>
          <a:custGeom>
            <a:avLst/>
            <a:gdLst/>
            <a:ahLst/>
            <a:cxnLst/>
            <a:rect r="r" b="b" t="t" l="l"/>
            <a:pathLst>
              <a:path h="6451954" w="6112377">
                <a:moveTo>
                  <a:pt x="0" y="0"/>
                </a:moveTo>
                <a:lnTo>
                  <a:pt x="6112377" y="0"/>
                </a:lnTo>
                <a:lnTo>
                  <a:pt x="6112377" y="6451954"/>
                </a:lnTo>
                <a:lnTo>
                  <a:pt x="0" y="6451954"/>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3633358"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Discovering and familiarising yourself with Google Calendar</a:t>
            </a:r>
          </a:p>
        </p:txBody>
      </p:sp>
      <p:sp>
        <p:nvSpPr>
          <p:cNvPr name="TextBox 7" id="7"/>
          <p:cNvSpPr txBox="true"/>
          <p:nvPr/>
        </p:nvSpPr>
        <p:spPr>
          <a:xfrm rot="0">
            <a:off x="553622" y="1743185"/>
            <a:ext cx="7969098" cy="60547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Italics"/>
              </a:rPr>
              <a:t>Create an event</a:t>
            </a:r>
          </a:p>
          <a:p>
            <a:pPr algn="just">
              <a:lnSpc>
                <a:spcPts val="4372"/>
              </a:lnSpc>
            </a:pPr>
            <a:r>
              <a:rPr lang="en-US" sz="3123">
                <a:solidFill>
                  <a:srgbClr val="000000"/>
                </a:solidFill>
                <a:latin typeface="Open Sans"/>
              </a:rPr>
              <a:t>On the left of your screen, by clicking on "Create", you can create an event, a task or an appointment schedule. </a:t>
            </a:r>
          </a:p>
          <a:p>
            <a:pPr algn="just">
              <a:lnSpc>
                <a:spcPts val="4372"/>
              </a:lnSpc>
              <a:spcBef>
                <a:spcPct val="0"/>
              </a:spcBef>
            </a:pPr>
            <a:r>
              <a:rPr lang="en-US" sz="3123">
                <a:solidFill>
                  <a:srgbClr val="000000"/>
                </a:solidFill>
                <a:latin typeface="Open Sans"/>
              </a:rPr>
              <a:t>When you create an event, you can personalise it by adding a title, the day, the start and end times, the frequency and the location. You can also add guests (who will receive an email), add a description or an attachment, set a reminder notification or create a Google Meet link for the meeting.</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8639189" y="3288667"/>
            <a:ext cx="7942566" cy="4678304"/>
          </a:xfrm>
          <a:custGeom>
            <a:avLst/>
            <a:gdLst/>
            <a:ahLst/>
            <a:cxnLst/>
            <a:rect r="r" b="b" t="t" l="l"/>
            <a:pathLst>
              <a:path h="4678304" w="7942566">
                <a:moveTo>
                  <a:pt x="0" y="0"/>
                </a:moveTo>
                <a:lnTo>
                  <a:pt x="7942567" y="0"/>
                </a:lnTo>
                <a:lnTo>
                  <a:pt x="7942567" y="4678305"/>
                </a:lnTo>
                <a:lnTo>
                  <a:pt x="0" y="4678305"/>
                </a:lnTo>
                <a:lnTo>
                  <a:pt x="0" y="0"/>
                </a:lnTo>
                <a:close/>
              </a:path>
            </a:pathLst>
          </a:custGeom>
          <a:blipFill>
            <a:blip r:embed="rId5"/>
            <a:stretch>
              <a:fillRect l="0" t="0" r="0" b="-28472"/>
            </a:stretch>
          </a:blipFill>
          <a:ln w="38100" cap="sq">
            <a:solidFill>
              <a:srgbClr val="000000"/>
            </a:solidFill>
            <a:prstDash val="solid"/>
            <a:miter/>
          </a:ln>
        </p:spPr>
      </p:sp>
      <p:sp>
        <p:nvSpPr>
          <p:cNvPr name="TextBox 6" id="6"/>
          <p:cNvSpPr txBox="true"/>
          <p:nvPr/>
        </p:nvSpPr>
        <p:spPr>
          <a:xfrm rot="0">
            <a:off x="553622" y="1270067"/>
            <a:ext cx="13340971"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Google Calendar</a:t>
            </a:r>
          </a:p>
          <a:p>
            <a:pPr>
              <a:lnSpc>
                <a:spcPts val="4372"/>
              </a:lnSpc>
              <a:spcBef>
                <a:spcPct val="0"/>
              </a:spcBef>
            </a:pPr>
            <a:r>
              <a:rPr lang="en-US" sz="3123">
                <a:solidFill>
                  <a:srgbClr val="000000"/>
                </a:solidFill>
                <a:latin typeface="Open Sans Italics"/>
              </a:rPr>
              <a:t>Colour labels</a:t>
            </a:r>
          </a:p>
        </p:txBody>
      </p:sp>
      <p:sp>
        <p:nvSpPr>
          <p:cNvPr name="TextBox 7" id="7"/>
          <p:cNvSpPr txBox="true"/>
          <p:nvPr/>
        </p:nvSpPr>
        <p:spPr>
          <a:xfrm rot="0">
            <a:off x="553622" y="2295635"/>
            <a:ext cx="7311110" cy="3292519"/>
          </a:xfrm>
          <a:prstGeom prst="rect">
            <a:avLst/>
          </a:prstGeom>
        </p:spPr>
        <p:txBody>
          <a:bodyPr anchor="t" rtlCol="false" tIns="0" lIns="0" bIns="0" rIns="0">
            <a:spAutoFit/>
          </a:bodyPr>
          <a:lstStyle/>
          <a:p>
            <a:pPr algn="just">
              <a:lnSpc>
                <a:spcPts val="4372"/>
              </a:lnSpc>
              <a:spcBef>
                <a:spcPct val="0"/>
              </a:spcBef>
            </a:pPr>
            <a:r>
              <a:rPr lang="en-US" sz="3123">
                <a:solidFill>
                  <a:srgbClr val="000000"/>
                </a:solidFill>
                <a:latin typeface="Open Sans"/>
              </a:rPr>
              <a:t>To make your diary easier to read, you can add a different colour to each event by assigning labels. You can do this when you create the event, or afterwards, by right-clicking on the event and editing it.</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8582303" y="3399328"/>
            <a:ext cx="7953542" cy="4803562"/>
          </a:xfrm>
          <a:custGeom>
            <a:avLst/>
            <a:gdLst/>
            <a:ahLst/>
            <a:cxnLst/>
            <a:rect r="r" b="b" t="t" l="l"/>
            <a:pathLst>
              <a:path h="4803562" w="7953542">
                <a:moveTo>
                  <a:pt x="0" y="0"/>
                </a:moveTo>
                <a:lnTo>
                  <a:pt x="7953542" y="0"/>
                </a:lnTo>
                <a:lnTo>
                  <a:pt x="7953542" y="4803562"/>
                </a:lnTo>
                <a:lnTo>
                  <a:pt x="0" y="4803562"/>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2863031"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Google Calendar</a:t>
            </a:r>
          </a:p>
          <a:p>
            <a:pPr>
              <a:lnSpc>
                <a:spcPts val="4372"/>
              </a:lnSpc>
              <a:spcBef>
                <a:spcPct val="0"/>
              </a:spcBef>
            </a:pPr>
            <a:r>
              <a:rPr lang="en-US" sz="3123">
                <a:solidFill>
                  <a:srgbClr val="000000"/>
                </a:solidFill>
                <a:latin typeface="Open Sans Italics"/>
              </a:rPr>
              <a:t>Share your agenda</a:t>
            </a:r>
          </a:p>
        </p:txBody>
      </p:sp>
      <p:sp>
        <p:nvSpPr>
          <p:cNvPr name="TextBox 7" id="7"/>
          <p:cNvSpPr txBox="true"/>
          <p:nvPr/>
        </p:nvSpPr>
        <p:spPr>
          <a:xfrm rot="0">
            <a:off x="553622" y="2295635"/>
            <a:ext cx="7311110" cy="439741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You can share your calendar or create a shared calendar with other people. To do this, position the cursor on the calendar and click on "More" and then "Settings and sharing".</a:t>
            </a:r>
          </a:p>
          <a:p>
            <a:pPr algn="just">
              <a:lnSpc>
                <a:spcPts val="4372"/>
              </a:lnSpc>
              <a:spcBef>
                <a:spcPct val="0"/>
              </a:spcBef>
            </a:pPr>
            <a:r>
              <a:rPr lang="en-US" sz="3123">
                <a:solidFill>
                  <a:srgbClr val="000000"/>
                </a:solidFill>
                <a:latin typeface="Open Sans"/>
              </a:rPr>
              <a:t>You can then decide who should be able to see your calendar, and what type of authorisation they should have.</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1516835"/>
            <a:ext cx="11814125"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Google Calendar</a:t>
            </a:r>
          </a:p>
          <a:p>
            <a:pPr>
              <a:lnSpc>
                <a:spcPts val="4372"/>
              </a:lnSpc>
              <a:spcBef>
                <a:spcPct val="0"/>
              </a:spcBef>
            </a:pPr>
            <a:r>
              <a:rPr lang="en-US" sz="3123">
                <a:solidFill>
                  <a:srgbClr val="000000"/>
                </a:solidFill>
                <a:latin typeface="Open Sans Italics"/>
              </a:rPr>
              <a:t>Now it's your turn!</a:t>
            </a:r>
          </a:p>
        </p:txBody>
      </p:sp>
      <p:sp>
        <p:nvSpPr>
          <p:cNvPr name="TextBox 6" id="6"/>
          <p:cNvSpPr txBox="true"/>
          <p:nvPr/>
        </p:nvSpPr>
        <p:spPr>
          <a:xfrm rot="0">
            <a:off x="553622" y="3085328"/>
            <a:ext cx="15853713" cy="329251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Reproduce the features you've discovered by creating your own weekly calendar. </a:t>
            </a:r>
          </a:p>
          <a:p>
            <a:pPr algn="just">
              <a:lnSpc>
                <a:spcPts val="4372"/>
              </a:lnSpc>
            </a:pPr>
            <a:r>
              <a:rPr lang="en-US" sz="3123">
                <a:solidFill>
                  <a:srgbClr val="000000"/>
                </a:solidFill>
                <a:latin typeface="Open Sans"/>
              </a:rPr>
              <a:t>Add at least six events and three tasks, using the coloured labels. </a:t>
            </a:r>
          </a:p>
          <a:p>
            <a:pPr algn="just">
              <a:lnSpc>
                <a:spcPts val="4372"/>
              </a:lnSpc>
            </a:pPr>
          </a:p>
          <a:p>
            <a:pPr algn="just">
              <a:lnSpc>
                <a:spcPts val="4372"/>
              </a:lnSpc>
            </a:pPr>
            <a:r>
              <a:rPr lang="en-US" sz="3123">
                <a:solidFill>
                  <a:srgbClr val="000000"/>
                </a:solidFill>
                <a:latin typeface="Open Sans"/>
              </a:rPr>
              <a:t>Share your calendar with the rest of the group and your trainer. </a:t>
            </a:r>
          </a:p>
          <a:p>
            <a:pPr algn="just">
              <a:lnSpc>
                <a:spcPts val="4372"/>
              </a:lnSpc>
            </a:pPr>
          </a:p>
          <a:p>
            <a:pPr algn="just">
              <a:lnSpc>
                <a:spcPts val="4372"/>
              </a:lnSpc>
              <a:spcBef>
                <a:spcPct val="0"/>
              </a:spcBef>
            </a:pPr>
            <a:r>
              <a:rPr lang="en-US" sz="3123">
                <a:solidFill>
                  <a:srgbClr val="000000"/>
                </a:solidFill>
                <a:latin typeface="Open Sans"/>
              </a:rPr>
              <a:t>And off you go!</a:t>
            </a:r>
          </a:p>
        </p:txBody>
      </p:sp>
      <p:sp>
        <p:nvSpPr>
          <p:cNvPr name="Freeform 7" id="7"/>
          <p:cNvSpPr/>
          <p:nvPr/>
        </p:nvSpPr>
        <p:spPr>
          <a:xfrm flipH="false" flipV="false" rot="0">
            <a:off x="13293959" y="5425347"/>
            <a:ext cx="3592145" cy="4114800"/>
          </a:xfrm>
          <a:custGeom>
            <a:avLst/>
            <a:gdLst/>
            <a:ahLst/>
            <a:cxnLst/>
            <a:rect r="r" b="b" t="t" l="l"/>
            <a:pathLst>
              <a:path h="4114800" w="3592145">
                <a:moveTo>
                  <a:pt x="0" y="0"/>
                </a:moveTo>
                <a:lnTo>
                  <a:pt x="3592145" y="0"/>
                </a:lnTo>
                <a:lnTo>
                  <a:pt x="359214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DAFyuvZAupo</dc:identifier>
  <dcterms:modified xsi:type="dcterms:W3CDTF">2011-08-01T06:04:30Z</dcterms:modified>
  <cp:revision>1</cp:revision>
  <dc:title>Planning software</dc:title>
</cp:coreProperties>
</file>