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no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16"/>
    <p:sldId id="257" r:id="rId17"/>
    <p:sldId id="258" r:id="rId18"/>
    <p:sldId id="259" r:id="rId19"/>
    <p:sldId id="260" r:id="rId20"/>
    <p:sldId id="261" r:id="rId21"/>
  </p:sldIdLst>
  <p:sldSz cx="18288000" cy="10287000"/>
  <p:notesSz cx="6858000" cy="9144000"/>
  <p:embeddedFontLst>
    <p:embeddedFont>
      <p:font typeface="Arimo" charset="1" panose="020B0604020202020204"/>
      <p:regular r:id="rId6"/>
    </p:embeddedFont>
    <p:embeddedFont>
      <p:font typeface="Arimo Bold" charset="1" panose="020B0704020202020204"/>
      <p:regular r:id="rId7"/>
    </p:embeddedFont>
    <p:embeddedFont>
      <p:font typeface="Arimo Italics" charset="1" panose="020B0604020202090204"/>
      <p:regular r:id="rId8"/>
    </p:embeddedFont>
    <p:embeddedFont>
      <p:font typeface="Arimo Bold Italics" charset="1" panose="020B0704020202090204"/>
      <p:regular r:id="rId9"/>
    </p:embeddedFont>
    <p:embeddedFont>
      <p:font typeface="Telegraf" charset="1" panose="00000500000000000000"/>
      <p:regular r:id="rId10"/>
    </p:embeddedFont>
    <p:embeddedFont>
      <p:font typeface="Telegraf Bold" charset="1" panose="00000800000000000000"/>
      <p:regular r:id="rId11"/>
    </p:embeddedFont>
    <p:embeddedFont>
      <p:font typeface="Telegraf Extra-Light" charset="1" panose="00000300000000000000"/>
      <p:regular r:id="rId12"/>
    </p:embeddedFont>
    <p:embeddedFont>
      <p:font typeface="Telegraf Medium" charset="1" panose="00000600000000000000"/>
      <p:regular r:id="rId13"/>
    </p:embeddedFont>
    <p:embeddedFont>
      <p:font typeface="Telegraf Ultra-Bold" charset="1" panose="00000900000000000000"/>
      <p:regular r:id="rId14"/>
    </p:embeddedFont>
    <p:embeddedFont>
      <p:font typeface="Telegraf Heavy" charset="1" panose="00000A00000000000000"/>
      <p:regular r:id="rId1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no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fonts/font15.fntdata" Type="http://schemas.openxmlformats.org/officeDocument/2006/relationships/font"/><Relationship Id="rId16" Target="slides/slide1.xml" Type="http://schemas.openxmlformats.org/officeDocument/2006/relationships/slide"/><Relationship Id="rId17" Target="slides/slide2.xml" Type="http://schemas.openxmlformats.org/officeDocument/2006/relationships/slide"/><Relationship Id="rId18" Target="slides/slide3.xml" Type="http://schemas.openxmlformats.org/officeDocument/2006/relationships/slide"/><Relationship Id="rId19" Target="slides/slide4.xml" Type="http://schemas.openxmlformats.org/officeDocument/2006/relationships/slide"/><Relationship Id="rId2" Target="presProps.xml" Type="http://schemas.openxmlformats.org/officeDocument/2006/relationships/presProps"/><Relationship Id="rId20" Target="slides/slide5.xml" Type="http://schemas.openxmlformats.org/officeDocument/2006/relationships/slide"/><Relationship Id="rId21" Target="slides/slide6.xml" Type="http://schemas.openxmlformats.org/officeDocument/2006/relationships/slide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no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5.png" Type="http://schemas.openxmlformats.org/officeDocument/2006/relationships/image"/></Relationships>
</file>

<file path=ppt/slides/_rels/slide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/Relationships>
</file>

<file path=ppt/slides/_rels/slide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/Relationships>
</file>

<file path=ppt/slides/_rels/slide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/Relationships>
</file>

<file path=ppt/slides/_rels/slide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/Relationships>
</file>

<file path=ppt/slides/_rels/slide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C9EE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2142156" y="-1858344"/>
            <a:ext cx="14003688" cy="14003688"/>
            <a:chOff x="0" y="0"/>
            <a:chExt cx="6350000" cy="63500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Freeform 4" id="4"/>
          <p:cNvSpPr/>
          <p:nvPr/>
        </p:nvSpPr>
        <p:spPr>
          <a:xfrm flipH="false" flipV="false" rot="0">
            <a:off x="9994992" y="8599451"/>
            <a:ext cx="658849" cy="658849"/>
          </a:xfrm>
          <a:custGeom>
            <a:avLst/>
            <a:gdLst/>
            <a:ahLst/>
            <a:cxnLst/>
            <a:rect r="r" b="b" t="t" l="l"/>
            <a:pathLst>
              <a:path h="658849" w="658849">
                <a:moveTo>
                  <a:pt x="0" y="0"/>
                </a:moveTo>
                <a:lnTo>
                  <a:pt x="658848" y="0"/>
                </a:lnTo>
                <a:lnTo>
                  <a:pt x="658848" y="658849"/>
                </a:lnTo>
                <a:lnTo>
                  <a:pt x="0" y="65884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5" id="5"/>
          <p:cNvGrpSpPr/>
          <p:nvPr/>
        </p:nvGrpSpPr>
        <p:grpSpPr>
          <a:xfrm rot="0">
            <a:off x="2935147" y="3439495"/>
            <a:ext cx="12417706" cy="4017611"/>
            <a:chOff x="0" y="0"/>
            <a:chExt cx="16556941" cy="5356814"/>
          </a:xfrm>
        </p:grpSpPr>
        <p:sp>
          <p:nvSpPr>
            <p:cNvPr name="Freeform 6" id="6"/>
            <p:cNvSpPr/>
            <p:nvPr/>
          </p:nvSpPr>
          <p:spPr>
            <a:xfrm flipH="false" flipV="false" rot="5400000">
              <a:off x="1929986" y="4352009"/>
              <a:ext cx="1339741" cy="669871"/>
            </a:xfrm>
            <a:custGeom>
              <a:avLst/>
              <a:gdLst/>
              <a:ahLst/>
              <a:cxnLst/>
              <a:rect r="r" b="b" t="t" l="l"/>
              <a:pathLst>
                <a:path h="669871" w="1339741">
                  <a:moveTo>
                    <a:pt x="0" y="0"/>
                  </a:moveTo>
                  <a:lnTo>
                    <a:pt x="1339741" y="0"/>
                  </a:lnTo>
                  <a:lnTo>
                    <a:pt x="1339741" y="669870"/>
                  </a:lnTo>
                  <a:lnTo>
                    <a:pt x="0" y="66987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7" id="7"/>
            <p:cNvSpPr/>
            <p:nvPr/>
          </p:nvSpPr>
          <p:spPr>
            <a:xfrm flipH="false" flipV="false" rot="-5400000">
              <a:off x="13287215" y="4352009"/>
              <a:ext cx="1339741" cy="669871"/>
            </a:xfrm>
            <a:custGeom>
              <a:avLst/>
              <a:gdLst/>
              <a:ahLst/>
              <a:cxnLst/>
              <a:rect r="r" b="b" t="t" l="l"/>
              <a:pathLst>
                <a:path h="669871" w="1339741">
                  <a:moveTo>
                    <a:pt x="0" y="0"/>
                  </a:moveTo>
                  <a:lnTo>
                    <a:pt x="1339741" y="0"/>
                  </a:lnTo>
                  <a:lnTo>
                    <a:pt x="1339741" y="669870"/>
                  </a:lnTo>
                  <a:lnTo>
                    <a:pt x="0" y="66987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 l="0" t="0" r="0" b="0"/>
              </a:stretch>
            </a:blipFill>
          </p:spPr>
        </p:sp>
        <p:grpSp>
          <p:nvGrpSpPr>
            <p:cNvPr name="Group 8" id="8"/>
            <p:cNvGrpSpPr/>
            <p:nvPr/>
          </p:nvGrpSpPr>
          <p:grpSpPr>
            <a:xfrm rot="0">
              <a:off x="2928463" y="4017073"/>
              <a:ext cx="10693687" cy="1339741"/>
              <a:chOff x="0" y="0"/>
              <a:chExt cx="5445042" cy="682173"/>
            </a:xfrm>
          </p:grpSpPr>
          <p:sp>
            <p:nvSpPr>
              <p:cNvPr name="Freeform 9" id="9"/>
              <p:cNvSpPr/>
              <p:nvPr/>
            </p:nvSpPr>
            <p:spPr>
              <a:xfrm flipH="false" flipV="false" rot="0">
                <a:off x="0" y="0"/>
                <a:ext cx="5445042" cy="682173"/>
              </a:xfrm>
              <a:custGeom>
                <a:avLst/>
                <a:gdLst/>
                <a:ahLst/>
                <a:cxnLst/>
                <a:rect r="r" b="b" t="t" l="l"/>
                <a:pathLst>
                  <a:path h="682173" w="5445042">
                    <a:moveTo>
                      <a:pt x="0" y="0"/>
                    </a:moveTo>
                    <a:lnTo>
                      <a:pt x="5445042" y="0"/>
                    </a:lnTo>
                    <a:lnTo>
                      <a:pt x="5445042" y="682173"/>
                    </a:lnTo>
                    <a:lnTo>
                      <a:pt x="0" y="682173"/>
                    </a:lnTo>
                    <a:close/>
                  </a:path>
                </a:pathLst>
              </a:custGeom>
              <a:solidFill>
                <a:srgbClr val="CE0B3D"/>
              </a:solidFill>
            </p:spPr>
          </p:sp>
        </p:grpSp>
        <p:sp>
          <p:nvSpPr>
            <p:cNvPr name="TextBox 10" id="10"/>
            <p:cNvSpPr txBox="true"/>
            <p:nvPr/>
          </p:nvSpPr>
          <p:spPr>
            <a:xfrm rot="0">
              <a:off x="0" y="-47625"/>
              <a:ext cx="16556941" cy="390640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11173"/>
                </a:lnSpc>
              </a:pPr>
              <a:r>
                <a:rPr lang="en-US" sz="9801">
                  <a:solidFill>
                    <a:srgbClr val="000000"/>
                  </a:solidFill>
                  <a:latin typeface="Telegraf Bold"/>
                </a:rPr>
                <a:t>ASSESSMENT </a:t>
              </a:r>
            </a:p>
            <a:p>
              <a:pPr algn="ctr">
                <a:lnSpc>
                  <a:spcPts val="11173"/>
                </a:lnSpc>
                <a:spcBef>
                  <a:spcPct val="0"/>
                </a:spcBef>
              </a:pPr>
              <a:r>
                <a:rPr lang="en-US" sz="9801">
                  <a:solidFill>
                    <a:srgbClr val="000000"/>
                  </a:solidFill>
                  <a:latin typeface="Telegraf Bold"/>
                </a:rPr>
                <a:t>TEST</a:t>
              </a:r>
            </a:p>
          </p:txBody>
        </p:sp>
        <p:sp>
          <p:nvSpPr>
            <p:cNvPr name="TextBox 11" id="11"/>
            <p:cNvSpPr txBox="true"/>
            <p:nvPr/>
          </p:nvSpPr>
          <p:spPr>
            <a:xfrm rot="0">
              <a:off x="3006657" y="4120274"/>
              <a:ext cx="10543627" cy="111428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190"/>
                </a:lnSpc>
                <a:spcBef>
                  <a:spcPct val="0"/>
                </a:spcBef>
              </a:pPr>
              <a:r>
                <a:rPr lang="en-US" sz="2799" spc="83">
                  <a:solidFill>
                    <a:srgbClr val="FFFFFF"/>
                  </a:solidFill>
                  <a:latin typeface="Telegraf"/>
                </a:rPr>
                <a:t>Module 3 - Master word processing and spreadsheet software</a:t>
              </a:r>
            </a:p>
          </p:txBody>
        </p:sp>
      </p:grpSp>
      <p:sp>
        <p:nvSpPr>
          <p:cNvPr name="TextBox 12" id="12"/>
          <p:cNvSpPr txBox="true"/>
          <p:nvPr/>
        </p:nvSpPr>
        <p:spPr>
          <a:xfrm rot="0">
            <a:off x="6962806" y="8669034"/>
            <a:ext cx="2692672" cy="50063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0">
              <a:lnSpc>
                <a:spcPts val="3648"/>
              </a:lnSpc>
              <a:spcBef>
                <a:spcPct val="0"/>
              </a:spcBef>
            </a:pPr>
            <a:r>
              <a:rPr lang="en-US" sz="3200" spc="3">
                <a:solidFill>
                  <a:srgbClr val="000000"/>
                </a:solidFill>
                <a:latin typeface="Telegraf Bold"/>
              </a:rPr>
              <a:t>Start</a:t>
            </a:r>
          </a:p>
        </p:txBody>
      </p:sp>
      <p:sp>
        <p:nvSpPr>
          <p:cNvPr name="Freeform 13" id="13"/>
          <p:cNvSpPr/>
          <p:nvPr/>
        </p:nvSpPr>
        <p:spPr>
          <a:xfrm flipH="false" flipV="false" rot="0">
            <a:off x="6962806" y="98900"/>
            <a:ext cx="3849496" cy="3849496"/>
          </a:xfrm>
          <a:custGeom>
            <a:avLst/>
            <a:gdLst/>
            <a:ahLst/>
            <a:cxnLst/>
            <a:rect r="r" b="b" t="t" l="l"/>
            <a:pathLst>
              <a:path h="3849496" w="3849496">
                <a:moveTo>
                  <a:pt x="0" y="0"/>
                </a:moveTo>
                <a:lnTo>
                  <a:pt x="3849495" y="0"/>
                </a:lnTo>
                <a:lnTo>
                  <a:pt x="3849495" y="3849496"/>
                </a:lnTo>
                <a:lnTo>
                  <a:pt x="0" y="3849496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B23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7026671" y="9025671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3" id="3"/>
          <p:cNvSpPr/>
          <p:nvPr/>
        </p:nvSpPr>
        <p:spPr>
          <a:xfrm rot="0"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</p:sp>
      <p:grpSp>
        <p:nvGrpSpPr>
          <p:cNvPr name="Group 4" id="4"/>
          <p:cNvGrpSpPr/>
          <p:nvPr/>
        </p:nvGrpSpPr>
        <p:grpSpPr>
          <a:xfrm rot="0"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name="Group 5" id="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6" id="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7" id="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9" id="9"/>
          <p:cNvGrpSpPr/>
          <p:nvPr/>
        </p:nvGrpSpPr>
        <p:grpSpPr>
          <a:xfrm rot="0"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name="Group 10" id="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2" id="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4" id="14"/>
          <p:cNvGrpSpPr/>
          <p:nvPr/>
        </p:nvGrpSpPr>
        <p:grpSpPr>
          <a:xfrm rot="0"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name="Group 15" id="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7" id="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8" id="1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9" id="19"/>
          <p:cNvGrpSpPr/>
          <p:nvPr/>
        </p:nvGrpSpPr>
        <p:grpSpPr>
          <a:xfrm rot="0">
            <a:off x="9411021" y="2859266"/>
            <a:ext cx="746996" cy="746996"/>
            <a:chOff x="0" y="0"/>
            <a:chExt cx="6350000" cy="635000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1" id="21"/>
          <p:cNvGrpSpPr/>
          <p:nvPr/>
        </p:nvGrpSpPr>
        <p:grpSpPr>
          <a:xfrm rot="0">
            <a:off x="9411021" y="4250779"/>
            <a:ext cx="746996" cy="746996"/>
            <a:chOff x="0" y="0"/>
            <a:chExt cx="6350000" cy="6350000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3" id="23"/>
          <p:cNvGrpSpPr/>
          <p:nvPr/>
        </p:nvGrpSpPr>
        <p:grpSpPr>
          <a:xfrm rot="0">
            <a:off x="9411021" y="5670225"/>
            <a:ext cx="746996" cy="746996"/>
            <a:chOff x="0" y="0"/>
            <a:chExt cx="6350000" cy="6350000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5" id="25"/>
          <p:cNvGrpSpPr/>
          <p:nvPr/>
        </p:nvGrpSpPr>
        <p:grpSpPr>
          <a:xfrm rot="0">
            <a:off x="1453074" y="2632660"/>
            <a:ext cx="5387810" cy="5284280"/>
            <a:chOff x="0" y="0"/>
            <a:chExt cx="7183746" cy="7045707"/>
          </a:xfrm>
        </p:grpSpPr>
        <p:sp>
          <p:nvSpPr>
            <p:cNvPr name="TextBox 26" id="26"/>
            <p:cNvSpPr txBox="true"/>
            <p:nvPr/>
          </p:nvSpPr>
          <p:spPr>
            <a:xfrm rot="0">
              <a:off x="0" y="925492"/>
              <a:ext cx="7183746" cy="612021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6000"/>
                </a:lnSpc>
              </a:pPr>
              <a:r>
                <a:rPr lang="en-US" sz="4800">
                  <a:solidFill>
                    <a:srgbClr val="000000"/>
                  </a:solidFill>
                  <a:latin typeface="Telegraf Bold"/>
                </a:rPr>
                <a:t>What software is commonly used to create text documents, such as reports and letters?</a:t>
              </a:r>
            </a:p>
          </p:txBody>
        </p:sp>
        <p:sp>
          <p:nvSpPr>
            <p:cNvPr name="TextBox 27" id="27"/>
            <p:cNvSpPr txBox="true"/>
            <p:nvPr/>
          </p:nvSpPr>
          <p:spPr>
            <a:xfrm rot="0">
              <a:off x="0" y="-66675"/>
              <a:ext cx="7183746" cy="4190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QUESTION 1</a:t>
              </a:r>
            </a:p>
          </p:txBody>
        </p:sp>
      </p:grpSp>
      <p:sp>
        <p:nvSpPr>
          <p:cNvPr name="TextBox 28" id="28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QUIZ TIME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9489554" y="298334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9489554" y="4374861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9489554" y="579430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10131726" y="3038277"/>
            <a:ext cx="6300269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MICROSOFT EXCEL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10158017" y="4423299"/>
            <a:ext cx="6050373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MICROSOFT POWERPOINT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10210259" y="5849237"/>
            <a:ext cx="5959727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MICROSOFT WORD</a:t>
            </a:r>
          </a:p>
        </p:txBody>
      </p:sp>
      <p:grpSp>
        <p:nvGrpSpPr>
          <p:cNvPr name="Group 35" id="35"/>
          <p:cNvGrpSpPr/>
          <p:nvPr/>
        </p:nvGrpSpPr>
        <p:grpSpPr>
          <a:xfrm rot="0">
            <a:off x="9330318" y="6954387"/>
            <a:ext cx="7425139" cy="964078"/>
            <a:chOff x="0" y="0"/>
            <a:chExt cx="9900186" cy="1285437"/>
          </a:xfrm>
        </p:grpSpPr>
        <p:grpSp>
          <p:nvGrpSpPr>
            <p:cNvPr name="Group 36" id="36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37" id="37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38" id="38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39" id="39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40" id="40"/>
          <p:cNvGrpSpPr/>
          <p:nvPr/>
        </p:nvGrpSpPr>
        <p:grpSpPr>
          <a:xfrm rot="0">
            <a:off x="9463263" y="7062928"/>
            <a:ext cx="746996" cy="746996"/>
            <a:chOff x="0" y="0"/>
            <a:chExt cx="6350000" cy="6350000"/>
          </a:xfrm>
        </p:grpSpPr>
        <p:sp>
          <p:nvSpPr>
            <p:cNvPr name="Freeform 41" id="41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sp>
        <p:nvSpPr>
          <p:cNvPr name="TextBox 42" id="42"/>
          <p:cNvSpPr txBox="true"/>
          <p:nvPr/>
        </p:nvSpPr>
        <p:spPr>
          <a:xfrm rot="0">
            <a:off x="9541795" y="7187010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D</a:t>
            </a:r>
          </a:p>
        </p:txBody>
      </p:sp>
      <p:sp>
        <p:nvSpPr>
          <p:cNvPr name="TextBox 43" id="43"/>
          <p:cNvSpPr txBox="true"/>
          <p:nvPr/>
        </p:nvSpPr>
        <p:spPr>
          <a:xfrm rot="0">
            <a:off x="10380530" y="7206060"/>
            <a:ext cx="5907485" cy="3234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497"/>
              </a:lnSpc>
              <a:spcBef>
                <a:spcPct val="0"/>
              </a:spcBef>
            </a:pPr>
            <a:r>
              <a:rPr lang="en-US" sz="1784" spc="267">
                <a:solidFill>
                  <a:srgbClr val="000000"/>
                </a:solidFill>
                <a:latin typeface="Telegraf Bold"/>
              </a:rPr>
              <a:t>ADOBE PHOTOSHOP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B23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7026671" y="9025671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3" id="3"/>
          <p:cNvSpPr/>
          <p:nvPr/>
        </p:nvSpPr>
        <p:spPr>
          <a:xfrm rot="0"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</p:sp>
      <p:grpSp>
        <p:nvGrpSpPr>
          <p:cNvPr name="Group 4" id="4"/>
          <p:cNvGrpSpPr/>
          <p:nvPr/>
        </p:nvGrpSpPr>
        <p:grpSpPr>
          <a:xfrm rot="0"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name="Group 5" id="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6" id="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7" id="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9" id="9"/>
          <p:cNvGrpSpPr/>
          <p:nvPr/>
        </p:nvGrpSpPr>
        <p:grpSpPr>
          <a:xfrm rot="0"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name="Group 10" id="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2" id="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4" id="14"/>
          <p:cNvGrpSpPr/>
          <p:nvPr/>
        </p:nvGrpSpPr>
        <p:grpSpPr>
          <a:xfrm rot="0"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name="Group 15" id="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7" id="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8" id="1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9" id="19"/>
          <p:cNvGrpSpPr/>
          <p:nvPr/>
        </p:nvGrpSpPr>
        <p:grpSpPr>
          <a:xfrm rot="0">
            <a:off x="9411021" y="2859266"/>
            <a:ext cx="746996" cy="746996"/>
            <a:chOff x="0" y="0"/>
            <a:chExt cx="6350000" cy="635000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1" id="21"/>
          <p:cNvGrpSpPr/>
          <p:nvPr/>
        </p:nvGrpSpPr>
        <p:grpSpPr>
          <a:xfrm rot="0">
            <a:off x="9411021" y="4250779"/>
            <a:ext cx="746996" cy="746996"/>
            <a:chOff x="0" y="0"/>
            <a:chExt cx="6350000" cy="6350000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3" id="23"/>
          <p:cNvGrpSpPr/>
          <p:nvPr/>
        </p:nvGrpSpPr>
        <p:grpSpPr>
          <a:xfrm rot="0">
            <a:off x="9411021" y="5670225"/>
            <a:ext cx="746996" cy="746996"/>
            <a:chOff x="0" y="0"/>
            <a:chExt cx="6350000" cy="6350000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5" id="25"/>
          <p:cNvGrpSpPr/>
          <p:nvPr/>
        </p:nvGrpSpPr>
        <p:grpSpPr>
          <a:xfrm rot="0">
            <a:off x="1453074" y="2632660"/>
            <a:ext cx="5387810" cy="5284280"/>
            <a:chOff x="0" y="0"/>
            <a:chExt cx="7183746" cy="7045707"/>
          </a:xfrm>
        </p:grpSpPr>
        <p:sp>
          <p:nvSpPr>
            <p:cNvPr name="TextBox 26" id="26"/>
            <p:cNvSpPr txBox="true"/>
            <p:nvPr/>
          </p:nvSpPr>
          <p:spPr>
            <a:xfrm rot="0">
              <a:off x="0" y="935017"/>
              <a:ext cx="7183746" cy="611069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5999"/>
                </a:lnSpc>
              </a:pPr>
              <a:r>
                <a:rPr lang="en-US" sz="4799">
                  <a:solidFill>
                    <a:srgbClr val="000000"/>
                  </a:solidFill>
                  <a:latin typeface="Telegraf Bold"/>
                </a:rPr>
                <a:t>Which word processing software feature allows you to change the font size?</a:t>
              </a:r>
            </a:p>
          </p:txBody>
        </p:sp>
        <p:sp>
          <p:nvSpPr>
            <p:cNvPr name="TextBox 27" id="27"/>
            <p:cNvSpPr txBox="true"/>
            <p:nvPr/>
          </p:nvSpPr>
          <p:spPr>
            <a:xfrm rot="0">
              <a:off x="0" y="-66675"/>
              <a:ext cx="7183746" cy="4190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QUESTION 2</a:t>
              </a:r>
            </a:p>
          </p:txBody>
        </p:sp>
      </p:grpSp>
      <p:sp>
        <p:nvSpPr>
          <p:cNvPr name="TextBox 28" id="28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QUIZ TIME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9489554" y="298334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9489554" y="4374861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9489554" y="579430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10131726" y="3038277"/>
            <a:ext cx="6300269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Bold"/>
              </a:rPr>
              <a:t>COPY AND PASTE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10158017" y="4454880"/>
            <a:ext cx="6050373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FORMATTING 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10328288" y="5849237"/>
            <a:ext cx="5959727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AUTOMATIC CORRECTION</a:t>
            </a:r>
          </a:p>
        </p:txBody>
      </p:sp>
      <p:grpSp>
        <p:nvGrpSpPr>
          <p:cNvPr name="Group 35" id="35"/>
          <p:cNvGrpSpPr/>
          <p:nvPr/>
        </p:nvGrpSpPr>
        <p:grpSpPr>
          <a:xfrm rot="0">
            <a:off x="9330318" y="6954387"/>
            <a:ext cx="7425139" cy="964078"/>
            <a:chOff x="0" y="0"/>
            <a:chExt cx="9900186" cy="1285437"/>
          </a:xfrm>
        </p:grpSpPr>
        <p:grpSp>
          <p:nvGrpSpPr>
            <p:cNvPr name="Group 36" id="36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37" id="37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38" id="38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39" id="39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40" id="40"/>
          <p:cNvGrpSpPr/>
          <p:nvPr/>
        </p:nvGrpSpPr>
        <p:grpSpPr>
          <a:xfrm rot="0">
            <a:off x="9463263" y="7062928"/>
            <a:ext cx="746996" cy="746996"/>
            <a:chOff x="0" y="0"/>
            <a:chExt cx="6350000" cy="6350000"/>
          </a:xfrm>
        </p:grpSpPr>
        <p:sp>
          <p:nvSpPr>
            <p:cNvPr name="Freeform 41" id="41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sp>
        <p:nvSpPr>
          <p:cNvPr name="TextBox 42" id="42"/>
          <p:cNvSpPr txBox="true"/>
          <p:nvPr/>
        </p:nvSpPr>
        <p:spPr>
          <a:xfrm rot="0">
            <a:off x="9541795" y="7187010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D</a:t>
            </a:r>
          </a:p>
        </p:txBody>
      </p:sp>
      <p:sp>
        <p:nvSpPr>
          <p:cNvPr name="TextBox 43" id="43"/>
          <p:cNvSpPr txBox="true"/>
          <p:nvPr/>
        </p:nvSpPr>
        <p:spPr>
          <a:xfrm rot="0">
            <a:off x="10354409" y="7206060"/>
            <a:ext cx="5907485" cy="3234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497"/>
              </a:lnSpc>
              <a:spcBef>
                <a:spcPct val="0"/>
              </a:spcBef>
            </a:pPr>
            <a:r>
              <a:rPr lang="en-US" sz="1784" spc="267">
                <a:solidFill>
                  <a:srgbClr val="000000"/>
                </a:solidFill>
                <a:latin typeface="Telegraf Bold"/>
              </a:rPr>
              <a:t>INSERT IMAGES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B23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7026671" y="9025671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3" id="3"/>
          <p:cNvSpPr/>
          <p:nvPr/>
        </p:nvSpPr>
        <p:spPr>
          <a:xfrm rot="0"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</p:sp>
      <p:grpSp>
        <p:nvGrpSpPr>
          <p:cNvPr name="Group 4" id="4"/>
          <p:cNvGrpSpPr/>
          <p:nvPr/>
        </p:nvGrpSpPr>
        <p:grpSpPr>
          <a:xfrm rot="0"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name="Group 5" id="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6" id="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7" id="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9" id="9"/>
          <p:cNvGrpSpPr/>
          <p:nvPr/>
        </p:nvGrpSpPr>
        <p:grpSpPr>
          <a:xfrm rot="0"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name="Group 10" id="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2" id="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4" id="14"/>
          <p:cNvGrpSpPr/>
          <p:nvPr/>
        </p:nvGrpSpPr>
        <p:grpSpPr>
          <a:xfrm rot="0"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name="Group 15" id="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7" id="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8" id="1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9" id="19"/>
          <p:cNvGrpSpPr/>
          <p:nvPr/>
        </p:nvGrpSpPr>
        <p:grpSpPr>
          <a:xfrm rot="0">
            <a:off x="9411021" y="2859266"/>
            <a:ext cx="746996" cy="746996"/>
            <a:chOff x="0" y="0"/>
            <a:chExt cx="6350000" cy="635000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1" id="21"/>
          <p:cNvGrpSpPr/>
          <p:nvPr/>
        </p:nvGrpSpPr>
        <p:grpSpPr>
          <a:xfrm rot="0">
            <a:off x="9411021" y="4250779"/>
            <a:ext cx="746996" cy="746996"/>
            <a:chOff x="0" y="0"/>
            <a:chExt cx="6350000" cy="6350000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3" id="23"/>
          <p:cNvGrpSpPr/>
          <p:nvPr/>
        </p:nvGrpSpPr>
        <p:grpSpPr>
          <a:xfrm rot="0">
            <a:off x="9411021" y="5670225"/>
            <a:ext cx="746996" cy="746996"/>
            <a:chOff x="0" y="0"/>
            <a:chExt cx="6350000" cy="6350000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5" id="25"/>
          <p:cNvGrpSpPr/>
          <p:nvPr/>
        </p:nvGrpSpPr>
        <p:grpSpPr>
          <a:xfrm rot="0">
            <a:off x="1453074" y="4151443"/>
            <a:ext cx="5387810" cy="3765498"/>
            <a:chOff x="0" y="0"/>
            <a:chExt cx="7183746" cy="5020664"/>
          </a:xfrm>
        </p:grpSpPr>
        <p:sp>
          <p:nvSpPr>
            <p:cNvPr name="TextBox 26" id="26"/>
            <p:cNvSpPr txBox="true"/>
            <p:nvPr/>
          </p:nvSpPr>
          <p:spPr>
            <a:xfrm rot="0">
              <a:off x="0" y="925492"/>
              <a:ext cx="7183746" cy="4095172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6000"/>
                </a:lnSpc>
              </a:pPr>
              <a:r>
                <a:rPr lang="en-US" sz="4800">
                  <a:solidFill>
                    <a:srgbClr val="000000"/>
                  </a:solidFill>
                  <a:latin typeface="Telegraf Bold"/>
                </a:rPr>
                <a:t>What is one of the main uses of spreadsheet software?</a:t>
              </a:r>
            </a:p>
          </p:txBody>
        </p:sp>
        <p:sp>
          <p:nvSpPr>
            <p:cNvPr name="TextBox 27" id="27"/>
            <p:cNvSpPr txBox="true"/>
            <p:nvPr/>
          </p:nvSpPr>
          <p:spPr>
            <a:xfrm rot="0">
              <a:off x="0" y="-66675"/>
              <a:ext cx="7183746" cy="4190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QUESTION 3</a:t>
              </a:r>
            </a:p>
          </p:txBody>
        </p:sp>
      </p:grpSp>
      <p:sp>
        <p:nvSpPr>
          <p:cNvPr name="TextBox 28" id="28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QUIZ TIME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9489554" y="298334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9489554" y="4374861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9489554" y="579430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grpSp>
        <p:nvGrpSpPr>
          <p:cNvPr name="Group 32" id="32"/>
          <p:cNvGrpSpPr/>
          <p:nvPr/>
        </p:nvGrpSpPr>
        <p:grpSpPr>
          <a:xfrm rot="0">
            <a:off x="9330318" y="6954387"/>
            <a:ext cx="7425139" cy="964078"/>
            <a:chOff x="0" y="0"/>
            <a:chExt cx="9900186" cy="1285437"/>
          </a:xfrm>
        </p:grpSpPr>
        <p:grpSp>
          <p:nvGrpSpPr>
            <p:cNvPr name="Group 33" id="33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34" id="34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35" id="35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36" id="36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37" id="37"/>
          <p:cNvGrpSpPr/>
          <p:nvPr/>
        </p:nvGrpSpPr>
        <p:grpSpPr>
          <a:xfrm rot="0">
            <a:off x="9463263" y="7062928"/>
            <a:ext cx="746996" cy="746996"/>
            <a:chOff x="0" y="0"/>
            <a:chExt cx="6350000" cy="6350000"/>
          </a:xfrm>
        </p:grpSpPr>
        <p:sp>
          <p:nvSpPr>
            <p:cNvPr name="Freeform 38" id="38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sp>
        <p:nvSpPr>
          <p:cNvPr name="TextBox 39" id="39"/>
          <p:cNvSpPr txBox="true"/>
          <p:nvPr/>
        </p:nvSpPr>
        <p:spPr>
          <a:xfrm rot="0">
            <a:off x="9541795" y="7187010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D</a:t>
            </a:r>
          </a:p>
        </p:txBody>
      </p:sp>
      <p:sp>
        <p:nvSpPr>
          <p:cNvPr name="TextBox 40" id="40"/>
          <p:cNvSpPr txBox="true"/>
          <p:nvPr/>
        </p:nvSpPr>
        <p:spPr>
          <a:xfrm rot="0">
            <a:off x="9541795" y="3073533"/>
            <a:ext cx="7425139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CREATING ANIMATED PRESENTATIONS</a:t>
            </a:r>
          </a:p>
        </p:txBody>
      </p:sp>
      <p:sp>
        <p:nvSpPr>
          <p:cNvPr name="TextBox 41" id="41"/>
          <p:cNvSpPr txBox="true"/>
          <p:nvPr/>
        </p:nvSpPr>
        <p:spPr>
          <a:xfrm rot="0">
            <a:off x="10210259" y="5710467"/>
            <a:ext cx="6448920" cy="6496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MANAGING AND ANALYSING DATA IN SPREADSHEET FORMAT</a:t>
            </a:r>
          </a:p>
        </p:txBody>
      </p:sp>
      <p:sp>
        <p:nvSpPr>
          <p:cNvPr name="TextBox 42" id="42"/>
          <p:cNvSpPr txBox="true"/>
          <p:nvPr/>
        </p:nvSpPr>
        <p:spPr>
          <a:xfrm rot="0">
            <a:off x="9836761" y="4423299"/>
            <a:ext cx="6755771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ORGANISING AUDIO FILES</a:t>
            </a:r>
          </a:p>
        </p:txBody>
      </p:sp>
      <p:sp>
        <p:nvSpPr>
          <p:cNvPr name="TextBox 43" id="43"/>
          <p:cNvSpPr txBox="true"/>
          <p:nvPr/>
        </p:nvSpPr>
        <p:spPr>
          <a:xfrm rot="0">
            <a:off x="10079485" y="7211562"/>
            <a:ext cx="6508656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DRAWING ARTISTIC ILLUSTRATIONS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B23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7026671" y="9025671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3" id="3"/>
          <p:cNvSpPr/>
          <p:nvPr/>
        </p:nvSpPr>
        <p:spPr>
          <a:xfrm rot="0"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</p:sp>
      <p:grpSp>
        <p:nvGrpSpPr>
          <p:cNvPr name="Group 4" id="4"/>
          <p:cNvGrpSpPr/>
          <p:nvPr/>
        </p:nvGrpSpPr>
        <p:grpSpPr>
          <a:xfrm rot="0"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name="Group 5" id="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6" id="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7" id="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9" id="9"/>
          <p:cNvGrpSpPr/>
          <p:nvPr/>
        </p:nvGrpSpPr>
        <p:grpSpPr>
          <a:xfrm rot="0"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name="Group 10" id="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2" id="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4" id="14"/>
          <p:cNvGrpSpPr/>
          <p:nvPr/>
        </p:nvGrpSpPr>
        <p:grpSpPr>
          <a:xfrm rot="0"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name="Group 15" id="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7" id="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8" id="1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9" id="19"/>
          <p:cNvGrpSpPr/>
          <p:nvPr/>
        </p:nvGrpSpPr>
        <p:grpSpPr>
          <a:xfrm rot="0">
            <a:off x="9411021" y="2859266"/>
            <a:ext cx="746996" cy="746996"/>
            <a:chOff x="0" y="0"/>
            <a:chExt cx="6350000" cy="635000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1" id="21"/>
          <p:cNvGrpSpPr/>
          <p:nvPr/>
        </p:nvGrpSpPr>
        <p:grpSpPr>
          <a:xfrm rot="0">
            <a:off x="9411021" y="4250779"/>
            <a:ext cx="746996" cy="746996"/>
            <a:chOff x="0" y="0"/>
            <a:chExt cx="6350000" cy="6350000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3" id="23"/>
          <p:cNvGrpSpPr/>
          <p:nvPr/>
        </p:nvGrpSpPr>
        <p:grpSpPr>
          <a:xfrm rot="0">
            <a:off x="9411021" y="5670225"/>
            <a:ext cx="746996" cy="746996"/>
            <a:chOff x="0" y="0"/>
            <a:chExt cx="6350000" cy="6350000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5" id="25"/>
          <p:cNvGrpSpPr/>
          <p:nvPr/>
        </p:nvGrpSpPr>
        <p:grpSpPr>
          <a:xfrm rot="0">
            <a:off x="1453074" y="1113877"/>
            <a:ext cx="5387810" cy="6803063"/>
            <a:chOff x="0" y="0"/>
            <a:chExt cx="7183746" cy="9070751"/>
          </a:xfrm>
        </p:grpSpPr>
        <p:sp>
          <p:nvSpPr>
            <p:cNvPr name="TextBox 26" id="26"/>
            <p:cNvSpPr txBox="true"/>
            <p:nvPr/>
          </p:nvSpPr>
          <p:spPr>
            <a:xfrm rot="0">
              <a:off x="0" y="925492"/>
              <a:ext cx="7183746" cy="814525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6000"/>
                </a:lnSpc>
              </a:pPr>
              <a:r>
                <a:rPr lang="en-US" sz="4800">
                  <a:solidFill>
                    <a:srgbClr val="000000"/>
                  </a:solidFill>
                  <a:latin typeface="Telegraf Bold"/>
                </a:rPr>
                <a:t>What is the key feature of spreadsheet software that enables automatic calculations to be made on data?</a:t>
              </a:r>
            </a:p>
          </p:txBody>
        </p:sp>
        <p:sp>
          <p:nvSpPr>
            <p:cNvPr name="TextBox 27" id="27"/>
            <p:cNvSpPr txBox="true"/>
            <p:nvPr/>
          </p:nvSpPr>
          <p:spPr>
            <a:xfrm rot="0">
              <a:off x="0" y="-66675"/>
              <a:ext cx="7183746" cy="4190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QUESTION 4</a:t>
              </a:r>
            </a:p>
          </p:txBody>
        </p:sp>
      </p:grpSp>
      <p:sp>
        <p:nvSpPr>
          <p:cNvPr name="TextBox 28" id="28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QUIZ TIME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9489554" y="298334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9489554" y="4374861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9489554" y="579430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10158017" y="3038277"/>
            <a:ext cx="6300269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PAGE LAYOUT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10158017" y="4437266"/>
            <a:ext cx="6050373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CREATING GRAPHICS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10328288" y="5842746"/>
            <a:ext cx="5959727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IMPORTING VIDEOS</a:t>
            </a:r>
          </a:p>
        </p:txBody>
      </p:sp>
      <p:grpSp>
        <p:nvGrpSpPr>
          <p:cNvPr name="Group 35" id="35"/>
          <p:cNvGrpSpPr/>
          <p:nvPr/>
        </p:nvGrpSpPr>
        <p:grpSpPr>
          <a:xfrm rot="0">
            <a:off x="9330318" y="6954387"/>
            <a:ext cx="7425139" cy="964078"/>
            <a:chOff x="0" y="0"/>
            <a:chExt cx="9900186" cy="1285437"/>
          </a:xfrm>
        </p:grpSpPr>
        <p:grpSp>
          <p:nvGrpSpPr>
            <p:cNvPr name="Group 36" id="36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37" id="37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38" id="38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39" id="39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40" id="40"/>
          <p:cNvGrpSpPr/>
          <p:nvPr/>
        </p:nvGrpSpPr>
        <p:grpSpPr>
          <a:xfrm rot="0">
            <a:off x="9463263" y="7062928"/>
            <a:ext cx="746996" cy="746996"/>
            <a:chOff x="0" y="0"/>
            <a:chExt cx="6350000" cy="6350000"/>
          </a:xfrm>
        </p:grpSpPr>
        <p:sp>
          <p:nvSpPr>
            <p:cNvPr name="Freeform 41" id="41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sp>
        <p:nvSpPr>
          <p:cNvPr name="TextBox 42" id="42"/>
          <p:cNvSpPr txBox="true"/>
          <p:nvPr/>
        </p:nvSpPr>
        <p:spPr>
          <a:xfrm rot="0">
            <a:off x="9541795" y="7187010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D</a:t>
            </a:r>
          </a:p>
        </p:txBody>
      </p:sp>
      <p:sp>
        <p:nvSpPr>
          <p:cNvPr name="TextBox 43" id="43"/>
          <p:cNvSpPr txBox="true"/>
          <p:nvPr/>
        </p:nvSpPr>
        <p:spPr>
          <a:xfrm rot="0">
            <a:off x="10281703" y="7252642"/>
            <a:ext cx="5907485" cy="3234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497"/>
              </a:lnSpc>
              <a:spcBef>
                <a:spcPct val="0"/>
              </a:spcBef>
            </a:pPr>
            <a:r>
              <a:rPr lang="en-US" sz="1784" spc="267">
                <a:solidFill>
                  <a:srgbClr val="000000"/>
                </a:solidFill>
                <a:latin typeface="Telegraf Bold"/>
              </a:rPr>
              <a:t>FORMULAS AND FUNCTIONS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>
  <p:cSld>
    <p:bg>
      <p:bgPr>
        <a:solidFill>
          <a:srgbClr val="0C9EE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161645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1960"/>
              </a:lnSpc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ANSWERS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QUIZ TIME</a:t>
            </a:r>
          </a:p>
        </p:txBody>
      </p:sp>
      <p:grpSp>
        <p:nvGrpSpPr>
          <p:cNvPr name="Group 4" id="4"/>
          <p:cNvGrpSpPr/>
          <p:nvPr/>
        </p:nvGrpSpPr>
        <p:grpSpPr>
          <a:xfrm rot="-5400000">
            <a:off x="10256121" y="-1442622"/>
            <a:ext cx="873730" cy="10976478"/>
            <a:chOff x="0" y="0"/>
            <a:chExt cx="2354580" cy="29580084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6" id="6"/>
          <p:cNvGrpSpPr/>
          <p:nvPr/>
        </p:nvGrpSpPr>
        <p:grpSpPr>
          <a:xfrm rot="-5400000">
            <a:off x="10256121" y="-1513935"/>
            <a:ext cx="873730" cy="10976478"/>
            <a:chOff x="0" y="0"/>
            <a:chExt cx="2354580" cy="29580084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8" id="8"/>
          <p:cNvGrpSpPr/>
          <p:nvPr/>
        </p:nvGrpSpPr>
        <p:grpSpPr>
          <a:xfrm rot="5400000">
            <a:off x="3073911" y="1530140"/>
            <a:ext cx="964078" cy="4940606"/>
            <a:chOff x="0" y="0"/>
            <a:chExt cx="2354580" cy="12066509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10" id="10"/>
          <p:cNvGrpSpPr/>
          <p:nvPr/>
        </p:nvGrpSpPr>
        <p:grpSpPr>
          <a:xfrm rot="5400000">
            <a:off x="3073911" y="1368215"/>
            <a:ext cx="964078" cy="4940606"/>
            <a:chOff x="0" y="0"/>
            <a:chExt cx="2354580" cy="12066509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12" id="12"/>
          <p:cNvGrpSpPr/>
          <p:nvPr/>
        </p:nvGrpSpPr>
        <p:grpSpPr>
          <a:xfrm rot="-5400000">
            <a:off x="10256121" y="-1711304"/>
            <a:ext cx="873730" cy="10976478"/>
            <a:chOff x="0" y="0"/>
            <a:chExt cx="2354580" cy="29580084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14" id="14"/>
          <p:cNvGrpSpPr/>
          <p:nvPr/>
        </p:nvGrpSpPr>
        <p:grpSpPr>
          <a:xfrm rot="5400000">
            <a:off x="3073911" y="1339640"/>
            <a:ext cx="964078" cy="4940606"/>
            <a:chOff x="0" y="0"/>
            <a:chExt cx="2354580" cy="12066509"/>
          </a:xfrm>
        </p:grpSpPr>
        <p:sp>
          <p:nvSpPr>
            <p:cNvPr name="Freeform 15" id="15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16" id="16"/>
          <p:cNvGrpSpPr/>
          <p:nvPr/>
        </p:nvGrpSpPr>
        <p:grpSpPr>
          <a:xfrm rot="0">
            <a:off x="1218592" y="3518404"/>
            <a:ext cx="746996" cy="746996"/>
            <a:chOff x="0" y="0"/>
            <a:chExt cx="6350000" cy="6350000"/>
          </a:xfrm>
        </p:grpSpPr>
        <p:sp>
          <p:nvSpPr>
            <p:cNvPr name="Freeform 17" id="17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</p:sp>
      </p:grpSp>
      <p:sp>
        <p:nvSpPr>
          <p:cNvPr name="TextBox 18" id="18"/>
          <p:cNvSpPr txBox="true"/>
          <p:nvPr/>
        </p:nvSpPr>
        <p:spPr>
          <a:xfrm rot="0">
            <a:off x="1297125" y="3642487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2</a:t>
            </a:r>
          </a:p>
        </p:txBody>
      </p:sp>
      <p:grpSp>
        <p:nvGrpSpPr>
          <p:cNvPr name="Group 19" id="19"/>
          <p:cNvGrpSpPr/>
          <p:nvPr/>
        </p:nvGrpSpPr>
        <p:grpSpPr>
          <a:xfrm rot="-5400000">
            <a:off x="10494464" y="-3364392"/>
            <a:ext cx="921510" cy="11576739"/>
            <a:chOff x="0" y="0"/>
            <a:chExt cx="2354580" cy="29580084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21" id="21"/>
          <p:cNvGrpSpPr/>
          <p:nvPr/>
        </p:nvGrpSpPr>
        <p:grpSpPr>
          <a:xfrm rot="-5400000">
            <a:off x="10494464" y="-3439605"/>
            <a:ext cx="921510" cy="11576739"/>
            <a:chOff x="0" y="0"/>
            <a:chExt cx="2354580" cy="29580084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23" id="23"/>
          <p:cNvGrpSpPr/>
          <p:nvPr/>
        </p:nvGrpSpPr>
        <p:grpSpPr>
          <a:xfrm rot="5400000">
            <a:off x="3036014" y="-67610"/>
            <a:ext cx="964078" cy="4940606"/>
            <a:chOff x="0" y="0"/>
            <a:chExt cx="2354580" cy="12066509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25" id="25"/>
          <p:cNvGrpSpPr/>
          <p:nvPr/>
        </p:nvGrpSpPr>
        <p:grpSpPr>
          <a:xfrm rot="5400000">
            <a:off x="3036014" y="-229535"/>
            <a:ext cx="964078" cy="4940606"/>
            <a:chOff x="0" y="0"/>
            <a:chExt cx="2354580" cy="12066509"/>
          </a:xfrm>
        </p:grpSpPr>
        <p:sp>
          <p:nvSpPr>
            <p:cNvPr name="Freeform 26" id="26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27" id="27"/>
          <p:cNvGrpSpPr/>
          <p:nvPr/>
        </p:nvGrpSpPr>
        <p:grpSpPr>
          <a:xfrm rot="-5400000">
            <a:off x="10494464" y="-3647767"/>
            <a:ext cx="921510" cy="11576739"/>
            <a:chOff x="0" y="0"/>
            <a:chExt cx="2354580" cy="29580084"/>
          </a:xfrm>
        </p:grpSpPr>
        <p:sp>
          <p:nvSpPr>
            <p:cNvPr name="Freeform 28" id="28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29" id="29"/>
          <p:cNvGrpSpPr/>
          <p:nvPr/>
        </p:nvGrpSpPr>
        <p:grpSpPr>
          <a:xfrm rot="5400000">
            <a:off x="3036014" y="-304247"/>
            <a:ext cx="964078" cy="4940606"/>
            <a:chOff x="0" y="0"/>
            <a:chExt cx="2354580" cy="12066509"/>
          </a:xfrm>
        </p:grpSpPr>
        <p:sp>
          <p:nvSpPr>
            <p:cNvPr name="Freeform 30" id="30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31" id="31"/>
          <p:cNvGrpSpPr/>
          <p:nvPr/>
        </p:nvGrpSpPr>
        <p:grpSpPr>
          <a:xfrm rot="0">
            <a:off x="1180695" y="1920655"/>
            <a:ext cx="746996" cy="746996"/>
            <a:chOff x="0" y="0"/>
            <a:chExt cx="6350000" cy="6350000"/>
          </a:xfrm>
        </p:grpSpPr>
        <p:sp>
          <p:nvSpPr>
            <p:cNvPr name="Freeform 32" id="3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</p:sp>
      </p:grpSp>
      <p:sp>
        <p:nvSpPr>
          <p:cNvPr name="TextBox 33" id="33"/>
          <p:cNvSpPr txBox="true"/>
          <p:nvPr/>
        </p:nvSpPr>
        <p:spPr>
          <a:xfrm rot="0">
            <a:off x="1259227" y="2044737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1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2242597" y="1971069"/>
            <a:ext cx="14150845" cy="5794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4268"/>
              </a:lnSpc>
              <a:spcBef>
                <a:spcPct val="0"/>
              </a:spcBef>
            </a:pPr>
            <a:r>
              <a:rPr lang="en-US" sz="3414">
                <a:solidFill>
                  <a:srgbClr val="000000"/>
                </a:solidFill>
                <a:latin typeface="Telegraf Bold"/>
              </a:rPr>
              <a:t>Microsoft Word.</a:t>
            </a:r>
          </a:p>
        </p:txBody>
      </p:sp>
      <p:grpSp>
        <p:nvGrpSpPr>
          <p:cNvPr name="Group 35" id="35"/>
          <p:cNvGrpSpPr/>
          <p:nvPr/>
        </p:nvGrpSpPr>
        <p:grpSpPr>
          <a:xfrm rot="-5400000">
            <a:off x="10532361" y="1485679"/>
            <a:ext cx="921510" cy="11576739"/>
            <a:chOff x="0" y="0"/>
            <a:chExt cx="2354580" cy="29580084"/>
          </a:xfrm>
        </p:grpSpPr>
        <p:sp>
          <p:nvSpPr>
            <p:cNvPr name="Freeform 36" id="36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37" id="37"/>
          <p:cNvGrpSpPr/>
          <p:nvPr/>
        </p:nvGrpSpPr>
        <p:grpSpPr>
          <a:xfrm rot="-5400000">
            <a:off x="10532361" y="1410467"/>
            <a:ext cx="921510" cy="11576739"/>
            <a:chOff x="0" y="0"/>
            <a:chExt cx="2354580" cy="29580084"/>
          </a:xfrm>
        </p:grpSpPr>
        <p:sp>
          <p:nvSpPr>
            <p:cNvPr name="Freeform 38" id="38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39" id="39"/>
          <p:cNvGrpSpPr/>
          <p:nvPr/>
        </p:nvGrpSpPr>
        <p:grpSpPr>
          <a:xfrm rot="5400000">
            <a:off x="3073911" y="4782462"/>
            <a:ext cx="964078" cy="4940606"/>
            <a:chOff x="0" y="0"/>
            <a:chExt cx="2354580" cy="12066509"/>
          </a:xfrm>
        </p:grpSpPr>
        <p:sp>
          <p:nvSpPr>
            <p:cNvPr name="Freeform 40" id="40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41" id="41"/>
          <p:cNvGrpSpPr/>
          <p:nvPr/>
        </p:nvGrpSpPr>
        <p:grpSpPr>
          <a:xfrm rot="5400000">
            <a:off x="3073911" y="4620537"/>
            <a:ext cx="964078" cy="4940606"/>
            <a:chOff x="0" y="0"/>
            <a:chExt cx="2354580" cy="12066509"/>
          </a:xfrm>
        </p:grpSpPr>
        <p:sp>
          <p:nvSpPr>
            <p:cNvPr name="Freeform 42" id="42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43" id="43"/>
          <p:cNvGrpSpPr/>
          <p:nvPr/>
        </p:nvGrpSpPr>
        <p:grpSpPr>
          <a:xfrm rot="-5400000">
            <a:off x="10532361" y="1202304"/>
            <a:ext cx="921510" cy="11576739"/>
            <a:chOff x="0" y="0"/>
            <a:chExt cx="2354580" cy="29580084"/>
          </a:xfrm>
        </p:grpSpPr>
        <p:sp>
          <p:nvSpPr>
            <p:cNvPr name="Freeform 44" id="44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45" id="45"/>
          <p:cNvGrpSpPr/>
          <p:nvPr/>
        </p:nvGrpSpPr>
        <p:grpSpPr>
          <a:xfrm rot="5400000">
            <a:off x="3073911" y="4545825"/>
            <a:ext cx="964078" cy="4940606"/>
            <a:chOff x="0" y="0"/>
            <a:chExt cx="2354580" cy="12066509"/>
          </a:xfrm>
        </p:grpSpPr>
        <p:sp>
          <p:nvSpPr>
            <p:cNvPr name="Freeform 46" id="46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TextBox 47" id="47"/>
          <p:cNvSpPr txBox="true"/>
          <p:nvPr/>
        </p:nvSpPr>
        <p:spPr>
          <a:xfrm rot="0">
            <a:off x="2147550" y="6778239"/>
            <a:ext cx="15035753" cy="5794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4268"/>
              </a:lnSpc>
              <a:spcBef>
                <a:spcPct val="0"/>
              </a:spcBef>
            </a:pPr>
            <a:r>
              <a:rPr lang="en-US" sz="3414">
                <a:solidFill>
                  <a:srgbClr val="000000"/>
                </a:solidFill>
                <a:latin typeface="Telegraf Bold"/>
              </a:rPr>
              <a:t>Formulas and functions.</a:t>
            </a:r>
          </a:p>
        </p:txBody>
      </p:sp>
      <p:grpSp>
        <p:nvGrpSpPr>
          <p:cNvPr name="Group 48" id="48"/>
          <p:cNvGrpSpPr/>
          <p:nvPr/>
        </p:nvGrpSpPr>
        <p:grpSpPr>
          <a:xfrm rot="0">
            <a:off x="1218592" y="6770726"/>
            <a:ext cx="746996" cy="746996"/>
            <a:chOff x="0" y="0"/>
            <a:chExt cx="6350000" cy="6350000"/>
          </a:xfrm>
        </p:grpSpPr>
        <p:sp>
          <p:nvSpPr>
            <p:cNvPr name="Freeform 49" id="49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</p:sp>
      </p:grpSp>
      <p:sp>
        <p:nvSpPr>
          <p:cNvPr name="TextBox 50" id="50"/>
          <p:cNvSpPr txBox="true"/>
          <p:nvPr/>
        </p:nvSpPr>
        <p:spPr>
          <a:xfrm rot="0">
            <a:off x="1297125" y="6894809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4</a:t>
            </a:r>
          </a:p>
        </p:txBody>
      </p:sp>
      <p:grpSp>
        <p:nvGrpSpPr>
          <p:cNvPr name="Group 51" id="51"/>
          <p:cNvGrpSpPr/>
          <p:nvPr/>
        </p:nvGrpSpPr>
        <p:grpSpPr>
          <a:xfrm rot="-5400000">
            <a:off x="10494464" y="-118585"/>
            <a:ext cx="921510" cy="11576739"/>
            <a:chOff x="0" y="0"/>
            <a:chExt cx="2354580" cy="29580084"/>
          </a:xfrm>
        </p:grpSpPr>
        <p:sp>
          <p:nvSpPr>
            <p:cNvPr name="Freeform 52" id="52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53" id="53"/>
          <p:cNvGrpSpPr/>
          <p:nvPr/>
        </p:nvGrpSpPr>
        <p:grpSpPr>
          <a:xfrm rot="-5400000">
            <a:off x="10494464" y="-193798"/>
            <a:ext cx="921510" cy="11576739"/>
            <a:chOff x="0" y="0"/>
            <a:chExt cx="2354580" cy="29580084"/>
          </a:xfrm>
        </p:grpSpPr>
        <p:sp>
          <p:nvSpPr>
            <p:cNvPr name="Freeform 54" id="54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55" id="55"/>
          <p:cNvGrpSpPr/>
          <p:nvPr/>
        </p:nvGrpSpPr>
        <p:grpSpPr>
          <a:xfrm rot="5400000">
            <a:off x="3036014" y="3178198"/>
            <a:ext cx="964078" cy="4940606"/>
            <a:chOff x="0" y="0"/>
            <a:chExt cx="2354580" cy="12066509"/>
          </a:xfrm>
        </p:grpSpPr>
        <p:sp>
          <p:nvSpPr>
            <p:cNvPr name="Freeform 56" id="56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57" id="57"/>
          <p:cNvGrpSpPr/>
          <p:nvPr/>
        </p:nvGrpSpPr>
        <p:grpSpPr>
          <a:xfrm rot="5400000">
            <a:off x="3036014" y="3016273"/>
            <a:ext cx="964078" cy="4940606"/>
            <a:chOff x="0" y="0"/>
            <a:chExt cx="2354580" cy="12066509"/>
          </a:xfrm>
        </p:grpSpPr>
        <p:sp>
          <p:nvSpPr>
            <p:cNvPr name="Freeform 58" id="58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59" id="59"/>
          <p:cNvGrpSpPr/>
          <p:nvPr/>
        </p:nvGrpSpPr>
        <p:grpSpPr>
          <a:xfrm rot="-5400000">
            <a:off x="10494464" y="-401960"/>
            <a:ext cx="921510" cy="11576739"/>
            <a:chOff x="0" y="0"/>
            <a:chExt cx="2354580" cy="29580084"/>
          </a:xfrm>
        </p:grpSpPr>
        <p:sp>
          <p:nvSpPr>
            <p:cNvPr name="Freeform 60" id="60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61" id="61"/>
          <p:cNvGrpSpPr/>
          <p:nvPr/>
        </p:nvGrpSpPr>
        <p:grpSpPr>
          <a:xfrm rot="5400000">
            <a:off x="3036014" y="2941560"/>
            <a:ext cx="964078" cy="4940606"/>
            <a:chOff x="0" y="0"/>
            <a:chExt cx="2354580" cy="12066509"/>
          </a:xfrm>
        </p:grpSpPr>
        <p:sp>
          <p:nvSpPr>
            <p:cNvPr name="Freeform 62" id="62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TextBox 63" id="63"/>
          <p:cNvSpPr txBox="true"/>
          <p:nvPr/>
        </p:nvSpPr>
        <p:spPr>
          <a:xfrm rot="0">
            <a:off x="2147550" y="5196857"/>
            <a:ext cx="15035753" cy="5794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4268"/>
              </a:lnSpc>
              <a:spcBef>
                <a:spcPct val="0"/>
              </a:spcBef>
            </a:pPr>
            <a:r>
              <a:rPr lang="en-US" sz="3414">
                <a:solidFill>
                  <a:srgbClr val="000000"/>
                </a:solidFill>
                <a:latin typeface="Telegraf Bold"/>
              </a:rPr>
              <a:t>Managing and analysing data in spreadsheet format.</a:t>
            </a:r>
          </a:p>
        </p:txBody>
      </p:sp>
      <p:grpSp>
        <p:nvGrpSpPr>
          <p:cNvPr name="Group 64" id="64"/>
          <p:cNvGrpSpPr/>
          <p:nvPr/>
        </p:nvGrpSpPr>
        <p:grpSpPr>
          <a:xfrm rot="0">
            <a:off x="1180695" y="5166462"/>
            <a:ext cx="746996" cy="746996"/>
            <a:chOff x="0" y="0"/>
            <a:chExt cx="6350000" cy="6350000"/>
          </a:xfrm>
        </p:grpSpPr>
        <p:sp>
          <p:nvSpPr>
            <p:cNvPr name="Freeform 65" id="65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</p:sp>
      </p:grpSp>
      <p:sp>
        <p:nvSpPr>
          <p:cNvPr name="TextBox 66" id="66"/>
          <p:cNvSpPr txBox="true"/>
          <p:nvPr/>
        </p:nvSpPr>
        <p:spPr>
          <a:xfrm rot="0">
            <a:off x="1259227" y="5290544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3</a:t>
            </a:r>
          </a:p>
        </p:txBody>
      </p:sp>
      <p:sp>
        <p:nvSpPr>
          <p:cNvPr name="TextBox 67" id="67"/>
          <p:cNvSpPr txBox="true"/>
          <p:nvPr/>
        </p:nvSpPr>
        <p:spPr>
          <a:xfrm rot="0">
            <a:off x="2242597" y="3568819"/>
            <a:ext cx="14150845" cy="5794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4268"/>
              </a:lnSpc>
              <a:spcBef>
                <a:spcPct val="0"/>
              </a:spcBef>
            </a:pPr>
            <a:r>
              <a:rPr lang="en-US" sz="3414">
                <a:solidFill>
                  <a:srgbClr val="000000"/>
                </a:solidFill>
                <a:latin typeface="Telegraf Bold"/>
              </a:rPr>
              <a:t>Formatting.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DAFyXU5Zn-A</dc:identifier>
  <dcterms:modified xsi:type="dcterms:W3CDTF">2011-08-01T06:04:30Z</dcterms:modified>
  <cp:revision>1</cp:revision>
  <dc:title>Assessment Test - Module 3</dc:title>
</cp:coreProperties>
</file>