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 Id="rId6" Target="http://www.meet.google.com" TargetMode="External" Type="http://schemas.openxmlformats.org/officeDocument/2006/relationships/hyperlink"/></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Project number KA220-YOU-000087118</a:t>
            </a:r>
          </a:p>
        </p:txBody>
      </p:sp>
      <p:sp>
        <p:nvSpPr>
          <p:cNvPr name="TextBox 8" id="8"/>
          <p:cNvSpPr txBox="true"/>
          <p:nvPr/>
        </p:nvSpPr>
        <p:spPr>
          <a:xfrm rot="0">
            <a:off x="2665326" y="4297341"/>
            <a:ext cx="12957347" cy="108271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Optimising the preparation and conduct of online sessions</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4</a:t>
            </a:r>
          </a:p>
          <a:p>
            <a:pPr algn="ctr">
              <a:lnSpc>
                <a:spcPts val="5772"/>
              </a:lnSpc>
              <a:spcBef>
                <a:spcPct val="0"/>
              </a:spcBef>
            </a:pPr>
            <a:r>
              <a:rPr lang="en-US" sz="4123">
                <a:solidFill>
                  <a:srgbClr val="000000"/>
                </a:solidFill>
                <a:latin typeface="Open Sans Bold"/>
              </a:rPr>
              <a:t>Video conferencing services</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2182950" y="5050953"/>
            <a:ext cx="1688178" cy="1392747"/>
          </a:xfrm>
          <a:custGeom>
            <a:avLst/>
            <a:gdLst/>
            <a:ahLst/>
            <a:cxnLst/>
            <a:rect r="r" b="b" t="t" l="l"/>
            <a:pathLst>
              <a:path h="1392747" w="1688178">
                <a:moveTo>
                  <a:pt x="0" y="0"/>
                </a:moveTo>
                <a:lnTo>
                  <a:pt x="1688178" y="0"/>
                </a:lnTo>
                <a:lnTo>
                  <a:pt x="1688178" y="1392748"/>
                </a:lnTo>
                <a:lnTo>
                  <a:pt x="0" y="1392748"/>
                </a:lnTo>
                <a:lnTo>
                  <a:pt x="0" y="0"/>
                </a:lnTo>
                <a:close/>
              </a:path>
            </a:pathLst>
          </a:custGeom>
          <a:blipFill>
            <a:blip r:embed="rId5"/>
            <a:stretch>
              <a:fillRect l="0" t="0" r="0" b="0"/>
            </a:stretch>
          </a:blipFill>
        </p:spPr>
      </p:sp>
      <p:sp>
        <p:nvSpPr>
          <p:cNvPr name="Freeform 6" id="6"/>
          <p:cNvSpPr/>
          <p:nvPr/>
        </p:nvSpPr>
        <p:spPr>
          <a:xfrm flipH="false" flipV="false" rot="0">
            <a:off x="5316467" y="4824112"/>
            <a:ext cx="2909483" cy="1939655"/>
          </a:xfrm>
          <a:custGeom>
            <a:avLst/>
            <a:gdLst/>
            <a:ahLst/>
            <a:cxnLst/>
            <a:rect r="r" b="b" t="t" l="l"/>
            <a:pathLst>
              <a:path h="1939655" w="2909483">
                <a:moveTo>
                  <a:pt x="0" y="0"/>
                </a:moveTo>
                <a:lnTo>
                  <a:pt x="2909483" y="0"/>
                </a:lnTo>
                <a:lnTo>
                  <a:pt x="2909483" y="1939655"/>
                </a:lnTo>
                <a:lnTo>
                  <a:pt x="0" y="1939655"/>
                </a:lnTo>
                <a:lnTo>
                  <a:pt x="0" y="0"/>
                </a:lnTo>
                <a:close/>
              </a:path>
            </a:pathLst>
          </a:custGeom>
          <a:blipFill>
            <a:blip r:embed="rId6"/>
            <a:stretch>
              <a:fillRect l="0" t="0" r="0" b="0"/>
            </a:stretch>
          </a:blipFill>
        </p:spPr>
      </p:sp>
      <p:sp>
        <p:nvSpPr>
          <p:cNvPr name="Freeform 7" id="7"/>
          <p:cNvSpPr/>
          <p:nvPr/>
        </p:nvSpPr>
        <p:spPr>
          <a:xfrm flipH="false" flipV="false" rot="0">
            <a:off x="12743537" y="5095109"/>
            <a:ext cx="3712252" cy="1348592"/>
          </a:xfrm>
          <a:custGeom>
            <a:avLst/>
            <a:gdLst/>
            <a:ahLst/>
            <a:cxnLst/>
            <a:rect r="r" b="b" t="t" l="l"/>
            <a:pathLst>
              <a:path h="1348592" w="3712252">
                <a:moveTo>
                  <a:pt x="0" y="0"/>
                </a:moveTo>
                <a:lnTo>
                  <a:pt x="3712252" y="0"/>
                </a:lnTo>
                <a:lnTo>
                  <a:pt x="3712252" y="1348592"/>
                </a:lnTo>
                <a:lnTo>
                  <a:pt x="0" y="1348592"/>
                </a:lnTo>
                <a:lnTo>
                  <a:pt x="0" y="0"/>
                </a:lnTo>
                <a:close/>
              </a:path>
            </a:pathLst>
          </a:custGeom>
          <a:blipFill>
            <a:blip r:embed="rId7"/>
            <a:stretch>
              <a:fillRect l="0" t="0" r="0" b="0"/>
            </a:stretch>
          </a:blipFill>
        </p:spPr>
      </p:sp>
      <p:sp>
        <p:nvSpPr>
          <p:cNvPr name="Freeform 8" id="8"/>
          <p:cNvSpPr/>
          <p:nvPr/>
        </p:nvSpPr>
        <p:spPr>
          <a:xfrm flipH="false" flipV="false" rot="0">
            <a:off x="9834282" y="5050953"/>
            <a:ext cx="1702307" cy="1485972"/>
          </a:xfrm>
          <a:custGeom>
            <a:avLst/>
            <a:gdLst/>
            <a:ahLst/>
            <a:cxnLst/>
            <a:rect r="r" b="b" t="t" l="l"/>
            <a:pathLst>
              <a:path h="1485972" w="1702307">
                <a:moveTo>
                  <a:pt x="0" y="0"/>
                </a:moveTo>
                <a:lnTo>
                  <a:pt x="1702307" y="0"/>
                </a:lnTo>
                <a:lnTo>
                  <a:pt x="1702307" y="1485972"/>
                </a:lnTo>
                <a:lnTo>
                  <a:pt x="0" y="1485972"/>
                </a:lnTo>
                <a:lnTo>
                  <a:pt x="0" y="0"/>
                </a:lnTo>
                <a:close/>
              </a:path>
            </a:pathLst>
          </a:custGeom>
          <a:blipFill>
            <a:blip r:embed="rId8"/>
            <a:stretch>
              <a:fillRect l="0" t="0" r="0" b="0"/>
            </a:stretch>
          </a:blipFill>
        </p:spPr>
      </p:sp>
      <p:sp>
        <p:nvSpPr>
          <p:cNvPr name="TextBox 9" id="9"/>
          <p:cNvSpPr txBox="true"/>
          <p:nvPr/>
        </p:nvSpPr>
        <p:spPr>
          <a:xfrm rot="0">
            <a:off x="558400" y="2000627"/>
            <a:ext cx="16083273" cy="100207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a:rPr>
              <a:t>It is an application that offers a live audio and video communication solution, often used for business meetings, conferences, distance learning and personal calls.</a:t>
            </a:r>
          </a:p>
        </p:txBody>
      </p:sp>
      <p:sp>
        <p:nvSpPr>
          <p:cNvPr name="TextBox 10" id="10"/>
          <p:cNvSpPr txBox="true"/>
          <p:nvPr/>
        </p:nvSpPr>
        <p:spPr>
          <a:xfrm rot="0">
            <a:off x="558400" y="1340636"/>
            <a:ext cx="7374880"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What is a video conferencing service?</a:t>
            </a:r>
          </a:p>
        </p:txBody>
      </p:sp>
      <p:sp>
        <p:nvSpPr>
          <p:cNvPr name="TextBox 11" id="11"/>
          <p:cNvSpPr txBox="true"/>
          <p:nvPr/>
        </p:nvSpPr>
        <p:spPr>
          <a:xfrm rot="0">
            <a:off x="558400" y="3753662"/>
            <a:ext cx="8467130"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The most popular video conferencing services</a:t>
            </a:r>
          </a:p>
        </p:txBody>
      </p:sp>
      <p:sp>
        <p:nvSpPr>
          <p:cNvPr name="TextBox 12" id="12"/>
          <p:cNvSpPr txBox="true"/>
          <p:nvPr/>
        </p:nvSpPr>
        <p:spPr>
          <a:xfrm rot="0">
            <a:off x="1535405" y="6498825"/>
            <a:ext cx="2983267" cy="2323465"/>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Google Meet</a:t>
            </a:r>
          </a:p>
          <a:p>
            <a:pPr algn="ctr">
              <a:lnSpc>
                <a:spcPts val="2659"/>
              </a:lnSpc>
              <a:spcBef>
                <a:spcPct val="0"/>
              </a:spcBef>
            </a:pPr>
            <a:r>
              <a:rPr lang="en-US" sz="1899">
                <a:solidFill>
                  <a:srgbClr val="000000"/>
                </a:solidFill>
                <a:latin typeface="Open Sans"/>
              </a:rPr>
              <a:t>Google's videoconferencing service, it is widely used in businesses and for distance learning.</a:t>
            </a:r>
          </a:p>
        </p:txBody>
      </p:sp>
      <p:sp>
        <p:nvSpPr>
          <p:cNvPr name="TextBox 13" id="13"/>
          <p:cNvSpPr txBox="true"/>
          <p:nvPr/>
        </p:nvSpPr>
        <p:spPr>
          <a:xfrm rot="0">
            <a:off x="5279575" y="6832200"/>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Zoom</a:t>
            </a:r>
          </a:p>
          <a:p>
            <a:pPr algn="ctr">
              <a:lnSpc>
                <a:spcPts val="2659"/>
              </a:lnSpc>
              <a:spcBef>
                <a:spcPct val="0"/>
              </a:spcBef>
            </a:pPr>
            <a:r>
              <a:rPr lang="en-US" sz="1899">
                <a:solidFill>
                  <a:srgbClr val="000000"/>
                </a:solidFill>
                <a:latin typeface="Open Sans"/>
              </a:rPr>
              <a:t>One of the most widely used videoconferencing services, it offers a range of features for online meetings, webinars and conferences.</a:t>
            </a:r>
          </a:p>
        </p:txBody>
      </p:sp>
      <p:sp>
        <p:nvSpPr>
          <p:cNvPr name="TextBox 14" id="14"/>
          <p:cNvSpPr txBox="true"/>
          <p:nvPr/>
        </p:nvSpPr>
        <p:spPr>
          <a:xfrm rot="0">
            <a:off x="9193802" y="6801485"/>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Microsoft Teams  </a:t>
            </a:r>
          </a:p>
          <a:p>
            <a:pPr algn="ctr">
              <a:lnSpc>
                <a:spcPts val="2659"/>
              </a:lnSpc>
              <a:spcBef>
                <a:spcPct val="0"/>
              </a:spcBef>
            </a:pPr>
            <a:r>
              <a:rPr lang="en-US" sz="1899">
                <a:solidFill>
                  <a:srgbClr val="000000"/>
                </a:solidFill>
                <a:latin typeface="Open Sans"/>
              </a:rPr>
              <a:t>As part of the Microsoft 365 suite, Teams offers video conferencing, chat, file sharing and collaboration functions.</a:t>
            </a:r>
          </a:p>
        </p:txBody>
      </p:sp>
      <p:sp>
        <p:nvSpPr>
          <p:cNvPr name="TextBox 15" id="15"/>
          <p:cNvSpPr txBox="true"/>
          <p:nvPr/>
        </p:nvSpPr>
        <p:spPr>
          <a:xfrm rot="0">
            <a:off x="13108029" y="6801485"/>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Skype</a:t>
            </a:r>
          </a:p>
          <a:p>
            <a:pPr algn="ctr">
              <a:lnSpc>
                <a:spcPts val="2659"/>
              </a:lnSpc>
              <a:spcBef>
                <a:spcPct val="0"/>
              </a:spcBef>
            </a:pPr>
            <a:r>
              <a:rPr lang="en-US" sz="1899">
                <a:solidFill>
                  <a:srgbClr val="000000"/>
                </a:solidFill>
                <a:latin typeface="Open Sans"/>
              </a:rPr>
              <a:t>Now integrated into Microsoft Teams, Skype is used for both business and personal communications.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6083273" cy="550231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Bold"/>
              </a:rPr>
              <a:t>Live video and audio :</a:t>
            </a:r>
            <a:r>
              <a:rPr lang="en-US" sz="3123">
                <a:solidFill>
                  <a:srgbClr val="000000"/>
                </a:solidFill>
                <a:latin typeface="Open Sans"/>
              </a:rPr>
              <a:t> via cameras, microphones and speakers. </a:t>
            </a:r>
          </a:p>
          <a:p>
            <a:pPr marL="674317" indent="-337159" lvl="1">
              <a:lnSpc>
                <a:spcPts val="4372"/>
              </a:lnSpc>
              <a:buFont typeface="Arial"/>
              <a:buChar char="•"/>
            </a:pPr>
            <a:r>
              <a:rPr lang="en-US" sz="3123">
                <a:solidFill>
                  <a:srgbClr val="000000"/>
                </a:solidFill>
                <a:latin typeface="Open Sans Bold"/>
              </a:rPr>
              <a:t>Screen sharing :</a:t>
            </a:r>
            <a:r>
              <a:rPr lang="en-US" sz="3123">
                <a:solidFill>
                  <a:srgbClr val="000000"/>
                </a:solidFill>
                <a:latin typeface="Open Sans"/>
              </a:rPr>
              <a:t> by allowing one participant to share their screen with the others, making it easier to present slideshows and documents.</a:t>
            </a:r>
          </a:p>
          <a:p>
            <a:pPr marL="674317" indent="-337159" lvl="1">
              <a:lnSpc>
                <a:spcPts val="4372"/>
              </a:lnSpc>
              <a:buFont typeface="Arial"/>
              <a:buChar char="•"/>
            </a:pPr>
            <a:r>
              <a:rPr lang="en-US" sz="3123">
                <a:solidFill>
                  <a:srgbClr val="000000"/>
                </a:solidFill>
                <a:latin typeface="Open Sans Bold"/>
              </a:rPr>
              <a:t>Online chat :</a:t>
            </a:r>
            <a:r>
              <a:rPr lang="en-US" sz="3123">
                <a:solidFill>
                  <a:srgbClr val="000000"/>
                </a:solidFill>
                <a:latin typeface="Open Sans"/>
              </a:rPr>
              <a:t> to ask questions, share links or chat without interrupting the main video conversation.</a:t>
            </a:r>
          </a:p>
          <a:p>
            <a:pPr marL="674317" indent="-337159" lvl="1">
              <a:lnSpc>
                <a:spcPts val="4372"/>
              </a:lnSpc>
              <a:buFont typeface="Arial"/>
              <a:buChar char="•"/>
            </a:pPr>
            <a:r>
              <a:rPr lang="en-US" sz="3123">
                <a:solidFill>
                  <a:srgbClr val="000000"/>
                </a:solidFill>
                <a:latin typeface="Open Sans Bold"/>
              </a:rPr>
              <a:t>Record the meeting :</a:t>
            </a:r>
            <a:r>
              <a:rPr lang="en-US" sz="3123">
                <a:solidFill>
                  <a:srgbClr val="000000"/>
                </a:solidFill>
                <a:latin typeface="Open Sans"/>
              </a:rPr>
              <a:t> for future reference or to share with those who were unable to attend live.</a:t>
            </a:r>
          </a:p>
          <a:p>
            <a:pPr marL="674317" indent="-337159" lvl="1">
              <a:lnSpc>
                <a:spcPts val="4372"/>
              </a:lnSpc>
              <a:buFont typeface="Arial"/>
              <a:buChar char="•"/>
            </a:pPr>
            <a:r>
              <a:rPr lang="en-US" sz="3123">
                <a:solidFill>
                  <a:srgbClr val="000000"/>
                </a:solidFill>
                <a:latin typeface="Open Sans Bold"/>
              </a:rPr>
              <a:t>Participant management :</a:t>
            </a:r>
            <a:r>
              <a:rPr lang="en-US" sz="3123">
                <a:solidFill>
                  <a:srgbClr val="000000"/>
                </a:solidFill>
                <a:latin typeface="Open Sans"/>
              </a:rPr>
              <a:t> organisers can control authorisations, such as moving participants, activating or deactivating cameras, and managing admission to the meeting.</a:t>
            </a:r>
          </a:p>
        </p:txBody>
      </p:sp>
      <p:sp>
        <p:nvSpPr>
          <p:cNvPr name="TextBox 6" id="6"/>
          <p:cNvSpPr txBox="true"/>
          <p:nvPr/>
        </p:nvSpPr>
        <p:spPr>
          <a:xfrm rot="0">
            <a:off x="558400" y="1340636"/>
            <a:ext cx="9575750"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videoconferencing services</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7826963" y="2392451"/>
            <a:ext cx="7189253" cy="6273955"/>
          </a:xfrm>
          <a:custGeom>
            <a:avLst/>
            <a:gdLst/>
            <a:ahLst/>
            <a:cxnLst/>
            <a:rect r="r" b="b" t="t" l="l"/>
            <a:pathLst>
              <a:path h="6273955" w="7189253">
                <a:moveTo>
                  <a:pt x="0" y="0"/>
                </a:moveTo>
                <a:lnTo>
                  <a:pt x="7189254" y="0"/>
                </a:lnTo>
                <a:lnTo>
                  <a:pt x="7189254" y="6273955"/>
                </a:lnTo>
                <a:lnTo>
                  <a:pt x="0" y="6273955"/>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2825369"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Google Meet</a:t>
            </a:r>
          </a:p>
          <a:p>
            <a:pPr>
              <a:lnSpc>
                <a:spcPts val="4372"/>
              </a:lnSpc>
              <a:spcBef>
                <a:spcPct val="0"/>
              </a:spcBef>
            </a:pPr>
            <a:r>
              <a:rPr lang="en-US" sz="3123">
                <a:solidFill>
                  <a:srgbClr val="000000"/>
                </a:solidFill>
                <a:latin typeface="Open Sans Italics"/>
              </a:rPr>
              <a:t>Start or schedule a meeting</a:t>
            </a:r>
          </a:p>
        </p:txBody>
      </p:sp>
      <p:sp>
        <p:nvSpPr>
          <p:cNvPr name="TextBox 7" id="7"/>
          <p:cNvSpPr txBox="true"/>
          <p:nvPr/>
        </p:nvSpPr>
        <p:spPr>
          <a:xfrm rot="0">
            <a:off x="553622" y="2295635"/>
            <a:ext cx="6675999" cy="6054769"/>
          </a:xfrm>
          <a:prstGeom prst="rect">
            <a:avLst/>
          </a:prstGeom>
        </p:spPr>
        <p:txBody>
          <a:bodyPr anchor="t" rtlCol="false" tIns="0" lIns="0" bIns="0" rIns="0">
            <a:spAutoFit/>
          </a:bodyPr>
          <a:lstStyle/>
          <a:p>
            <a:pPr>
              <a:lnSpc>
                <a:spcPts val="4372"/>
              </a:lnSpc>
            </a:pPr>
            <a:r>
              <a:rPr lang="en-US" sz="3123">
                <a:solidFill>
                  <a:srgbClr val="000000"/>
                </a:solidFill>
                <a:latin typeface="Open Sans"/>
              </a:rPr>
              <a:t>Go to </a:t>
            </a:r>
            <a:r>
              <a:rPr lang="en-US" sz="3123" u="sng">
                <a:solidFill>
                  <a:srgbClr val="000000"/>
                </a:solidFill>
                <a:latin typeface="Open Sans"/>
                <a:hlinkClick r:id="rId6" tooltip="http://www.meet.google.com"/>
              </a:rPr>
              <a:t>meet.google.com</a:t>
            </a:r>
            <a:r>
              <a:rPr lang="en-US" sz="3123">
                <a:solidFill>
                  <a:srgbClr val="000000"/>
                </a:solidFill>
                <a:latin typeface="Open Sans"/>
              </a:rPr>
              <a:t> </a:t>
            </a:r>
          </a:p>
          <a:p>
            <a:pPr>
              <a:lnSpc>
                <a:spcPts val="4372"/>
              </a:lnSpc>
            </a:pPr>
            <a:r>
              <a:rPr lang="en-US" sz="3123">
                <a:solidFill>
                  <a:srgbClr val="000000"/>
                </a:solidFill>
                <a:latin typeface="Open Sans"/>
              </a:rPr>
              <a:t>Click on "New meeting" to start an instant meeting or click on "Schedule a meeting" to schedule a meeting in advance, defining the name, date and time.</a:t>
            </a:r>
          </a:p>
          <a:p>
            <a:pPr>
              <a:lnSpc>
                <a:spcPts val="4372"/>
              </a:lnSpc>
            </a:pPr>
          </a:p>
          <a:p>
            <a:pPr>
              <a:lnSpc>
                <a:spcPts val="4372"/>
              </a:lnSpc>
              <a:spcBef>
                <a:spcPct val="0"/>
              </a:spcBef>
            </a:pPr>
            <a:r>
              <a:rPr lang="en-US" sz="3123">
                <a:solidFill>
                  <a:srgbClr val="000000"/>
                </a:solidFill>
                <a:latin typeface="Open Sans"/>
              </a:rPr>
              <a:t>You can also join a meeting as a participant on this page, by inserting the connection code or link.</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8184897" y="2776229"/>
            <a:ext cx="7425052" cy="6482071"/>
          </a:xfrm>
          <a:custGeom>
            <a:avLst/>
            <a:gdLst/>
            <a:ahLst/>
            <a:cxnLst/>
            <a:rect r="r" b="b" t="t" l="l"/>
            <a:pathLst>
              <a:path h="6482071" w="7425052">
                <a:moveTo>
                  <a:pt x="0" y="0"/>
                </a:moveTo>
                <a:lnTo>
                  <a:pt x="7425053" y="0"/>
                </a:lnTo>
                <a:lnTo>
                  <a:pt x="7425053" y="6482071"/>
                </a:lnTo>
                <a:lnTo>
                  <a:pt x="0" y="6482071"/>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2199478"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Google Meet</a:t>
            </a:r>
          </a:p>
          <a:p>
            <a:pPr>
              <a:lnSpc>
                <a:spcPts val="4372"/>
              </a:lnSpc>
              <a:spcBef>
                <a:spcPct val="0"/>
              </a:spcBef>
            </a:pPr>
            <a:r>
              <a:rPr lang="en-US" sz="3123">
                <a:solidFill>
                  <a:srgbClr val="000000"/>
                </a:solidFill>
                <a:latin typeface="Open Sans Italics"/>
              </a:rPr>
              <a:t>Access a scheduled meeting from your calendar</a:t>
            </a:r>
          </a:p>
        </p:txBody>
      </p:sp>
      <p:sp>
        <p:nvSpPr>
          <p:cNvPr name="TextBox 7" id="7"/>
          <p:cNvSpPr txBox="true"/>
          <p:nvPr/>
        </p:nvSpPr>
        <p:spPr>
          <a:xfrm rot="0">
            <a:off x="553622" y="2314685"/>
            <a:ext cx="7381326" cy="6607219"/>
          </a:xfrm>
          <a:prstGeom prst="rect">
            <a:avLst/>
          </a:prstGeom>
        </p:spPr>
        <p:txBody>
          <a:bodyPr anchor="t" rtlCol="false" tIns="0" lIns="0" bIns="0" rIns="0">
            <a:spAutoFit/>
          </a:bodyPr>
          <a:lstStyle/>
          <a:p>
            <a:pPr>
              <a:lnSpc>
                <a:spcPts val="4372"/>
              </a:lnSpc>
            </a:pPr>
            <a:r>
              <a:rPr lang="en-US" sz="3123">
                <a:solidFill>
                  <a:srgbClr val="000000"/>
                </a:solidFill>
                <a:latin typeface="Open Sans"/>
              </a:rPr>
              <a:t>When you plan a meeting with Google Meet, you can choose to save it in your Google Calendar at the same time.</a:t>
            </a:r>
          </a:p>
          <a:p>
            <a:pPr>
              <a:lnSpc>
                <a:spcPts val="4372"/>
              </a:lnSpc>
            </a:pPr>
            <a:r>
              <a:rPr lang="en-US" sz="3123">
                <a:solidFill>
                  <a:srgbClr val="000000"/>
                </a:solidFill>
                <a:latin typeface="Open Sans"/>
              </a:rPr>
              <a:t>By choosing this option, you can add your invitees, who will receive the meeting connection link directly, without the need to send them an email. </a:t>
            </a:r>
          </a:p>
          <a:p>
            <a:pPr>
              <a:lnSpc>
                <a:spcPts val="4372"/>
              </a:lnSpc>
            </a:pPr>
            <a:r>
              <a:rPr lang="en-US" sz="3123">
                <a:solidFill>
                  <a:srgbClr val="000000"/>
                </a:solidFill>
                <a:latin typeface="Open Sans"/>
              </a:rPr>
              <a:t> </a:t>
            </a:r>
          </a:p>
          <a:p>
            <a:pPr>
              <a:lnSpc>
                <a:spcPts val="4372"/>
              </a:lnSpc>
              <a:spcBef>
                <a:spcPct val="0"/>
              </a:spcBef>
            </a:pPr>
            <a:r>
              <a:rPr lang="en-US" sz="3123">
                <a:solidFill>
                  <a:srgbClr val="000000"/>
                </a:solidFill>
                <a:latin typeface="Open Sans"/>
              </a:rPr>
              <a:t>To join the meeting, simply click on the "Join Google Meet" link in the event you have created.</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028700" y="3960078"/>
            <a:ext cx="14682189" cy="2788341"/>
          </a:xfrm>
          <a:custGeom>
            <a:avLst/>
            <a:gdLst/>
            <a:ahLst/>
            <a:cxnLst/>
            <a:rect r="r" b="b" t="t" l="l"/>
            <a:pathLst>
              <a:path h="2788341" w="14682189">
                <a:moveTo>
                  <a:pt x="0" y="0"/>
                </a:moveTo>
                <a:lnTo>
                  <a:pt x="14682189" y="0"/>
                </a:lnTo>
                <a:lnTo>
                  <a:pt x="14682189" y="2788341"/>
                </a:lnTo>
                <a:lnTo>
                  <a:pt x="0" y="2788341"/>
                </a:lnTo>
                <a:lnTo>
                  <a:pt x="0" y="0"/>
                </a:lnTo>
                <a:close/>
              </a:path>
            </a:pathLst>
          </a:custGeom>
          <a:blipFill>
            <a:blip r:embed="rId5"/>
            <a:stretch>
              <a:fillRect l="0" t="-141653" r="0" b="-36"/>
            </a:stretch>
          </a:blipFill>
          <a:ln w="38100" cap="sq">
            <a:solidFill>
              <a:srgbClr val="000000"/>
            </a:solidFill>
            <a:prstDash val="solid"/>
            <a:miter/>
          </a:ln>
        </p:spPr>
      </p:sp>
      <p:sp>
        <p:nvSpPr>
          <p:cNvPr name="TextBox 6" id="6"/>
          <p:cNvSpPr txBox="true"/>
          <p:nvPr/>
        </p:nvSpPr>
        <p:spPr>
          <a:xfrm rot="0">
            <a:off x="5286838" y="4415454"/>
            <a:ext cx="1810246"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Microphone</a:t>
            </a:r>
          </a:p>
        </p:txBody>
      </p:sp>
      <p:sp>
        <p:nvSpPr>
          <p:cNvPr name="AutoShape 7" id="7"/>
          <p:cNvSpPr/>
          <p:nvPr/>
        </p:nvSpPr>
        <p:spPr>
          <a:xfrm>
            <a:off x="6191961" y="4856188"/>
            <a:ext cx="0" cy="907703"/>
          </a:xfrm>
          <a:prstGeom prst="line">
            <a:avLst/>
          </a:prstGeom>
          <a:ln cap="flat" w="38100">
            <a:solidFill>
              <a:srgbClr val="000000"/>
            </a:solidFill>
            <a:prstDash val="solid"/>
            <a:headEnd type="none" len="sm" w="sm"/>
            <a:tailEnd type="arrow" len="sm" w="med"/>
          </a:ln>
        </p:spPr>
      </p:sp>
      <p:sp>
        <p:nvSpPr>
          <p:cNvPr name="TextBox 8" id="8"/>
          <p:cNvSpPr txBox="true"/>
          <p:nvPr/>
        </p:nvSpPr>
        <p:spPr>
          <a:xfrm rot="0">
            <a:off x="6249363" y="8351335"/>
            <a:ext cx="1167259"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Camera</a:t>
            </a:r>
          </a:p>
        </p:txBody>
      </p:sp>
      <p:sp>
        <p:nvSpPr>
          <p:cNvPr name="AutoShape 9" id="9"/>
          <p:cNvSpPr/>
          <p:nvPr/>
        </p:nvSpPr>
        <p:spPr>
          <a:xfrm flipH="true" flipV="true">
            <a:off x="6813710" y="6792576"/>
            <a:ext cx="17236" cy="1615910"/>
          </a:xfrm>
          <a:prstGeom prst="line">
            <a:avLst/>
          </a:prstGeom>
          <a:ln cap="flat" w="38100">
            <a:solidFill>
              <a:srgbClr val="000000"/>
            </a:solidFill>
            <a:prstDash val="solid"/>
            <a:headEnd type="none" len="sm" w="sm"/>
            <a:tailEnd type="arrow" len="sm" w="med"/>
          </a:ln>
        </p:spPr>
      </p:sp>
      <p:sp>
        <p:nvSpPr>
          <p:cNvPr name="TextBox 10" id="10"/>
          <p:cNvSpPr txBox="true"/>
          <p:nvPr/>
        </p:nvSpPr>
        <p:spPr>
          <a:xfrm rot="0">
            <a:off x="7317607" y="8796634"/>
            <a:ext cx="1445865"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Reactions</a:t>
            </a:r>
          </a:p>
        </p:txBody>
      </p:sp>
      <p:sp>
        <p:nvSpPr>
          <p:cNvPr name="AutoShape 11" id="11"/>
          <p:cNvSpPr/>
          <p:nvPr/>
        </p:nvSpPr>
        <p:spPr>
          <a:xfrm flipH="true" flipV="true">
            <a:off x="8021257" y="6792377"/>
            <a:ext cx="17641" cy="2061407"/>
          </a:xfrm>
          <a:prstGeom prst="line">
            <a:avLst/>
          </a:prstGeom>
          <a:ln cap="flat" w="38100">
            <a:solidFill>
              <a:srgbClr val="000000"/>
            </a:solidFill>
            <a:prstDash val="solid"/>
            <a:headEnd type="none" len="sm" w="sm"/>
            <a:tailEnd type="arrow" len="sm" w="med"/>
          </a:ln>
        </p:spPr>
      </p:sp>
      <p:sp>
        <p:nvSpPr>
          <p:cNvPr name="TextBox 12" id="12"/>
          <p:cNvSpPr txBox="true"/>
          <p:nvPr/>
        </p:nvSpPr>
        <p:spPr>
          <a:xfrm rot="0">
            <a:off x="6752101" y="3519345"/>
            <a:ext cx="1289893"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Subtitles</a:t>
            </a:r>
          </a:p>
        </p:txBody>
      </p:sp>
      <p:sp>
        <p:nvSpPr>
          <p:cNvPr name="AutoShape 13" id="13"/>
          <p:cNvSpPr/>
          <p:nvPr/>
        </p:nvSpPr>
        <p:spPr>
          <a:xfrm>
            <a:off x="7397095" y="3960078"/>
            <a:ext cx="451" cy="1803813"/>
          </a:xfrm>
          <a:prstGeom prst="line">
            <a:avLst/>
          </a:prstGeom>
          <a:ln cap="flat" w="38100">
            <a:solidFill>
              <a:srgbClr val="000000"/>
            </a:solidFill>
            <a:prstDash val="solid"/>
            <a:headEnd type="none" len="sm" w="sm"/>
            <a:tailEnd type="arrow" len="sm" w="med"/>
          </a:ln>
        </p:spPr>
      </p:sp>
      <p:sp>
        <p:nvSpPr>
          <p:cNvPr name="TextBox 14" id="14"/>
          <p:cNvSpPr txBox="true"/>
          <p:nvPr/>
        </p:nvSpPr>
        <p:spPr>
          <a:xfrm rot="0">
            <a:off x="8107033" y="4157555"/>
            <a:ext cx="992535" cy="888408"/>
          </a:xfrm>
          <a:prstGeom prst="rect">
            <a:avLst/>
          </a:prstGeom>
        </p:spPr>
        <p:txBody>
          <a:bodyPr anchor="t" rtlCol="false" tIns="0" lIns="0" bIns="0" rIns="0">
            <a:spAutoFit/>
          </a:bodyPr>
          <a:lstStyle/>
          <a:p>
            <a:pPr algn="ctr">
              <a:lnSpc>
                <a:spcPts val="3532"/>
              </a:lnSpc>
            </a:pPr>
            <a:r>
              <a:rPr lang="en-US" sz="2523">
                <a:solidFill>
                  <a:srgbClr val="000000"/>
                </a:solidFill>
                <a:latin typeface="Open Sans"/>
              </a:rPr>
              <a:t>Share</a:t>
            </a:r>
          </a:p>
          <a:p>
            <a:pPr algn="ctr">
              <a:lnSpc>
                <a:spcPts val="3532"/>
              </a:lnSpc>
              <a:spcBef>
                <a:spcPct val="0"/>
              </a:spcBef>
            </a:pPr>
            <a:r>
              <a:rPr lang="en-US" sz="2523">
                <a:solidFill>
                  <a:srgbClr val="000000"/>
                </a:solidFill>
                <a:latin typeface="Open Sans"/>
              </a:rPr>
              <a:t>screen</a:t>
            </a:r>
          </a:p>
        </p:txBody>
      </p:sp>
      <p:sp>
        <p:nvSpPr>
          <p:cNvPr name="AutoShape 15" id="15"/>
          <p:cNvSpPr/>
          <p:nvPr/>
        </p:nvSpPr>
        <p:spPr>
          <a:xfrm>
            <a:off x="8606141" y="5045963"/>
            <a:ext cx="4906" cy="717927"/>
          </a:xfrm>
          <a:prstGeom prst="line">
            <a:avLst/>
          </a:prstGeom>
          <a:ln cap="flat" w="38100">
            <a:solidFill>
              <a:srgbClr val="000000"/>
            </a:solidFill>
            <a:prstDash val="solid"/>
            <a:headEnd type="none" len="sm" w="sm"/>
            <a:tailEnd type="arrow" len="sm" w="med"/>
          </a:ln>
        </p:spPr>
      </p:sp>
      <p:sp>
        <p:nvSpPr>
          <p:cNvPr name="TextBox 16" id="16"/>
          <p:cNvSpPr txBox="true"/>
          <p:nvPr/>
        </p:nvSpPr>
        <p:spPr>
          <a:xfrm rot="0">
            <a:off x="8473351" y="7967752"/>
            <a:ext cx="1533674" cy="888408"/>
          </a:xfrm>
          <a:prstGeom prst="rect">
            <a:avLst/>
          </a:prstGeom>
        </p:spPr>
        <p:txBody>
          <a:bodyPr anchor="t" rtlCol="false" tIns="0" lIns="0" bIns="0" rIns="0">
            <a:spAutoFit/>
          </a:bodyPr>
          <a:lstStyle/>
          <a:p>
            <a:pPr algn="ctr">
              <a:lnSpc>
                <a:spcPts val="3532"/>
              </a:lnSpc>
            </a:pPr>
            <a:r>
              <a:rPr lang="en-US" sz="2523">
                <a:solidFill>
                  <a:srgbClr val="000000"/>
                </a:solidFill>
                <a:latin typeface="Open Sans"/>
              </a:rPr>
              <a:t>Raise </a:t>
            </a:r>
          </a:p>
          <a:p>
            <a:pPr algn="ctr">
              <a:lnSpc>
                <a:spcPts val="3532"/>
              </a:lnSpc>
              <a:spcBef>
                <a:spcPct val="0"/>
              </a:spcBef>
            </a:pPr>
            <a:r>
              <a:rPr lang="en-US" sz="2523">
                <a:solidFill>
                  <a:srgbClr val="000000"/>
                </a:solidFill>
                <a:latin typeface="Open Sans"/>
              </a:rPr>
              <a:t>your hand</a:t>
            </a:r>
          </a:p>
        </p:txBody>
      </p:sp>
      <p:sp>
        <p:nvSpPr>
          <p:cNvPr name="AutoShape 17" id="17"/>
          <p:cNvSpPr/>
          <p:nvPr/>
        </p:nvSpPr>
        <p:spPr>
          <a:xfrm flipH="true" flipV="true">
            <a:off x="9220907" y="6813310"/>
            <a:ext cx="14357" cy="1211593"/>
          </a:xfrm>
          <a:prstGeom prst="line">
            <a:avLst/>
          </a:prstGeom>
          <a:ln cap="flat" w="38100">
            <a:solidFill>
              <a:srgbClr val="000000"/>
            </a:solidFill>
            <a:prstDash val="solid"/>
            <a:headEnd type="none" len="sm" w="sm"/>
            <a:tailEnd type="arrow" len="sm" w="med"/>
          </a:ln>
        </p:spPr>
      </p:sp>
      <p:sp>
        <p:nvSpPr>
          <p:cNvPr name="TextBox 18" id="18"/>
          <p:cNvSpPr txBox="true"/>
          <p:nvPr/>
        </p:nvSpPr>
        <p:spPr>
          <a:xfrm rot="0">
            <a:off x="553622" y="1270067"/>
            <a:ext cx="11557539"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Google Meet</a:t>
            </a:r>
          </a:p>
          <a:p>
            <a:pPr>
              <a:lnSpc>
                <a:spcPts val="4372"/>
              </a:lnSpc>
              <a:spcBef>
                <a:spcPct val="0"/>
              </a:spcBef>
            </a:pPr>
            <a:r>
              <a:rPr lang="en-US" sz="3123">
                <a:solidFill>
                  <a:srgbClr val="000000"/>
                </a:solidFill>
                <a:latin typeface="Open Sans Italics"/>
              </a:rPr>
              <a:t>The interface</a:t>
            </a:r>
          </a:p>
        </p:txBody>
      </p:sp>
      <p:sp>
        <p:nvSpPr>
          <p:cNvPr name="TextBox 19" id="19"/>
          <p:cNvSpPr txBox="true"/>
          <p:nvPr/>
        </p:nvSpPr>
        <p:spPr>
          <a:xfrm rot="0">
            <a:off x="6638907" y="2240411"/>
            <a:ext cx="6127403" cy="888408"/>
          </a:xfrm>
          <a:prstGeom prst="rect">
            <a:avLst/>
          </a:prstGeom>
        </p:spPr>
        <p:txBody>
          <a:bodyPr anchor="t" rtlCol="false" tIns="0" lIns="0" bIns="0" rIns="0">
            <a:spAutoFit/>
          </a:bodyPr>
          <a:lstStyle/>
          <a:p>
            <a:pPr algn="ctr">
              <a:lnSpc>
                <a:spcPts val="3532"/>
              </a:lnSpc>
            </a:pPr>
            <a:r>
              <a:rPr lang="en-US" sz="2523">
                <a:solidFill>
                  <a:srgbClr val="000000"/>
                </a:solidFill>
                <a:latin typeface="Open Sans"/>
              </a:rPr>
              <a:t>More options </a:t>
            </a:r>
          </a:p>
          <a:p>
            <a:pPr algn="ctr">
              <a:lnSpc>
                <a:spcPts val="3532"/>
              </a:lnSpc>
              <a:spcBef>
                <a:spcPct val="0"/>
              </a:spcBef>
            </a:pPr>
            <a:r>
              <a:rPr lang="en-US" sz="2523">
                <a:solidFill>
                  <a:srgbClr val="000000"/>
                </a:solidFill>
                <a:latin typeface="Open Sans"/>
              </a:rPr>
              <a:t>(Record meeting, Display management...)</a:t>
            </a:r>
          </a:p>
        </p:txBody>
      </p:sp>
      <p:sp>
        <p:nvSpPr>
          <p:cNvPr name="AutoShape 20" id="20"/>
          <p:cNvSpPr/>
          <p:nvPr/>
        </p:nvSpPr>
        <p:spPr>
          <a:xfrm>
            <a:off x="9708222" y="3128820"/>
            <a:ext cx="36342" cy="2690480"/>
          </a:xfrm>
          <a:prstGeom prst="line">
            <a:avLst/>
          </a:prstGeom>
          <a:ln cap="flat" w="38100">
            <a:solidFill>
              <a:srgbClr val="000000"/>
            </a:solidFill>
            <a:prstDash val="solid"/>
            <a:headEnd type="none" len="sm" w="sm"/>
            <a:tailEnd type="arrow" len="sm" w="med"/>
          </a:ln>
        </p:spPr>
      </p:sp>
      <p:sp>
        <p:nvSpPr>
          <p:cNvPr name="TextBox 21" id="21"/>
          <p:cNvSpPr txBox="true"/>
          <p:nvPr/>
        </p:nvSpPr>
        <p:spPr>
          <a:xfrm rot="0">
            <a:off x="9603203" y="8796797"/>
            <a:ext cx="1796802" cy="888408"/>
          </a:xfrm>
          <a:prstGeom prst="rect">
            <a:avLst/>
          </a:prstGeom>
        </p:spPr>
        <p:txBody>
          <a:bodyPr anchor="t" rtlCol="false" tIns="0" lIns="0" bIns="0" rIns="0">
            <a:spAutoFit/>
          </a:bodyPr>
          <a:lstStyle/>
          <a:p>
            <a:pPr algn="ctr">
              <a:lnSpc>
                <a:spcPts val="3532"/>
              </a:lnSpc>
            </a:pPr>
            <a:r>
              <a:rPr lang="en-US" sz="2523">
                <a:solidFill>
                  <a:srgbClr val="000000"/>
                </a:solidFill>
                <a:latin typeface="Open Sans"/>
              </a:rPr>
              <a:t>End </a:t>
            </a:r>
          </a:p>
          <a:p>
            <a:pPr algn="ctr">
              <a:lnSpc>
                <a:spcPts val="3532"/>
              </a:lnSpc>
              <a:spcBef>
                <a:spcPct val="0"/>
              </a:spcBef>
            </a:pPr>
            <a:r>
              <a:rPr lang="en-US" sz="2523">
                <a:solidFill>
                  <a:srgbClr val="000000"/>
                </a:solidFill>
                <a:latin typeface="Open Sans"/>
              </a:rPr>
              <a:t>the meeting</a:t>
            </a:r>
          </a:p>
        </p:txBody>
      </p:sp>
      <p:sp>
        <p:nvSpPr>
          <p:cNvPr name="AutoShape 22" id="22"/>
          <p:cNvSpPr/>
          <p:nvPr/>
        </p:nvSpPr>
        <p:spPr>
          <a:xfrm flipH="true" flipV="true">
            <a:off x="10493281" y="6792476"/>
            <a:ext cx="6927" cy="2061472"/>
          </a:xfrm>
          <a:prstGeom prst="line">
            <a:avLst/>
          </a:prstGeom>
          <a:ln cap="flat" w="38100">
            <a:solidFill>
              <a:srgbClr val="000000"/>
            </a:solidFill>
            <a:prstDash val="solid"/>
            <a:headEnd type="none" len="sm" w="sm"/>
            <a:tailEnd type="arrow" len="sm" w="med"/>
          </a:ln>
        </p:spPr>
      </p:sp>
      <p:sp>
        <p:nvSpPr>
          <p:cNvPr name="TextBox 23" id="23"/>
          <p:cNvSpPr txBox="true"/>
          <p:nvPr/>
        </p:nvSpPr>
        <p:spPr>
          <a:xfrm rot="0">
            <a:off x="12145708" y="8796797"/>
            <a:ext cx="3051274"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Manage participants</a:t>
            </a:r>
          </a:p>
        </p:txBody>
      </p:sp>
      <p:sp>
        <p:nvSpPr>
          <p:cNvPr name="AutoShape 24" id="24"/>
          <p:cNvSpPr/>
          <p:nvPr/>
        </p:nvSpPr>
        <p:spPr>
          <a:xfrm flipH="true" flipV="true">
            <a:off x="13663022" y="6792476"/>
            <a:ext cx="7615" cy="2061472"/>
          </a:xfrm>
          <a:prstGeom prst="line">
            <a:avLst/>
          </a:prstGeom>
          <a:ln cap="flat" w="38100">
            <a:solidFill>
              <a:srgbClr val="000000"/>
            </a:solidFill>
            <a:prstDash val="solid"/>
            <a:headEnd type="none" len="sm" w="sm"/>
            <a:tailEnd type="arrow" len="sm" w="med"/>
          </a:ln>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1516835"/>
            <a:ext cx="11049893"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Google Meet</a:t>
            </a:r>
          </a:p>
          <a:p>
            <a:pPr>
              <a:lnSpc>
                <a:spcPts val="4372"/>
              </a:lnSpc>
              <a:spcBef>
                <a:spcPct val="0"/>
              </a:spcBef>
            </a:pPr>
            <a:r>
              <a:rPr lang="en-US" sz="3123">
                <a:solidFill>
                  <a:srgbClr val="000000"/>
                </a:solidFill>
                <a:latin typeface="Open Sans Italics"/>
              </a:rPr>
              <a:t>Practical example</a:t>
            </a:r>
          </a:p>
        </p:txBody>
      </p:sp>
      <p:sp>
        <p:nvSpPr>
          <p:cNvPr name="TextBox 6" id="6"/>
          <p:cNvSpPr txBox="true"/>
          <p:nvPr/>
        </p:nvSpPr>
        <p:spPr>
          <a:xfrm rot="0">
            <a:off x="553622" y="3085328"/>
            <a:ext cx="16705678" cy="439741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You are organising a surprise birthday party for your best friend. </a:t>
            </a:r>
          </a:p>
          <a:p>
            <a:pPr algn="just">
              <a:lnSpc>
                <a:spcPts val="4372"/>
              </a:lnSpc>
            </a:pPr>
          </a:p>
          <a:p>
            <a:pPr algn="just">
              <a:lnSpc>
                <a:spcPts val="4372"/>
              </a:lnSpc>
            </a:pPr>
            <a:r>
              <a:rPr lang="en-US" sz="3123">
                <a:solidFill>
                  <a:srgbClr val="000000"/>
                </a:solidFill>
                <a:latin typeface="Open Sans"/>
              </a:rPr>
              <a:t>To finalise the details, you organise a video conference meeting with all the guests. Plan a meeting on Google Meet, filling in all the required fields and inviting at least one of your classmates. </a:t>
            </a:r>
          </a:p>
          <a:p>
            <a:pPr algn="just">
              <a:lnSpc>
                <a:spcPts val="4372"/>
              </a:lnSpc>
            </a:pPr>
            <a:r>
              <a:rPr lang="en-US" sz="3123">
                <a:solidFill>
                  <a:srgbClr val="000000"/>
                </a:solidFill>
                <a:latin typeface="Open Sans"/>
              </a:rPr>
              <a:t>from the course. </a:t>
            </a:r>
          </a:p>
          <a:p>
            <a:pPr algn="just">
              <a:lnSpc>
                <a:spcPts val="4372"/>
              </a:lnSpc>
            </a:pPr>
          </a:p>
          <a:p>
            <a:pPr algn="just">
              <a:lnSpc>
                <a:spcPts val="4372"/>
              </a:lnSpc>
              <a:spcBef>
                <a:spcPct val="0"/>
              </a:spcBef>
            </a:pPr>
            <a:r>
              <a:rPr lang="en-US" sz="3123">
                <a:solidFill>
                  <a:srgbClr val="000000"/>
                </a:solidFill>
                <a:latin typeface="Open Sans"/>
              </a:rPr>
              <a:t>And off you go!</a:t>
            </a:r>
          </a:p>
        </p:txBody>
      </p:sp>
      <p:sp>
        <p:nvSpPr>
          <p:cNvPr name="Freeform 7" id="7"/>
          <p:cNvSpPr/>
          <p:nvPr/>
        </p:nvSpPr>
        <p:spPr>
          <a:xfrm flipH="false" flipV="false" rot="0">
            <a:off x="12098521" y="5461826"/>
            <a:ext cx="3592145" cy="4114800"/>
          </a:xfrm>
          <a:custGeom>
            <a:avLst/>
            <a:gdLst/>
            <a:ahLst/>
            <a:cxnLst/>
            <a:rect r="r" b="b" t="t" l="l"/>
            <a:pathLst>
              <a:path h="4114800" w="3592145">
                <a:moveTo>
                  <a:pt x="0" y="0"/>
                </a:moveTo>
                <a:lnTo>
                  <a:pt x="3592145" y="0"/>
                </a:lnTo>
                <a:lnTo>
                  <a:pt x="359214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DAFyufeJPUU</dc:identifier>
  <dcterms:modified xsi:type="dcterms:W3CDTF">2011-08-01T06:04:30Z</dcterms:modified>
  <cp:revision>1</cp:revision>
  <dc:title>Video conferencing services</dc:title>
</cp:coreProperties>
</file>